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diagrams/colors13.xml" ContentType="application/vnd.openxmlformats-officedocument.drawingml.diagramColors+xml"/>
  <Override PartName="/ppt/slides/slide72.xml" ContentType="application/vnd.openxmlformats-officedocument.presentationml.slide+xml"/>
  <Override PartName="/ppt/slides/slide134.xml" ContentType="application/vnd.openxmlformats-officedocument.presentationml.slide+xml"/>
  <Override PartName="/ppt/diagrams/quickStyle5.xml" ContentType="application/vnd.openxmlformats-officedocument.drawingml.diagramStyle+xml"/>
  <Override PartName="/ppt/diagrams/colors3.xml" ContentType="application/vnd.openxmlformats-officedocument.drawingml.diagramColors+xml"/>
  <Override PartName="/ppt/slides/slide66.xml" ContentType="application/vnd.openxmlformats-officedocument.presentationml.slide+xml"/>
  <Override PartName="/ppt/slides/slide128.xml" ContentType="application/vnd.openxmlformats-officedocument.presentationml.slide+xml"/>
  <Override PartName="/ppt/notesSlides/notesSlide47.xml" ContentType="application/vnd.openxmlformats-officedocument.presentationml.notesSlide+xml"/>
  <Override PartName="/ppt/diagrams/layout10.xml" ContentType="application/vnd.openxmlformats-officedocument.drawingml.diagramLayout+xml"/>
  <Override PartName="/ppt/diagrams/drawing12.xml" ContentType="application/vnd.ms-office.drawingml.diagramDrawing+xml"/>
  <Override PartName="/ppt/slides/slide50.xml" ContentType="application/vnd.openxmlformats-officedocument.presentationml.slide+xml"/>
  <Override PartName="/ppt/slides/slide112.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Override PartName="/ppt/slides/slide44.xml" ContentType="application/vnd.openxmlformats-officedocument.presentationml.slide+xml"/>
  <Override PartName="/ppt/slides/slide154.xml" ContentType="application/vnd.openxmlformats-officedocument.presentationml.slide+xml"/>
  <Override PartName="/ppt/diagrams/data8.xml" ContentType="application/vnd.openxmlformats-officedocument.drawingml.diagramData+xml"/>
  <Override PartName="/ppt/notesSlides/notesSlide67.xml" ContentType="application/vnd.openxmlformats-officedocument.presentationml.notesSlide+xml"/>
  <Override PartName="/ppt/slides/slide86.xml" ContentType="application/vnd.openxmlformats-officedocument.presentationml.slide+xml"/>
  <Override PartName="/ppt/slides/slide148.xml" ContentType="application/vnd.openxmlformats-officedocument.presentationml.slide+xml"/>
  <Override PartName="/ppt/slides/slide22.xml" ContentType="application/vnd.openxmlformats-officedocument.presentationml.slide+xml"/>
  <Override PartName="/ppt/diagrams/colors11.xml" ContentType="application/vnd.openxmlformats-officedocument.drawingml.diagramColors+xml"/>
  <Override PartName="/ppt/slides/slide132.xml" ContentType="application/vnd.openxmlformats-officedocument.presentationml.slide+xml"/>
  <Override PartName="/ppt/diagrams/quickStyle3.xml" ContentType="application/vnd.openxmlformats-officedocument.drawingml.diagramStyle+xml"/>
  <Override PartName="/ppt/diagrams/colors1.xml" ContentType="application/vnd.openxmlformats-officedocument.drawingml.diagramColors+xml"/>
  <Override PartName="/ppt/slides/slide64.xml" ContentType="application/vnd.openxmlformats-officedocument.presentationml.slide+xml"/>
  <Override PartName="/ppt/slides/slide126.xml" ContentType="application/vnd.openxmlformats-officedocument.presentationml.slide+xml"/>
  <Override PartName="/ppt/notesSlides/notesSlide45.xml" ContentType="application/vnd.openxmlformats-officedocument.presentationml.notes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slides/slide152.xml" ContentType="application/vnd.openxmlformats-officedocument.presentationml.slide+xml"/>
  <Override PartName="/ppt/diagrams/data6.xml" ContentType="application/vnd.openxmlformats-officedocument.drawingml.diagramData+xml"/>
  <Override PartName="/ppt/notesSlides/notesSlide65.xml" ContentType="application/vnd.openxmlformats-officedocument.presentationml.notesSlide+xml"/>
  <Override PartName="/ppt/slides/slide146.xml" ContentType="application/vnd.openxmlformats-officedocument.presentationml.slide+xml"/>
  <Override PartName="/ppt/slides/slide84.xml" ContentType="application/vnd.openxmlformats-officedocument.presentationml.slide+xml"/>
  <Override PartName="/ppt/diagrams/quickStyle17.xml" ContentType="application/vnd.openxmlformats-officedocument.drawingml.diagramStyle+xml"/>
  <Override PartName="/ppt/slides/slide20.xml" ContentType="application/vnd.openxmlformats-officedocument.presentationml.slide+xml"/>
  <Override PartName="/ppt/notesSlides/notesSlide59.xml" ContentType="application/vnd.openxmlformats-officedocument.presentationml.notesSlide+xml"/>
  <Override PartName="/ppt/slides/slide130.xml" ContentType="application/vnd.openxmlformats-officedocument.presentationml.slide+xml"/>
  <Override PartName="/ppt/diagrams/quickStyle1.xml" ContentType="application/vnd.openxmlformats-officedocument.drawingml.diagramStyle+xml"/>
  <Override PartName="/ppt/notesSlides/notesSlide43.xml" ContentType="application/vnd.openxmlformats-officedocument.presentationml.notesSlide+xml"/>
  <Override PartName="/ppt/slides/slide62.xml" ContentType="application/vnd.openxmlformats-officedocument.presentationml.slide+xml"/>
  <Override PartName="/ppt/slides/slide124.xml" ContentType="application/vnd.openxmlformats-officedocument.presentationml.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150.xml" ContentType="application/vnd.openxmlformats-officedocument.presentationml.slide+xml"/>
  <Default Extension="jpeg" ContentType="image/jpeg"/>
  <Override PartName="/ppt/diagrams/data4.xml" ContentType="application/vnd.openxmlformats-officedocument.drawingml.diagramData+xml"/>
  <Override PartName="/ppt/notesSlides/notesSlide79.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slides/slide144.xml" ContentType="application/vnd.openxmlformats-officedocument.presentationml.slide+xml"/>
  <Override PartName="/ppt/diagrams/quickStyle15.xml" ContentType="application/vnd.openxmlformats-officedocument.drawingml.diagramStyle+xml"/>
  <Override PartName="/ppt/diagrams/drawing9.xml" ContentType="application/vnd.ms-office.drawingml.diagramDrawing+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notesSlides/notesSlide41.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diagrams/data2.xml" ContentType="application/vnd.openxmlformats-officedocument.drawingml.diagramData+xml"/>
  <Override PartName="/ppt/slides/slide129.xml" ContentType="application/vnd.openxmlformats-officedocument.presentationml.slide+xml"/>
  <Override PartName="/ppt/slides/slide80.xml" ContentType="application/vnd.openxmlformats-officedocument.presentationml.slide+xml"/>
  <Override PartName="/ppt/slides/slide142.xml" ContentType="application/vnd.openxmlformats-officedocument.presentationml.slide+xml"/>
  <Override PartName="/ppt/notesSlides/notesSlide61.xml" ContentType="application/vnd.openxmlformats-officedocument.presentationml.notesSlide+xml"/>
  <Override PartName="/ppt/diagrams/quickStyle13.xml" ContentType="application/vnd.openxmlformats-officedocument.drawingml.diagramStyle+xml"/>
  <Override PartName="/ppt/notesSlides/notesSlide55.xml" ContentType="application/vnd.openxmlformats-officedocument.presentationml.notesSlide+xml"/>
  <Override PartName="/ppt/diagrams/drawing7.xml" ContentType="application/vnd.ms-office.drawingml.diagramDrawing+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diagrams/layout9.xml" ContentType="application/vnd.openxmlformats-officedocument.drawingml.diagramLayout+xml"/>
  <Override PartName="/ppt/notesSlides/notesSlide81.xml" ContentType="application/vnd.openxmlformats-officedocument.presentationml.notesSlide+xml"/>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slides/slide140.xml" ContentType="application/vnd.openxmlformats-officedocument.presentationml.slide+xml"/>
  <Override PartName="/ppt/diagrams/quickStyle11.xml" ContentType="application/vnd.openxmlformats-officedocument.drawingml.diagramStyle+xml"/>
  <Override PartName="/ppt/diagrams/drawing5.xml" ContentType="application/vnd.ms-office.drawingml.diagramDrawing+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diagrams/layout7.xml" ContentType="application/vnd.openxmlformats-officedocument.drawingml.diagramLayout+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notesSlides/notesSlide73.xml" ContentType="application/vnd.openxmlformats-officedocument.presentationml.notesSlide+xml"/>
  <Override PartName="/ppt/diagrams/data16.xml" ContentType="application/vnd.openxmlformats-officedocument.drawingml.diagramData+xml"/>
  <Override PartName="/ppt/diagrams/layout17.xml" ContentType="application/vnd.openxmlformats-officedocument.drawingml.diagramLayout+xml"/>
  <Override PartName="/ppt/diagrams/drawing3.xml" ContentType="application/vnd.ms-office.drawingml.diagramDrawing+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diagrams/drawing10.xml" ContentType="application/vnd.ms-office.drawingml.diagramDrawing+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diagrams/layout5.xml" ContentType="application/vnd.openxmlformats-officedocument.drawingml.diagramLayout+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slides/slide13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notesSlides/notesSlide71.xml" ContentType="application/vnd.openxmlformats-officedocument.presentationml.notesSlide+xml"/>
  <Override PartName="/ppt/diagrams/colors8.xml" ContentType="application/vnd.openxmlformats-officedocument.drawingml.diagramColors+xml"/>
  <Override PartName="/ppt/diagrams/data14.xml" ContentType="application/vnd.openxmlformats-officedocument.drawingml.diagramData+xml"/>
  <Override PartName="/ppt/diagrams/layout15.xml" ContentType="application/vnd.openxmlformats-officedocument.drawingml.diagramLayout+xml"/>
  <Override PartName="/ppt/diagrams/drawing17.xml" ContentType="application/vnd.ms-office.drawingml.diagramDrawing+xml"/>
  <Override PartName="/ppt/diagrams/drawing1.xml" ContentType="application/vnd.ms-office.drawingml.diagramDrawing+xml"/>
  <Override PartName="/ppt/notesSlides/notesSlide36.xml" ContentType="application/vnd.openxmlformats-officedocument.presentationml.notesSlide+xml"/>
  <Override PartName="/ppt/slides/slide117.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diagrams/layout3.xml" ContentType="application/vnd.openxmlformats-officedocument.drawingml.diagramLayout+xml"/>
  <Override PartName="/ppt/slides/slide27.xml" ContentType="application/vnd.openxmlformats-officedocument.presentationml.slide+xml"/>
  <Override PartName="/ppt/diagrams/colors16.xml" ContentType="application/vnd.openxmlformats-officedocument.drawingml.diagramColors+xml"/>
  <Override PartName="/ppt/slides/slide75.xml" ContentType="application/vnd.openxmlformats-officedocument.presentationml.slide+xml"/>
  <Override PartName="/ppt/slides/slide137.xml" ContentType="application/vnd.openxmlformats-officedocument.presentationml.slide+xml"/>
  <Override PartName="/ppt/diagrams/quickStyle8.xml" ContentType="application/vnd.openxmlformats-officedocument.drawingml.diagramStyle+xml"/>
  <Override PartName="/ppt/diagrams/data12.xml" ContentType="application/vnd.openxmlformats-officedocument.drawingml.diagramData+xml"/>
  <Override PartName="/ppt/slides/slide11.xml" ContentType="application/vnd.openxmlformats-officedocument.presentationml.slide+xml"/>
  <Override PartName="/ppt/slides/slide69.xml" ContentType="application/vnd.openxmlformats-officedocument.presentationml.slide+xml"/>
  <Override PartName="/ppt/diagrams/colors6.xml" ContentType="application/vnd.openxmlformats-officedocument.drawingml.diagramColors+xml"/>
  <Override PartName="/docProps/core.xml" ContentType="application/vnd.openxmlformats-package.core-properties+xml"/>
  <Override PartName="/ppt/diagrams/layout13.xml" ContentType="application/vnd.openxmlformats-officedocument.drawingml.diagramLayout+xml"/>
  <Override PartName="/ppt/diagrams/drawing15.xml" ContentType="application/vnd.ms-office.drawingml.diagramDrawing+xml"/>
  <Override PartName="/ppt/slides/slide53.xml" ContentType="application/vnd.openxmlformats-officedocument.presentationml.slide+xml"/>
  <Override PartName="/ppt/slides/slide115.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diagrams/layout1.xml" ContentType="application/vnd.openxmlformats-officedocument.drawingml.diagramLayout+xml"/>
  <Override PartName="/ppt/slides/slide25.xml" ContentType="application/vnd.openxmlformats-officedocument.presentationml.slide+xml"/>
  <Override PartName="/ppt/diagrams/colors14.xml" ContentType="application/vnd.openxmlformats-officedocument.drawingml.diagramColors+xml"/>
  <Override PartName="/ppt/slides/slide73.xml" ContentType="application/vnd.openxmlformats-officedocument.presentationml.slide+xml"/>
  <Override PartName="/ppt/slides/slide135.xml" ContentType="application/vnd.openxmlformats-officedocument.presentationml.slide+xml"/>
  <Override PartName="/ppt/diagrams/quickStyle6.xml" ContentType="application/vnd.openxmlformats-officedocument.drawingml.diagramStyle+xml"/>
  <Override PartName="/ppt/diagrams/data10.xml" ContentType="application/vnd.openxmlformats-officedocument.drawingml.diagramData+xml"/>
  <Override PartName="/ppt/notesSlides/notesSlide48.xml" ContentType="application/vnd.openxmlformats-officedocument.presentationml.notesSlide+xml"/>
  <Override PartName="/ppt/slides/slide67.xml" ContentType="application/vnd.openxmlformats-officedocument.presentationml.slide+xml"/>
  <Override PartName="/ppt/diagrams/colors4.xml" ContentType="application/vnd.openxmlformats-officedocument.drawingml.diagramColors+xml"/>
  <Override PartName="/ppt/diagrams/layout11.xml" ContentType="application/vnd.openxmlformats-officedocument.drawingml.diagramLayout+xml"/>
  <Override PartName="/ppt/diagrams/drawing13.xml" ContentType="application/vnd.ms-office.drawingml.diagramDrawing+xml"/>
  <Override PartName="/ppt/slides/slide51.xml" ContentType="application/vnd.openxmlformats-officedocument.presentationml.slide+xml"/>
  <Override PartName="/ppt/slides/slide113.xml" ContentType="application/vnd.openxmlformats-officedocument.presentationml.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s/slide45.xml" ContentType="application/vnd.openxmlformats-officedocument.presentationml.slide+xml"/>
  <Override PartName="/ppt/slides/slide155.xml" ContentType="application/vnd.openxmlformats-officedocument.presentationml.slide+xml"/>
  <Override PartName="/ppt/diagrams/data9.xml" ContentType="application/vnd.openxmlformats-officedocument.drawingml.diagramData+xml"/>
  <Override PartName="/ppt/notesSlides/notesSlide68.xml" ContentType="application/vnd.openxmlformats-officedocument.presentationml.notesSlide+xml"/>
  <Override PartName="/ppt/slides/slide87.xml" ContentType="application/vnd.openxmlformats-officedocument.presentationml.slide+xml"/>
  <Override PartName="/ppt/slides/slide149.xml" ContentType="application/vnd.openxmlformats-officedocument.presentationml.slide+xml"/>
  <Override PartName="/ppt/slides/slide23.xml" ContentType="application/vnd.openxmlformats-officedocument.presentationml.slide+xml"/>
  <Override PartName="/ppt/diagrams/colors12.xml" ContentType="application/vnd.openxmlformats-officedocument.drawingml.diagramColors+xml"/>
  <Override PartName="/ppt/slides/slide133.xml" ContentType="application/vnd.openxmlformats-officedocument.presentationml.slide+xml"/>
  <Override PartName="/ppt/diagrams/quickStyle4.xml" ContentType="application/vnd.openxmlformats-officedocument.drawingml.diagramStyle+xml"/>
  <Override PartName="/ppt/diagrams/colors2.xml" ContentType="application/vnd.openxmlformats-officedocument.drawingml.diagramColors+xml"/>
  <Override PartName="/ppt/slides/slide127.xml" ContentType="application/vnd.openxmlformats-officedocument.presentationml.slide+xml"/>
  <Override PartName="/ppt/slides/slide65.xml" ContentType="application/vnd.openxmlformats-officedocument.presentationml.slide+xml"/>
  <Override PartName="/ppt/notesSlides/notesSlide46.xml" ContentType="application/vnd.openxmlformats-officedocument.presentationml.notesSlide+xml"/>
  <Override PartName="/ppt/slides/slide111.xml" ContentType="application/vnd.openxmlformats-officedocument.presentationml.slide+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s/slide43.xml" ContentType="application/vnd.openxmlformats-officedocument.presentationml.slide+xml"/>
  <Override PartName="/ppt/slides/slide153.xml" ContentType="application/vnd.openxmlformats-officedocument.presentationml.slide+xml"/>
  <Override PartName="/ppt/diagrams/data7.xml" ContentType="application/vnd.openxmlformats-officedocument.drawingml.diagramData+xml"/>
  <Override PartName="/ppt/notesSlides/notesSlide66.xml" ContentType="application/vnd.openxmlformats-officedocument.presentationml.notesSlide+xml"/>
  <Override PartName="/ppt/slides/slide85.xml" ContentType="application/vnd.openxmlformats-officedocument.presentationml.slide+xml"/>
  <Override PartName="/ppt/slides/slide147.xml" ContentType="application/vnd.openxmlformats-officedocument.presentationml.slide+xml"/>
  <Override PartName="/ppt/slides/slide21.xml" ContentType="application/vnd.openxmlformats-officedocument.presentationml.slide+xml"/>
  <Override PartName="/ppt/diagrams/colors10.xml" ContentType="application/vnd.openxmlformats-officedocument.drawingml.diagramColors+xml"/>
  <Override PartName="/ppt/slides/slide131.xml" ContentType="application/vnd.openxmlformats-officedocument.presentationml.slid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slides/slide125.xml" ContentType="application/vnd.openxmlformats-officedocument.presentationml.slide+xml"/>
  <Override PartName="/ppt/slideLayouts/slideLayout10.xml" ContentType="application/vnd.openxmlformats-officedocument.presentationml.slideLayout+xml"/>
  <Default Extension="sldx" ContentType="application/vnd.openxmlformats-officedocument.presentationml.slide"/>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slides/slide151.xml" ContentType="application/vnd.openxmlformats-officedocument.presentationml.slide+xml"/>
  <Override PartName="/ppt/diagrams/data5.xml" ContentType="application/vnd.openxmlformats-officedocument.drawingml.diagramData+xml"/>
  <Override PartName="/ppt/notesSlides/notesSlide64.xml" ContentType="application/vnd.openxmlformats-officedocument.presentationml.notesSlide+xml"/>
  <Override PartName="/ppt/slides/slide83.xml" ContentType="application/vnd.openxmlformats-officedocument.presentationml.slide+xml"/>
  <Override PartName="/ppt/slides/slide145.xml" ContentType="application/vnd.openxmlformats-officedocument.presentationml.slide+xml"/>
  <Override PartName="/ppt/diagrams/quickStyle16.xml" ContentType="application/vnd.openxmlformats-officedocument.drawingml.diagramStyle+xml"/>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slides/slide123.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notesSlides/notesSlide78.xml" ContentType="application/vnd.openxmlformats-officedocument.presentationml.notesSlide+xml"/>
  <Override PartName="/ppt/slides/slide8.xml" ContentType="application/vnd.openxmlformats-officedocument.presentationml.slide+xml"/>
  <Override PartName="/ppt/diagrams/data3.xml" ContentType="application/vnd.openxmlformats-officedocument.drawingml.diagramData+xml"/>
  <Override PartName="/ppt/notesSlides/notesSlide62.xml" ContentType="application/vnd.openxmlformats-officedocument.presentationml.notesSlide+xml"/>
  <Override PartName="/ppt/slides/slide81.xml" ContentType="application/vnd.openxmlformats-officedocument.presentationml.slide+xml"/>
  <Override PartName="/ppt/slides/slide143.xml" ContentType="application/vnd.openxmlformats-officedocument.presentationml.slide+xml"/>
  <Override PartName="/ppt/diagrams/quickStyle14.xml" ContentType="application/vnd.openxmlformats-officedocument.drawingml.diagramStyle+xml"/>
  <Override PartName="/ppt/diagrams/drawing8.xml" ContentType="application/vnd.ms-office.drawingml.diagramDrawing+xml"/>
  <Override PartName="/ppt/notesSlides/notesSlide56.xml" ContentType="application/vnd.openxmlformats-officedocument.presentationml.notesSlide+xml"/>
  <Override PartName="/ppt/notesSlides/notesSlide40.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notesSlides/notesSlide60.xml" ContentType="application/vnd.openxmlformats-officedocument.presentationml.notesSlide+xml"/>
  <Override PartName="/ppt/slides/slide141.xml" ContentType="application/vnd.openxmlformats-officedocument.presentationml.slide+xml"/>
  <Override PartName="/ppt/diagrams/quickStyle12.xml" ContentType="application/vnd.openxmlformats-officedocument.drawingml.diagramStyle+xml"/>
  <Override PartName="/ppt/diagrams/drawing6.xml" ContentType="application/vnd.ms-office.drawingml.diagramDrawing+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tableStyles.xml" ContentType="application/vnd.openxmlformats-officedocument.presentationml.tableStyles+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diagrams/layout8.xml" ContentType="application/vnd.openxmlformats-officedocument.drawingml.diagramLayout+xml"/>
  <Override PartName="/ppt/notesSlides/notesSlide80.xml" ContentType="application/vnd.openxmlformats-officedocument.presentationml.notes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diagrams/data17.xml" ContentType="application/vnd.openxmlformats-officedocument.drawingml.diagramData+xml"/>
  <Override PartName="/ppt/diagrams/quickStyle10.xml" ContentType="application/vnd.openxmlformats-officedocument.drawingml.diagramStyle+xml"/>
  <Override PartName="/ppt/diagrams/drawing4.xml" ContentType="application/vnd.ms-office.drawingml.diagramDrawing+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diagrams/drawing11.xml" ContentType="application/vnd.ms-office.drawingml.diagramDrawing+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diagrams/layout6.xml" ContentType="application/vnd.openxmlformats-officedocument.drawingml.diagramLayout+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diagrams/colors9.xml" ContentType="application/vnd.openxmlformats-officedocument.drawingml.diagramColors+xml"/>
  <Override PartName="/ppt/diagrams/data15.xml" ContentType="application/vnd.openxmlformats-officedocument.drawingml.diagramData+xml"/>
  <Override PartName="/ppt/diagrams/layout16.xml" ContentType="application/vnd.openxmlformats-officedocument.drawingml.diagramLayout+xml"/>
  <Override PartName="/ppt/diagrams/drawing2.xml" ContentType="application/vnd.ms-office.drawingml.diagramDrawing+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diagrams/layout4.xml" ContentType="application/vnd.openxmlformats-officedocument.drawingml.diagramLayout+xml"/>
  <Override PartName="/ppt/slides/slide28.xml" ContentType="application/vnd.openxmlformats-officedocument.presentationml.slide+xml"/>
  <Override PartName="/ppt/diagrams/colors17.xml" ContentType="application/vnd.openxmlformats-officedocument.drawingml.diagramColors+xml"/>
  <Override PartName="/ppt/slides/slide76.xml" ContentType="application/vnd.openxmlformats-officedocument.presentationml.slide+xml"/>
  <Override PartName="/ppt/slides/slide138.xml" ContentType="application/vnd.openxmlformats-officedocument.presentationml.slide+xml"/>
  <Override PartName="/ppt/notesSlides/notesSlide70.xml" ContentType="application/vnd.openxmlformats-officedocument.presentationml.notesSlide+xml"/>
  <Override PartName="/ppt/diagrams/quickStyle9.xml" ContentType="application/vnd.openxmlformats-officedocument.drawingml.diagramStyle+xml"/>
  <Default Extension="png" ContentType="image/png"/>
  <Override PartName="/ppt/slides/slide12.xml" ContentType="application/vnd.openxmlformats-officedocument.presentationml.slide+xml"/>
  <Override PartName="/ppt/diagrams/colors7.xml" ContentType="application/vnd.openxmlformats-officedocument.drawingml.diagramColors+xml"/>
  <Override PartName="/ppt/diagrams/data13.xml" ContentType="application/vnd.openxmlformats-officedocument.drawingml.diagramData+xml"/>
  <Override PartName="/ppt/diagrams/layout14.xml" ContentType="application/vnd.openxmlformats-officedocument.drawingml.diagramLayout+xml"/>
  <Default Extension="emf" ContentType="image/x-emf"/>
  <Override PartName="/ppt/diagrams/drawing16.xml" ContentType="application/vnd.ms-office.drawingml.diagramDrawing+xml"/>
  <Override PartName="/ppt/slides/slide54.xml" ContentType="application/vnd.openxmlformats-officedocument.presentationml.slide+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diagrams/layout2.xml" ContentType="application/vnd.openxmlformats-officedocument.drawingml.diagramLayout+xml"/>
  <Override PartName="/ppt/slides/slide26.xml" ContentType="application/vnd.openxmlformats-officedocument.presentationml.slide+xml"/>
  <Override PartName="/ppt/diagrams/colors15.xml" ContentType="application/vnd.openxmlformats-officedocument.drawingml.diagramColors+xml"/>
  <Override PartName="/ppt/slides/slide136.xml" ContentType="application/vnd.openxmlformats-officedocument.presentationml.slide+xml"/>
  <Override PartName="/ppt/slides/slide74.xml" ContentType="application/vnd.openxmlformats-officedocument.presentationml.slide+xml"/>
  <Override PartName="/ppt/diagrams/quickStyle7.xml" ContentType="application/vnd.openxmlformats-officedocument.drawingml.diagramStyle+xml"/>
  <Override PartName="/ppt/diagrams/data11.xml" ContentType="application/vnd.openxmlformats-officedocument.drawingml.diagramData+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diagrams/colors5.xml" ContentType="application/vnd.openxmlformats-officedocument.drawingml.diagramColors+xml"/>
  <Override PartName="/ppt/diagrams/layout12.xml" ContentType="application/vnd.openxmlformats-officedocument.drawingml.diagramLayout+xml"/>
  <Override PartName="/ppt/diagrams/drawing14.xml" ContentType="application/vnd.ms-office.drawingml.diagramDrawing+xml"/>
  <Override PartName="/ppt/slides/slide52.xml" ContentType="application/vnd.openxmlformats-officedocument.presentationml.slide+xml"/>
  <Override PartName="/ppt/slides/slide114.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bookmarkIdSeed="2">
  <p:sldMasterIdLst>
    <p:sldMasterId r:id="rId1"/>
  </p:sldMasterIdLst>
  <p:notesMasterIdLst>
    <p:notesMasterId r:id="rId157"/>
  </p:notesMasterIdLst>
  <p:sldIdLst>
    <p:sldId id="256" r:id="rId2"/>
    <p:sldId id="264" r:id="rId3"/>
    <p:sldId id="384" r:id="rId4"/>
    <p:sldId id="257" r:id="rId5"/>
    <p:sldId id="261" r:id="rId6"/>
    <p:sldId id="461" r:id="rId7"/>
    <p:sldId id="365" r:id="rId8"/>
    <p:sldId id="366" r:id="rId9"/>
    <p:sldId id="385" r:id="rId10"/>
    <p:sldId id="266" r:id="rId11"/>
    <p:sldId id="337" r:id="rId12"/>
    <p:sldId id="369" r:id="rId13"/>
    <p:sldId id="367" r:id="rId14"/>
    <p:sldId id="465" r:id="rId15"/>
    <p:sldId id="466" r:id="rId16"/>
    <p:sldId id="467" r:id="rId17"/>
    <p:sldId id="468" r:id="rId18"/>
    <p:sldId id="469" r:id="rId19"/>
    <p:sldId id="470" r:id="rId20"/>
    <p:sldId id="471" r:id="rId21"/>
    <p:sldId id="472" r:id="rId22"/>
    <p:sldId id="473" r:id="rId23"/>
    <p:sldId id="474" r:id="rId24"/>
    <p:sldId id="265" r:id="rId25"/>
    <p:sldId id="268" r:id="rId26"/>
    <p:sldId id="269" r:id="rId27"/>
    <p:sldId id="281" r:id="rId28"/>
    <p:sldId id="282" r:id="rId29"/>
    <p:sldId id="271" r:id="rId30"/>
    <p:sldId id="270" r:id="rId31"/>
    <p:sldId id="415" r:id="rId32"/>
    <p:sldId id="275" r:id="rId33"/>
    <p:sldId id="278" r:id="rId34"/>
    <p:sldId id="279" r:id="rId35"/>
    <p:sldId id="280" r:id="rId36"/>
    <p:sldId id="283" r:id="rId37"/>
    <p:sldId id="416" r:id="rId38"/>
    <p:sldId id="284" r:id="rId39"/>
    <p:sldId id="285" r:id="rId40"/>
    <p:sldId id="362" r:id="rId41"/>
    <p:sldId id="339" r:id="rId42"/>
    <p:sldId id="287" r:id="rId43"/>
    <p:sldId id="290" r:id="rId44"/>
    <p:sldId id="340" r:id="rId45"/>
    <p:sldId id="417" r:id="rId46"/>
    <p:sldId id="418" r:id="rId47"/>
    <p:sldId id="414" r:id="rId48"/>
    <p:sldId id="291" r:id="rId49"/>
    <p:sldId id="294" r:id="rId50"/>
    <p:sldId id="292" r:id="rId51"/>
    <p:sldId id="361" r:id="rId52"/>
    <p:sldId id="342" r:id="rId53"/>
    <p:sldId id="379" r:id="rId54"/>
    <p:sldId id="419" r:id="rId55"/>
    <p:sldId id="383" r:id="rId56"/>
    <p:sldId id="380" r:id="rId57"/>
    <p:sldId id="475" r:id="rId58"/>
    <p:sldId id="484" r:id="rId59"/>
    <p:sldId id="476" r:id="rId60"/>
    <p:sldId id="477" r:id="rId61"/>
    <p:sldId id="478" r:id="rId62"/>
    <p:sldId id="479" r:id="rId63"/>
    <p:sldId id="480" r:id="rId64"/>
    <p:sldId id="512" r:id="rId65"/>
    <p:sldId id="511" r:id="rId66"/>
    <p:sldId id="510" r:id="rId67"/>
    <p:sldId id="481" r:id="rId68"/>
    <p:sldId id="483" r:id="rId69"/>
    <p:sldId id="439" r:id="rId70"/>
    <p:sldId id="440" r:id="rId71"/>
    <p:sldId id="441" r:id="rId72"/>
    <p:sldId id="442" r:id="rId73"/>
    <p:sldId id="443" r:id="rId74"/>
    <p:sldId id="444" r:id="rId75"/>
    <p:sldId id="445" r:id="rId76"/>
    <p:sldId id="446" r:id="rId77"/>
    <p:sldId id="447" r:id="rId78"/>
    <p:sldId id="448" r:id="rId79"/>
    <p:sldId id="449" r:id="rId80"/>
    <p:sldId id="450" r:id="rId81"/>
    <p:sldId id="432" r:id="rId82"/>
    <p:sldId id="433" r:id="rId83"/>
    <p:sldId id="434" r:id="rId84"/>
    <p:sldId id="435" r:id="rId85"/>
    <p:sldId id="436" r:id="rId86"/>
    <p:sldId id="513" r:id="rId87"/>
    <p:sldId id="456" r:id="rId88"/>
    <p:sldId id="517" r:id="rId89"/>
    <p:sldId id="516" r:id="rId90"/>
    <p:sldId id="320" r:id="rId91"/>
    <p:sldId id="296" r:id="rId92"/>
    <p:sldId id="518" r:id="rId93"/>
    <p:sldId id="514" r:id="rId94"/>
    <p:sldId id="515" r:id="rId95"/>
    <p:sldId id="297" r:id="rId96"/>
    <p:sldId id="298" r:id="rId97"/>
    <p:sldId id="299" r:id="rId98"/>
    <p:sldId id="300" r:id="rId99"/>
    <p:sldId id="353" r:id="rId100"/>
    <p:sldId id="410" r:id="rId101"/>
    <p:sldId id="387" r:id="rId102"/>
    <p:sldId id="459" r:id="rId103"/>
    <p:sldId id="388" r:id="rId104"/>
    <p:sldId id="389" r:id="rId105"/>
    <p:sldId id="391" r:id="rId106"/>
    <p:sldId id="460" r:id="rId107"/>
    <p:sldId id="392" r:id="rId108"/>
    <p:sldId id="393" r:id="rId109"/>
    <p:sldId id="401" r:id="rId110"/>
    <p:sldId id="402" r:id="rId111"/>
    <p:sldId id="370" r:id="rId112"/>
    <p:sldId id="371" r:id="rId113"/>
    <p:sldId id="373" r:id="rId114"/>
    <p:sldId id="374" r:id="rId115"/>
    <p:sldId id="301" r:id="rId116"/>
    <p:sldId id="326" r:id="rId117"/>
    <p:sldId id="376" r:id="rId118"/>
    <p:sldId id="375" r:id="rId119"/>
    <p:sldId id="411" r:id="rId120"/>
    <p:sldId id="412" r:id="rId121"/>
    <p:sldId id="413" r:id="rId122"/>
    <p:sldId id="360" r:id="rId123"/>
    <p:sldId id="308" r:id="rId124"/>
    <p:sldId id="332" r:id="rId125"/>
    <p:sldId id="307" r:id="rId126"/>
    <p:sldId id="309" r:id="rId127"/>
    <p:sldId id="386" r:id="rId128"/>
    <p:sldId id="313" r:id="rId129"/>
    <p:sldId id="334" r:id="rId130"/>
    <p:sldId id="328" r:id="rId131"/>
    <p:sldId id="335" r:id="rId132"/>
    <p:sldId id="504" r:id="rId133"/>
    <p:sldId id="501" r:id="rId134"/>
    <p:sldId id="502" r:id="rId135"/>
    <p:sldId id="503" r:id="rId136"/>
    <p:sldId id="486" r:id="rId137"/>
    <p:sldId id="487" r:id="rId138"/>
    <p:sldId id="488" r:id="rId139"/>
    <p:sldId id="489" r:id="rId140"/>
    <p:sldId id="490" r:id="rId141"/>
    <p:sldId id="505" r:id="rId142"/>
    <p:sldId id="492" r:id="rId143"/>
    <p:sldId id="493" r:id="rId144"/>
    <p:sldId id="494" r:id="rId145"/>
    <p:sldId id="495" r:id="rId146"/>
    <p:sldId id="496" r:id="rId147"/>
    <p:sldId id="497" r:id="rId148"/>
    <p:sldId id="498" r:id="rId149"/>
    <p:sldId id="499" r:id="rId150"/>
    <p:sldId id="500" r:id="rId151"/>
    <p:sldId id="519" r:id="rId152"/>
    <p:sldId id="506" r:id="rId153"/>
    <p:sldId id="507" r:id="rId154"/>
    <p:sldId id="508" r:id="rId155"/>
    <p:sldId id="509" r:id="rId156"/>
  </p:sldIdLst>
  <p:sldSz cx="9144000" cy="6858000" type="screen4x3"/>
  <p:notesSz cx="7077075" cy="9385300"/>
  <p:defaultTextStyle>
    <a:defPPr>
      <a:defRPr lang="es-ES"/>
    </a:defPPr>
    <a:lvl1pPr algn="l" rtl="0" fontAlgn="base">
      <a:spcBef>
        <a:spcPct val="0"/>
      </a:spcBef>
      <a:spcAft>
        <a:spcPct val="0"/>
      </a:spcAft>
      <a:defRPr sz="1700" kern="1200">
        <a:solidFill>
          <a:schemeClr val="tx1"/>
        </a:solidFill>
        <a:latin typeface="Arial" pitchFamily="34" charset="0"/>
        <a:ea typeface="+mn-ea"/>
        <a:cs typeface="+mn-cs"/>
      </a:defRPr>
    </a:lvl1pPr>
    <a:lvl2pPr marL="457200" algn="l" rtl="0" fontAlgn="base">
      <a:spcBef>
        <a:spcPct val="0"/>
      </a:spcBef>
      <a:spcAft>
        <a:spcPct val="0"/>
      </a:spcAft>
      <a:defRPr sz="1700" kern="1200">
        <a:solidFill>
          <a:schemeClr val="tx1"/>
        </a:solidFill>
        <a:latin typeface="Arial" pitchFamily="34" charset="0"/>
        <a:ea typeface="+mn-ea"/>
        <a:cs typeface="+mn-cs"/>
      </a:defRPr>
    </a:lvl2pPr>
    <a:lvl3pPr marL="914400" algn="l" rtl="0" fontAlgn="base">
      <a:spcBef>
        <a:spcPct val="0"/>
      </a:spcBef>
      <a:spcAft>
        <a:spcPct val="0"/>
      </a:spcAft>
      <a:defRPr sz="1700" kern="1200">
        <a:solidFill>
          <a:schemeClr val="tx1"/>
        </a:solidFill>
        <a:latin typeface="Arial" pitchFamily="34" charset="0"/>
        <a:ea typeface="+mn-ea"/>
        <a:cs typeface="+mn-cs"/>
      </a:defRPr>
    </a:lvl3pPr>
    <a:lvl4pPr marL="1371600" algn="l" rtl="0" fontAlgn="base">
      <a:spcBef>
        <a:spcPct val="0"/>
      </a:spcBef>
      <a:spcAft>
        <a:spcPct val="0"/>
      </a:spcAft>
      <a:defRPr sz="1700" kern="1200">
        <a:solidFill>
          <a:schemeClr val="tx1"/>
        </a:solidFill>
        <a:latin typeface="Arial" pitchFamily="34" charset="0"/>
        <a:ea typeface="+mn-ea"/>
        <a:cs typeface="+mn-cs"/>
      </a:defRPr>
    </a:lvl4pPr>
    <a:lvl5pPr marL="1828800" algn="l" rtl="0" fontAlgn="base">
      <a:spcBef>
        <a:spcPct val="0"/>
      </a:spcBef>
      <a:spcAft>
        <a:spcPct val="0"/>
      </a:spcAft>
      <a:defRPr sz="1700" kern="1200">
        <a:solidFill>
          <a:schemeClr val="tx1"/>
        </a:solidFill>
        <a:latin typeface="Arial" pitchFamily="34" charset="0"/>
        <a:ea typeface="+mn-ea"/>
        <a:cs typeface="+mn-cs"/>
      </a:defRPr>
    </a:lvl5pPr>
    <a:lvl6pPr marL="2286000" algn="l" defTabSz="914400" rtl="0" eaLnBrk="1" latinLnBrk="0" hangingPunct="1">
      <a:defRPr sz="1700" kern="1200">
        <a:solidFill>
          <a:schemeClr val="tx1"/>
        </a:solidFill>
        <a:latin typeface="Arial" pitchFamily="34" charset="0"/>
        <a:ea typeface="+mn-ea"/>
        <a:cs typeface="+mn-cs"/>
      </a:defRPr>
    </a:lvl6pPr>
    <a:lvl7pPr marL="2743200" algn="l" defTabSz="914400" rtl="0" eaLnBrk="1" latinLnBrk="0" hangingPunct="1">
      <a:defRPr sz="1700" kern="1200">
        <a:solidFill>
          <a:schemeClr val="tx1"/>
        </a:solidFill>
        <a:latin typeface="Arial" pitchFamily="34" charset="0"/>
        <a:ea typeface="+mn-ea"/>
        <a:cs typeface="+mn-cs"/>
      </a:defRPr>
    </a:lvl7pPr>
    <a:lvl8pPr marL="3200400" algn="l" defTabSz="914400" rtl="0" eaLnBrk="1" latinLnBrk="0" hangingPunct="1">
      <a:defRPr sz="1700" kern="1200">
        <a:solidFill>
          <a:schemeClr val="tx1"/>
        </a:solidFill>
        <a:latin typeface="Arial" pitchFamily="34" charset="0"/>
        <a:ea typeface="+mn-ea"/>
        <a:cs typeface="+mn-cs"/>
      </a:defRPr>
    </a:lvl8pPr>
    <a:lvl9pPr marL="3657600" algn="l" defTabSz="914400" rtl="0" eaLnBrk="1" latinLnBrk="0" hangingPunct="1">
      <a:defRPr sz="17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C3DAF5"/>
    <a:srgbClr val="EA8672"/>
    <a:srgbClr val="F82B0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3458" autoAdjust="0"/>
    <p:restoredTop sz="97513" autoAdjust="0"/>
  </p:normalViewPr>
  <p:slideViewPr>
    <p:cSldViewPr>
      <p:cViewPr>
        <p:scale>
          <a:sx n="121" d="100"/>
          <a:sy n="121" d="100"/>
        </p:scale>
        <p:origin x="-96" y="520"/>
      </p:cViewPr>
      <p:guideLst>
        <p:guide orient="horz" pos="1117"/>
        <p:guide pos="54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notesMaster" Target="notesMasters/notesMaster1.xml"/><Relationship Id="rId158" Type="http://schemas.openxmlformats.org/officeDocument/2006/relationships/printerSettings" Target="printerSettings/printerSettings1.bin"/><Relationship Id="rId15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viewProps" Target="viewProps.xml"/><Relationship Id="rId161" Type="http://schemas.openxmlformats.org/officeDocument/2006/relationships/theme" Target="theme/theme1.xml"/><Relationship Id="rId16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5D45A-A65C-4102-AC6A-BC2E44492E5A}"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endParaRPr lang="es-ES"/>
        </a:p>
      </dgm:t>
    </dgm:pt>
    <dgm:pt modelId="{087DD9EC-511E-4857-BF33-3BA6805DDB1F}">
      <dgm:prSet phldrT="[Texto]" custT="1"/>
      <dgm:spPr/>
      <dgm:t>
        <a:bodyPr/>
        <a:lstStyle/>
        <a:p>
          <a:r>
            <a:rPr lang="es-ES" sz="1600" dirty="0" smtClean="0"/>
            <a:t>Programas Presupuestales</a:t>
          </a:r>
          <a:endParaRPr lang="es-ES" sz="1600" dirty="0"/>
        </a:p>
      </dgm:t>
    </dgm:pt>
    <dgm:pt modelId="{81430F1B-5B39-4EE6-B08C-9FE8444A57BD}" type="parTrans" cxnId="{35B1156B-4F48-4D3D-8F4F-7F2FF842105C}">
      <dgm:prSet/>
      <dgm:spPr/>
      <dgm:t>
        <a:bodyPr/>
        <a:lstStyle/>
        <a:p>
          <a:endParaRPr lang="es-ES"/>
        </a:p>
      </dgm:t>
    </dgm:pt>
    <dgm:pt modelId="{9C4B6E43-3E2E-404A-89FC-6EF394C7A719}" type="sibTrans" cxnId="{35B1156B-4F48-4D3D-8F4F-7F2FF842105C}">
      <dgm:prSet/>
      <dgm:spPr/>
      <dgm:t>
        <a:bodyPr/>
        <a:lstStyle/>
        <a:p>
          <a:endParaRPr lang="es-ES"/>
        </a:p>
      </dgm:t>
    </dgm:pt>
    <dgm:pt modelId="{B26A6C7E-26B9-4C69-9F37-3020D56A90D6}">
      <dgm:prSet phldrT="[Texto]" custT="1"/>
      <dgm:spPr/>
      <dgm:t>
        <a:bodyPr/>
        <a:lstStyle/>
        <a:p>
          <a:r>
            <a:rPr lang="es-ES" sz="1400" dirty="0" smtClean="0"/>
            <a:t>Seguimiento </a:t>
          </a:r>
          <a:endParaRPr lang="es-ES" sz="1400" dirty="0"/>
        </a:p>
      </dgm:t>
    </dgm:pt>
    <dgm:pt modelId="{11F72ED7-67AD-41F2-BE31-3A283675A4EF}" type="parTrans" cxnId="{F687BED0-EFC4-4535-93AF-66217709F0A9}">
      <dgm:prSet/>
      <dgm:spPr/>
      <dgm:t>
        <a:bodyPr/>
        <a:lstStyle/>
        <a:p>
          <a:endParaRPr lang="es-ES"/>
        </a:p>
      </dgm:t>
    </dgm:pt>
    <dgm:pt modelId="{305D7249-D451-487E-BABE-BD5536FBB63D}" type="sibTrans" cxnId="{F687BED0-EFC4-4535-93AF-66217709F0A9}">
      <dgm:prSet/>
      <dgm:spPr/>
      <dgm:t>
        <a:bodyPr/>
        <a:lstStyle/>
        <a:p>
          <a:endParaRPr lang="es-ES"/>
        </a:p>
      </dgm:t>
    </dgm:pt>
    <dgm:pt modelId="{C905FE88-1586-49F2-8B7F-627B286A6CAA}">
      <dgm:prSet phldrT="[Texto]" custT="1"/>
      <dgm:spPr>
        <a:solidFill>
          <a:srgbClr val="00B0F0"/>
        </a:solidFill>
      </dgm:spPr>
      <dgm:t>
        <a:bodyPr/>
        <a:lstStyle/>
        <a:p>
          <a:r>
            <a:rPr lang="es-ES" sz="1400" dirty="0" smtClean="0"/>
            <a:t>Evaluación</a:t>
          </a:r>
          <a:endParaRPr lang="es-ES" sz="1400" dirty="0"/>
        </a:p>
      </dgm:t>
    </dgm:pt>
    <dgm:pt modelId="{3EFDA632-FD57-4D16-8389-1CA640FE6DD1}" type="parTrans" cxnId="{0E94E8AE-3891-484F-8FC2-0D193BE4BC82}">
      <dgm:prSet/>
      <dgm:spPr>
        <a:solidFill>
          <a:srgbClr val="92D050"/>
        </a:solidFill>
      </dgm:spPr>
      <dgm:t>
        <a:bodyPr/>
        <a:lstStyle/>
        <a:p>
          <a:endParaRPr lang="es-ES"/>
        </a:p>
      </dgm:t>
    </dgm:pt>
    <dgm:pt modelId="{25CB4C26-B4D1-44D8-8F97-0131EA2294C0}" type="sibTrans" cxnId="{0E94E8AE-3891-484F-8FC2-0D193BE4BC82}">
      <dgm:prSet/>
      <dgm:spPr/>
      <dgm:t>
        <a:bodyPr/>
        <a:lstStyle/>
        <a:p>
          <a:endParaRPr lang="es-ES"/>
        </a:p>
      </dgm:t>
    </dgm:pt>
    <dgm:pt modelId="{48346DB3-839A-451A-84CE-C3F3067A6841}">
      <dgm:prSet phldrT="[Texto]" custT="1"/>
      <dgm:spPr/>
      <dgm:t>
        <a:bodyPr/>
        <a:lstStyle/>
        <a:p>
          <a:r>
            <a:rPr lang="es-ES" sz="1400" dirty="0" smtClean="0"/>
            <a:t>Incentivos</a:t>
          </a:r>
          <a:endParaRPr lang="es-ES" sz="1400" dirty="0"/>
        </a:p>
      </dgm:t>
    </dgm:pt>
    <dgm:pt modelId="{FD51BAAC-8B23-4355-8C44-8E45A7284166}" type="parTrans" cxnId="{905CA5E2-3255-4BB7-A52B-C733EB2120AF}">
      <dgm:prSet/>
      <dgm:spPr/>
      <dgm:t>
        <a:bodyPr/>
        <a:lstStyle/>
        <a:p>
          <a:endParaRPr lang="es-ES"/>
        </a:p>
      </dgm:t>
    </dgm:pt>
    <dgm:pt modelId="{1C49E485-8710-44DE-85AB-014C6E799998}" type="sibTrans" cxnId="{905CA5E2-3255-4BB7-A52B-C733EB2120AF}">
      <dgm:prSet/>
      <dgm:spPr/>
      <dgm:t>
        <a:bodyPr/>
        <a:lstStyle/>
        <a:p>
          <a:endParaRPr lang="es-ES"/>
        </a:p>
      </dgm:t>
    </dgm:pt>
    <dgm:pt modelId="{64AB8DD0-56EB-4483-887F-C90F84841004}">
      <dgm:prSet/>
      <dgm:spPr/>
      <dgm:t>
        <a:bodyPr/>
        <a:lstStyle/>
        <a:p>
          <a:endParaRPr lang="es-ES"/>
        </a:p>
      </dgm:t>
    </dgm:pt>
    <dgm:pt modelId="{1F1C7C9F-7FB9-446A-B7D3-3B56F685D77F}" type="parTrans" cxnId="{C9CC53BB-C153-4A8B-BFE2-3F94A37B561C}">
      <dgm:prSet/>
      <dgm:spPr/>
      <dgm:t>
        <a:bodyPr/>
        <a:lstStyle/>
        <a:p>
          <a:endParaRPr lang="es-ES"/>
        </a:p>
      </dgm:t>
    </dgm:pt>
    <dgm:pt modelId="{FE88EB7B-9EE4-4E20-8707-E986D3C19F94}" type="sibTrans" cxnId="{C9CC53BB-C153-4A8B-BFE2-3F94A37B561C}">
      <dgm:prSet/>
      <dgm:spPr/>
      <dgm:t>
        <a:bodyPr/>
        <a:lstStyle/>
        <a:p>
          <a:endParaRPr lang="es-ES"/>
        </a:p>
      </dgm:t>
    </dgm:pt>
    <dgm:pt modelId="{09D8EA94-90AA-4D25-B9D3-C5EDACBDD841}" type="pres">
      <dgm:prSet presAssocID="{5E85D45A-A65C-4102-AC6A-BC2E44492E5A}" presName="cycle" presStyleCnt="0">
        <dgm:presLayoutVars>
          <dgm:chMax val="1"/>
          <dgm:dir/>
          <dgm:animLvl val="ctr"/>
          <dgm:resizeHandles val="exact"/>
        </dgm:presLayoutVars>
      </dgm:prSet>
      <dgm:spPr/>
      <dgm:t>
        <a:bodyPr/>
        <a:lstStyle/>
        <a:p>
          <a:endParaRPr lang="es-ES"/>
        </a:p>
      </dgm:t>
    </dgm:pt>
    <dgm:pt modelId="{F98A4ABB-4E42-4803-A7B3-87660A4BD88C}" type="pres">
      <dgm:prSet presAssocID="{087DD9EC-511E-4857-BF33-3BA6805DDB1F}" presName="centerShape" presStyleLbl="node0" presStyleIdx="0" presStyleCnt="1" custScaleX="134251" custScaleY="116025" custLinFactNeighborX="1985" custLinFactNeighborY="699"/>
      <dgm:spPr/>
      <dgm:t>
        <a:bodyPr/>
        <a:lstStyle/>
        <a:p>
          <a:endParaRPr lang="es-ES"/>
        </a:p>
      </dgm:t>
    </dgm:pt>
    <dgm:pt modelId="{3727F94C-A539-440A-B48F-7139EF918123}" type="pres">
      <dgm:prSet presAssocID="{11F72ED7-67AD-41F2-BE31-3A283675A4EF}" presName="parTrans" presStyleLbl="bgSibTrans2D1" presStyleIdx="0" presStyleCnt="3"/>
      <dgm:spPr/>
      <dgm:t>
        <a:bodyPr/>
        <a:lstStyle/>
        <a:p>
          <a:endParaRPr lang="es-ES"/>
        </a:p>
      </dgm:t>
    </dgm:pt>
    <dgm:pt modelId="{0A936CD2-21D7-49AC-AB16-C7013BD220EE}" type="pres">
      <dgm:prSet presAssocID="{B26A6C7E-26B9-4C69-9F37-3020D56A90D6}" presName="node" presStyleLbl="node1" presStyleIdx="0" presStyleCnt="3">
        <dgm:presLayoutVars>
          <dgm:bulletEnabled val="1"/>
        </dgm:presLayoutVars>
      </dgm:prSet>
      <dgm:spPr/>
      <dgm:t>
        <a:bodyPr/>
        <a:lstStyle/>
        <a:p>
          <a:endParaRPr lang="es-ES"/>
        </a:p>
      </dgm:t>
    </dgm:pt>
    <dgm:pt modelId="{05E234EB-9060-4DB0-85DA-CB00058E52B4}" type="pres">
      <dgm:prSet presAssocID="{3EFDA632-FD57-4D16-8389-1CA640FE6DD1}" presName="parTrans" presStyleLbl="bgSibTrans2D1" presStyleIdx="1" presStyleCnt="3"/>
      <dgm:spPr/>
      <dgm:t>
        <a:bodyPr/>
        <a:lstStyle/>
        <a:p>
          <a:endParaRPr lang="es-ES"/>
        </a:p>
      </dgm:t>
    </dgm:pt>
    <dgm:pt modelId="{8A9EA115-1C59-48C7-BA88-D626F61E1ADD}" type="pres">
      <dgm:prSet presAssocID="{C905FE88-1586-49F2-8B7F-627B286A6CAA}" presName="node" presStyleLbl="node1" presStyleIdx="1" presStyleCnt="3">
        <dgm:presLayoutVars>
          <dgm:bulletEnabled val="1"/>
        </dgm:presLayoutVars>
      </dgm:prSet>
      <dgm:spPr/>
      <dgm:t>
        <a:bodyPr/>
        <a:lstStyle/>
        <a:p>
          <a:endParaRPr lang="es-ES"/>
        </a:p>
      </dgm:t>
    </dgm:pt>
    <dgm:pt modelId="{180B89FB-84B6-4F9C-A2F1-8BAE9B9D9E6A}" type="pres">
      <dgm:prSet presAssocID="{FD51BAAC-8B23-4355-8C44-8E45A7284166}" presName="parTrans" presStyleLbl="bgSibTrans2D1" presStyleIdx="2" presStyleCnt="3" custScaleX="119326"/>
      <dgm:spPr/>
      <dgm:t>
        <a:bodyPr/>
        <a:lstStyle/>
        <a:p>
          <a:endParaRPr lang="es-ES"/>
        </a:p>
      </dgm:t>
    </dgm:pt>
    <dgm:pt modelId="{308C0B64-371C-4596-8F26-FA38CAF747FB}" type="pres">
      <dgm:prSet presAssocID="{48346DB3-839A-451A-84CE-C3F3067A6841}" presName="node" presStyleLbl="node1" presStyleIdx="2" presStyleCnt="3" custRadScaleRad="106938" custRadScaleInc="-513">
        <dgm:presLayoutVars>
          <dgm:bulletEnabled val="1"/>
        </dgm:presLayoutVars>
      </dgm:prSet>
      <dgm:spPr/>
      <dgm:t>
        <a:bodyPr/>
        <a:lstStyle/>
        <a:p>
          <a:endParaRPr lang="es-ES"/>
        </a:p>
      </dgm:t>
    </dgm:pt>
  </dgm:ptLst>
  <dgm:cxnLst>
    <dgm:cxn modelId="{15ABCEF5-D306-4FE8-A097-BA50185758CB}" type="presOf" srcId="{5E85D45A-A65C-4102-AC6A-BC2E44492E5A}" destId="{09D8EA94-90AA-4D25-B9D3-C5EDACBDD841}" srcOrd="0" destOrd="0" presId="urn:microsoft.com/office/officeart/2005/8/layout/radial4"/>
    <dgm:cxn modelId="{20275EB8-6020-4B10-94B5-70E4E41FD51E}" type="presOf" srcId="{B26A6C7E-26B9-4C69-9F37-3020D56A90D6}" destId="{0A936CD2-21D7-49AC-AB16-C7013BD220EE}" srcOrd="0" destOrd="0" presId="urn:microsoft.com/office/officeart/2005/8/layout/radial4"/>
    <dgm:cxn modelId="{5D68938B-9194-47B1-BBBC-0A68649D3A0B}" type="presOf" srcId="{48346DB3-839A-451A-84CE-C3F3067A6841}" destId="{308C0B64-371C-4596-8F26-FA38CAF747FB}" srcOrd="0" destOrd="0" presId="urn:microsoft.com/office/officeart/2005/8/layout/radial4"/>
    <dgm:cxn modelId="{0E94E8AE-3891-484F-8FC2-0D193BE4BC82}" srcId="{087DD9EC-511E-4857-BF33-3BA6805DDB1F}" destId="{C905FE88-1586-49F2-8B7F-627B286A6CAA}" srcOrd="1" destOrd="0" parTransId="{3EFDA632-FD57-4D16-8389-1CA640FE6DD1}" sibTransId="{25CB4C26-B4D1-44D8-8F97-0131EA2294C0}"/>
    <dgm:cxn modelId="{9676B077-601F-4999-8C92-9F16F3C7580F}" type="presOf" srcId="{FD51BAAC-8B23-4355-8C44-8E45A7284166}" destId="{180B89FB-84B6-4F9C-A2F1-8BAE9B9D9E6A}" srcOrd="0" destOrd="0" presId="urn:microsoft.com/office/officeart/2005/8/layout/radial4"/>
    <dgm:cxn modelId="{905CA5E2-3255-4BB7-A52B-C733EB2120AF}" srcId="{087DD9EC-511E-4857-BF33-3BA6805DDB1F}" destId="{48346DB3-839A-451A-84CE-C3F3067A6841}" srcOrd="2" destOrd="0" parTransId="{FD51BAAC-8B23-4355-8C44-8E45A7284166}" sibTransId="{1C49E485-8710-44DE-85AB-014C6E799998}"/>
    <dgm:cxn modelId="{F687BED0-EFC4-4535-93AF-66217709F0A9}" srcId="{087DD9EC-511E-4857-BF33-3BA6805DDB1F}" destId="{B26A6C7E-26B9-4C69-9F37-3020D56A90D6}" srcOrd="0" destOrd="0" parTransId="{11F72ED7-67AD-41F2-BE31-3A283675A4EF}" sibTransId="{305D7249-D451-487E-BABE-BD5536FBB63D}"/>
    <dgm:cxn modelId="{768DA914-ACC9-40A7-80EF-860C6583C3E9}" type="presOf" srcId="{087DD9EC-511E-4857-BF33-3BA6805DDB1F}" destId="{F98A4ABB-4E42-4803-A7B3-87660A4BD88C}" srcOrd="0" destOrd="0" presId="urn:microsoft.com/office/officeart/2005/8/layout/radial4"/>
    <dgm:cxn modelId="{C08EDA06-E546-46D7-91C1-42CAE7473265}" type="presOf" srcId="{11F72ED7-67AD-41F2-BE31-3A283675A4EF}" destId="{3727F94C-A539-440A-B48F-7139EF918123}" srcOrd="0" destOrd="0" presId="urn:microsoft.com/office/officeart/2005/8/layout/radial4"/>
    <dgm:cxn modelId="{C9CC53BB-C153-4A8B-BFE2-3F94A37B561C}" srcId="{5E85D45A-A65C-4102-AC6A-BC2E44492E5A}" destId="{64AB8DD0-56EB-4483-887F-C90F84841004}" srcOrd="1" destOrd="0" parTransId="{1F1C7C9F-7FB9-446A-B7D3-3B56F685D77F}" sibTransId="{FE88EB7B-9EE4-4E20-8707-E986D3C19F94}"/>
    <dgm:cxn modelId="{6C3E0B4C-CA6E-47AE-A816-F45F77C9595E}" type="presOf" srcId="{3EFDA632-FD57-4D16-8389-1CA640FE6DD1}" destId="{05E234EB-9060-4DB0-85DA-CB00058E52B4}" srcOrd="0" destOrd="0" presId="urn:microsoft.com/office/officeart/2005/8/layout/radial4"/>
    <dgm:cxn modelId="{4099D2AB-BF4C-465F-81F2-2474265908E9}" type="presOf" srcId="{C905FE88-1586-49F2-8B7F-627B286A6CAA}" destId="{8A9EA115-1C59-48C7-BA88-D626F61E1ADD}" srcOrd="0" destOrd="0" presId="urn:microsoft.com/office/officeart/2005/8/layout/radial4"/>
    <dgm:cxn modelId="{35B1156B-4F48-4D3D-8F4F-7F2FF842105C}" srcId="{5E85D45A-A65C-4102-AC6A-BC2E44492E5A}" destId="{087DD9EC-511E-4857-BF33-3BA6805DDB1F}" srcOrd="0" destOrd="0" parTransId="{81430F1B-5B39-4EE6-B08C-9FE8444A57BD}" sibTransId="{9C4B6E43-3E2E-404A-89FC-6EF394C7A719}"/>
    <dgm:cxn modelId="{6D955F98-CFEC-4C4E-9D51-EA5AA6ECF2EE}" type="presParOf" srcId="{09D8EA94-90AA-4D25-B9D3-C5EDACBDD841}" destId="{F98A4ABB-4E42-4803-A7B3-87660A4BD88C}" srcOrd="0" destOrd="0" presId="urn:microsoft.com/office/officeart/2005/8/layout/radial4"/>
    <dgm:cxn modelId="{A7061B23-D570-4FD7-852A-C383891EB9A3}" type="presParOf" srcId="{09D8EA94-90AA-4D25-B9D3-C5EDACBDD841}" destId="{3727F94C-A539-440A-B48F-7139EF918123}" srcOrd="1" destOrd="0" presId="urn:microsoft.com/office/officeart/2005/8/layout/radial4"/>
    <dgm:cxn modelId="{FC16AD46-ED1A-4AF0-BE34-04A2B86A771C}" type="presParOf" srcId="{09D8EA94-90AA-4D25-B9D3-C5EDACBDD841}" destId="{0A936CD2-21D7-49AC-AB16-C7013BD220EE}" srcOrd="2" destOrd="0" presId="urn:microsoft.com/office/officeart/2005/8/layout/radial4"/>
    <dgm:cxn modelId="{17096D03-50C6-425C-98DF-290D8D3AAA0E}" type="presParOf" srcId="{09D8EA94-90AA-4D25-B9D3-C5EDACBDD841}" destId="{05E234EB-9060-4DB0-85DA-CB00058E52B4}" srcOrd="3" destOrd="0" presId="urn:microsoft.com/office/officeart/2005/8/layout/radial4"/>
    <dgm:cxn modelId="{8A1C5C21-CB0B-4B48-95C7-D1998A7D07C8}" type="presParOf" srcId="{09D8EA94-90AA-4D25-B9D3-C5EDACBDD841}" destId="{8A9EA115-1C59-48C7-BA88-D626F61E1ADD}" srcOrd="4" destOrd="0" presId="urn:microsoft.com/office/officeart/2005/8/layout/radial4"/>
    <dgm:cxn modelId="{4CE1D9CB-0264-47BF-B6A9-F6AE1B95E396}" type="presParOf" srcId="{09D8EA94-90AA-4D25-B9D3-C5EDACBDD841}" destId="{180B89FB-84B6-4F9C-A2F1-8BAE9B9D9E6A}" srcOrd="5" destOrd="0" presId="urn:microsoft.com/office/officeart/2005/8/layout/radial4"/>
    <dgm:cxn modelId="{5B8BB7E4-BFED-4EB9-8C7E-4BB21AF0BE9A}" type="presParOf" srcId="{09D8EA94-90AA-4D25-B9D3-C5EDACBDD841}" destId="{308C0B64-371C-4596-8F26-FA38CAF747FB}" srcOrd="6" destOrd="0" presId="urn:microsoft.com/office/officeart/2005/8/layout/radial4"/>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1A1F52-D432-447B-9E2D-E84B95ACEB50}" type="doc">
      <dgm:prSet loTypeId="urn:microsoft.com/office/officeart/2005/8/layout/process1" loCatId="process" qsTypeId="urn:microsoft.com/office/officeart/2005/8/quickstyle/simple1" qsCatId="simple" csTypeId="urn:microsoft.com/office/officeart/2005/8/colors/colorful2" csCatId="colorful" phldr="1"/>
      <dgm:spPr/>
    </dgm:pt>
    <dgm:pt modelId="{653B6615-3C19-405A-ABB8-AE7B413B7B3E}">
      <dgm:prSet phldrT="[Texto]" custT="1"/>
      <dgm:spPr/>
      <dgm:t>
        <a:bodyPr/>
        <a:lstStyle/>
        <a:p>
          <a:r>
            <a:rPr lang="es-PE" sz="1200" dirty="0" smtClean="0">
              <a:latin typeface="+mj-lt"/>
            </a:rPr>
            <a:t>Acción </a:t>
          </a:r>
          <a:r>
            <a:rPr lang="es-PE" sz="1200" dirty="0" smtClean="0"/>
            <a:t>7. Consolidación de la formulación del presupuesto del PP para el ejercicio  en documentos</a:t>
          </a:r>
          <a:endParaRPr lang="es-PE" sz="1200" dirty="0">
            <a:latin typeface="+mj-lt"/>
          </a:endParaRPr>
        </a:p>
      </dgm:t>
    </dgm:pt>
    <dgm:pt modelId="{88B7F21E-04DD-45C9-8F0D-7A5152391EA9}" type="parTrans" cxnId="{945208FA-F498-4EE6-A0BE-06773DC93B58}">
      <dgm:prSet/>
      <dgm:spPr/>
      <dgm:t>
        <a:bodyPr/>
        <a:lstStyle/>
        <a:p>
          <a:endParaRPr lang="es-PE" sz="1200"/>
        </a:p>
      </dgm:t>
    </dgm:pt>
    <dgm:pt modelId="{05A9BF7B-853C-4754-BF52-62994D7AEB8C}" type="sibTrans" cxnId="{945208FA-F498-4EE6-A0BE-06773DC93B58}">
      <dgm:prSet custT="1"/>
      <dgm:spPr/>
      <dgm:t>
        <a:bodyPr/>
        <a:lstStyle/>
        <a:p>
          <a:endParaRPr lang="es-PE" sz="1200"/>
        </a:p>
      </dgm:t>
    </dgm:pt>
    <dgm:pt modelId="{320A7CB8-52F8-4118-9786-B2F7F884FC85}">
      <dgm:prSet phldrT="[Texto]" custT="1"/>
      <dgm:spPr/>
      <dgm:t>
        <a:bodyPr/>
        <a:lstStyle/>
        <a:p>
          <a:r>
            <a:rPr lang="es-PE" sz="1200" dirty="0" smtClean="0">
              <a:solidFill>
                <a:schemeClr val="tx1"/>
              </a:solidFill>
            </a:rPr>
            <a:t>Permite la programación de metas físicas y financieras, de manera consistente con los instrumentos de gestión de cada pliego</a:t>
          </a:r>
          <a:endParaRPr lang="es-PE" sz="1200" dirty="0">
            <a:solidFill>
              <a:schemeClr val="tx1"/>
            </a:solidFill>
            <a:latin typeface="+mj-lt"/>
          </a:endParaRPr>
        </a:p>
      </dgm:t>
    </dgm:pt>
    <dgm:pt modelId="{62E522BE-9097-4CB1-AF13-A4B59A27E27B}" type="parTrans" cxnId="{0C41669B-25C1-4AED-9983-154BE559A392}">
      <dgm:prSet/>
      <dgm:spPr/>
      <dgm:t>
        <a:bodyPr/>
        <a:lstStyle/>
        <a:p>
          <a:endParaRPr lang="es-PE" sz="1200"/>
        </a:p>
      </dgm:t>
    </dgm:pt>
    <dgm:pt modelId="{51A6C3A9-7705-48F9-8BEC-1862DB322B4D}" type="sibTrans" cxnId="{0C41669B-25C1-4AED-9983-154BE559A392}">
      <dgm:prSet custT="1"/>
      <dgm:spPr/>
      <dgm:t>
        <a:bodyPr/>
        <a:lstStyle/>
        <a:p>
          <a:endParaRPr lang="es-PE" sz="1200"/>
        </a:p>
      </dgm:t>
    </dgm:pt>
    <dgm:pt modelId="{C9D1432A-C62F-446F-9D10-62ADC5BC5A49}">
      <dgm:prSet phldrT="[Texto]" phldr="1" custT="1"/>
      <dgm:spPr/>
      <dgm:t>
        <a:bodyPr/>
        <a:lstStyle/>
        <a:p>
          <a:endParaRPr lang="es-PE" sz="1200"/>
        </a:p>
      </dgm:t>
    </dgm:pt>
    <dgm:pt modelId="{1793FF07-FC7C-47AD-A85E-016D2F99166D}" type="parTrans" cxnId="{6D8C1835-7053-4C59-9381-FB5CC199DD37}">
      <dgm:prSet/>
      <dgm:spPr/>
      <dgm:t>
        <a:bodyPr/>
        <a:lstStyle/>
        <a:p>
          <a:endParaRPr lang="es-PE" sz="1200"/>
        </a:p>
      </dgm:t>
    </dgm:pt>
    <dgm:pt modelId="{B29FA90F-9313-40B9-B861-17C22F3A11D5}" type="sibTrans" cxnId="{6D8C1835-7053-4C59-9381-FB5CC199DD37}">
      <dgm:prSet/>
      <dgm:spPr/>
      <dgm:t>
        <a:bodyPr/>
        <a:lstStyle/>
        <a:p>
          <a:endParaRPr lang="es-PE" sz="1200"/>
        </a:p>
      </dgm:t>
    </dgm:pt>
    <dgm:pt modelId="{2F54D46E-1BBE-4386-9446-841672ACA97D}" type="pres">
      <dgm:prSet presAssocID="{601A1F52-D432-447B-9E2D-E84B95ACEB50}" presName="Name0" presStyleCnt="0">
        <dgm:presLayoutVars>
          <dgm:dir/>
          <dgm:resizeHandles val="exact"/>
        </dgm:presLayoutVars>
      </dgm:prSet>
      <dgm:spPr/>
    </dgm:pt>
    <dgm:pt modelId="{9BA71940-5B11-4B63-A823-2E6651DAC1A5}" type="pres">
      <dgm:prSet presAssocID="{653B6615-3C19-405A-ABB8-AE7B413B7B3E}" presName="node" presStyleLbl="node1" presStyleIdx="0" presStyleCnt="3">
        <dgm:presLayoutVars>
          <dgm:bulletEnabled val="1"/>
        </dgm:presLayoutVars>
      </dgm:prSet>
      <dgm:spPr/>
      <dgm:t>
        <a:bodyPr/>
        <a:lstStyle/>
        <a:p>
          <a:endParaRPr lang="es-PE"/>
        </a:p>
      </dgm:t>
    </dgm:pt>
    <dgm:pt modelId="{D31292A5-212B-42E9-989D-9EB23166DAB7}" type="pres">
      <dgm:prSet presAssocID="{05A9BF7B-853C-4754-BF52-62994D7AEB8C}" presName="sibTrans" presStyleLbl="sibTrans2D1" presStyleIdx="0" presStyleCnt="2"/>
      <dgm:spPr/>
      <dgm:t>
        <a:bodyPr/>
        <a:lstStyle/>
        <a:p>
          <a:endParaRPr lang="es-ES"/>
        </a:p>
      </dgm:t>
    </dgm:pt>
    <dgm:pt modelId="{AAD92D7A-72D4-412D-A816-03CFF240E0CE}" type="pres">
      <dgm:prSet presAssocID="{05A9BF7B-853C-4754-BF52-62994D7AEB8C}" presName="connectorText" presStyleLbl="sibTrans2D1" presStyleIdx="0" presStyleCnt="2"/>
      <dgm:spPr/>
      <dgm:t>
        <a:bodyPr/>
        <a:lstStyle/>
        <a:p>
          <a:endParaRPr lang="es-ES"/>
        </a:p>
      </dgm:t>
    </dgm:pt>
    <dgm:pt modelId="{A3E02B2F-66F8-4F2B-A566-5CBED0298EE2}" type="pres">
      <dgm:prSet presAssocID="{320A7CB8-52F8-4118-9786-B2F7F884FC85}" presName="node" presStyleLbl="node1" presStyleIdx="1" presStyleCnt="3" custScaleX="178519" custLinFactNeighborY="-3853">
        <dgm:presLayoutVars>
          <dgm:bulletEnabled val="1"/>
        </dgm:presLayoutVars>
      </dgm:prSet>
      <dgm:spPr/>
      <dgm:t>
        <a:bodyPr/>
        <a:lstStyle/>
        <a:p>
          <a:endParaRPr lang="es-PE"/>
        </a:p>
      </dgm:t>
    </dgm:pt>
    <dgm:pt modelId="{F82F55ED-C2B2-4752-AD8B-4A1E5D5C50CC}" type="pres">
      <dgm:prSet presAssocID="{51A6C3A9-7705-48F9-8BEC-1862DB322B4D}" presName="sibTrans" presStyleLbl="sibTrans2D1" presStyleIdx="1" presStyleCnt="2"/>
      <dgm:spPr/>
      <dgm:t>
        <a:bodyPr/>
        <a:lstStyle/>
        <a:p>
          <a:endParaRPr lang="es-ES"/>
        </a:p>
      </dgm:t>
    </dgm:pt>
    <dgm:pt modelId="{5386C75B-4AB0-4E74-89E7-DAFE6E6F6CE5}" type="pres">
      <dgm:prSet presAssocID="{51A6C3A9-7705-48F9-8BEC-1862DB322B4D}" presName="connectorText" presStyleLbl="sibTrans2D1" presStyleIdx="1" presStyleCnt="2"/>
      <dgm:spPr/>
      <dgm:t>
        <a:bodyPr/>
        <a:lstStyle/>
        <a:p>
          <a:endParaRPr lang="es-ES"/>
        </a:p>
      </dgm:t>
    </dgm:pt>
    <dgm:pt modelId="{DF787874-93A0-4D5B-BA7D-0EA7334EFF04}" type="pres">
      <dgm:prSet presAssocID="{C9D1432A-C62F-446F-9D10-62ADC5BC5A49}" presName="node" presStyleLbl="node1" presStyleIdx="2" presStyleCnt="3">
        <dgm:presLayoutVars>
          <dgm:bulletEnabled val="1"/>
        </dgm:presLayoutVars>
      </dgm:prSet>
      <dgm:spPr/>
      <dgm:t>
        <a:bodyPr/>
        <a:lstStyle/>
        <a:p>
          <a:endParaRPr lang="es-ES"/>
        </a:p>
      </dgm:t>
    </dgm:pt>
  </dgm:ptLst>
  <dgm:cxnLst>
    <dgm:cxn modelId="{AE86218A-3CFF-4291-B847-59D61BF9910E}" type="presOf" srcId="{601A1F52-D432-447B-9E2D-E84B95ACEB50}" destId="{2F54D46E-1BBE-4386-9446-841672ACA97D}" srcOrd="0" destOrd="0" presId="urn:microsoft.com/office/officeart/2005/8/layout/process1"/>
    <dgm:cxn modelId="{0CB4D389-88B7-4553-9C66-03E8F4BA87AB}" type="presOf" srcId="{320A7CB8-52F8-4118-9786-B2F7F884FC85}" destId="{A3E02B2F-66F8-4F2B-A566-5CBED0298EE2}" srcOrd="0" destOrd="0" presId="urn:microsoft.com/office/officeart/2005/8/layout/process1"/>
    <dgm:cxn modelId="{6FB57248-61BB-4A8A-AB33-29CA5EE2B71C}" type="presOf" srcId="{653B6615-3C19-405A-ABB8-AE7B413B7B3E}" destId="{9BA71940-5B11-4B63-A823-2E6651DAC1A5}" srcOrd="0" destOrd="0" presId="urn:microsoft.com/office/officeart/2005/8/layout/process1"/>
    <dgm:cxn modelId="{6D8C1835-7053-4C59-9381-FB5CC199DD37}" srcId="{601A1F52-D432-447B-9E2D-E84B95ACEB50}" destId="{C9D1432A-C62F-446F-9D10-62ADC5BC5A49}" srcOrd="2" destOrd="0" parTransId="{1793FF07-FC7C-47AD-A85E-016D2F99166D}" sibTransId="{B29FA90F-9313-40B9-B861-17C22F3A11D5}"/>
    <dgm:cxn modelId="{46144408-82F3-45DD-A930-D585EB33924F}" type="presOf" srcId="{51A6C3A9-7705-48F9-8BEC-1862DB322B4D}" destId="{5386C75B-4AB0-4E74-89E7-DAFE6E6F6CE5}" srcOrd="1" destOrd="0" presId="urn:microsoft.com/office/officeart/2005/8/layout/process1"/>
    <dgm:cxn modelId="{447BD9FD-0F7D-4FB1-8334-4BD8C2EFD225}" type="presOf" srcId="{05A9BF7B-853C-4754-BF52-62994D7AEB8C}" destId="{AAD92D7A-72D4-412D-A816-03CFF240E0CE}" srcOrd="1" destOrd="0" presId="urn:microsoft.com/office/officeart/2005/8/layout/process1"/>
    <dgm:cxn modelId="{09891818-7248-4434-AC50-DBEFAFFFDF70}" type="presOf" srcId="{C9D1432A-C62F-446F-9D10-62ADC5BC5A49}" destId="{DF787874-93A0-4D5B-BA7D-0EA7334EFF04}" srcOrd="0" destOrd="0" presId="urn:microsoft.com/office/officeart/2005/8/layout/process1"/>
    <dgm:cxn modelId="{6D9B8FA5-6B8C-4021-B755-942F4E895468}" type="presOf" srcId="{05A9BF7B-853C-4754-BF52-62994D7AEB8C}" destId="{D31292A5-212B-42E9-989D-9EB23166DAB7}" srcOrd="0" destOrd="0" presId="urn:microsoft.com/office/officeart/2005/8/layout/process1"/>
    <dgm:cxn modelId="{21AF4D79-214F-4577-AFC3-AFCCC2373CD4}" type="presOf" srcId="{51A6C3A9-7705-48F9-8BEC-1862DB322B4D}" destId="{F82F55ED-C2B2-4752-AD8B-4A1E5D5C50CC}" srcOrd="0" destOrd="0" presId="urn:microsoft.com/office/officeart/2005/8/layout/process1"/>
    <dgm:cxn modelId="{0C41669B-25C1-4AED-9983-154BE559A392}" srcId="{601A1F52-D432-447B-9E2D-E84B95ACEB50}" destId="{320A7CB8-52F8-4118-9786-B2F7F884FC85}" srcOrd="1" destOrd="0" parTransId="{62E522BE-9097-4CB1-AF13-A4B59A27E27B}" sibTransId="{51A6C3A9-7705-48F9-8BEC-1862DB322B4D}"/>
    <dgm:cxn modelId="{945208FA-F498-4EE6-A0BE-06773DC93B58}" srcId="{601A1F52-D432-447B-9E2D-E84B95ACEB50}" destId="{653B6615-3C19-405A-ABB8-AE7B413B7B3E}" srcOrd="0" destOrd="0" parTransId="{88B7F21E-04DD-45C9-8F0D-7A5152391EA9}" sibTransId="{05A9BF7B-853C-4754-BF52-62994D7AEB8C}"/>
    <dgm:cxn modelId="{8D26FED7-E0E2-4BAA-BFB8-43BFA2E96294}" type="presParOf" srcId="{2F54D46E-1BBE-4386-9446-841672ACA97D}" destId="{9BA71940-5B11-4B63-A823-2E6651DAC1A5}" srcOrd="0" destOrd="0" presId="urn:microsoft.com/office/officeart/2005/8/layout/process1"/>
    <dgm:cxn modelId="{90687A34-C816-4057-9215-1419A2771C70}" type="presParOf" srcId="{2F54D46E-1BBE-4386-9446-841672ACA97D}" destId="{D31292A5-212B-42E9-989D-9EB23166DAB7}" srcOrd="1" destOrd="0" presId="urn:microsoft.com/office/officeart/2005/8/layout/process1"/>
    <dgm:cxn modelId="{5CBA9ACB-30B9-4A6A-9FB3-6F79279426AC}" type="presParOf" srcId="{D31292A5-212B-42E9-989D-9EB23166DAB7}" destId="{AAD92D7A-72D4-412D-A816-03CFF240E0CE}" srcOrd="0" destOrd="0" presId="urn:microsoft.com/office/officeart/2005/8/layout/process1"/>
    <dgm:cxn modelId="{DB1414E7-C6EB-4D5D-A23D-1CEB6A6CF85E}" type="presParOf" srcId="{2F54D46E-1BBE-4386-9446-841672ACA97D}" destId="{A3E02B2F-66F8-4F2B-A566-5CBED0298EE2}" srcOrd="2" destOrd="0" presId="urn:microsoft.com/office/officeart/2005/8/layout/process1"/>
    <dgm:cxn modelId="{2C3AA05D-1CB9-4311-962E-4F56C439F0A7}" type="presParOf" srcId="{2F54D46E-1BBE-4386-9446-841672ACA97D}" destId="{F82F55ED-C2B2-4752-AD8B-4A1E5D5C50CC}" srcOrd="3" destOrd="0" presId="urn:microsoft.com/office/officeart/2005/8/layout/process1"/>
    <dgm:cxn modelId="{56F63095-9689-4C7A-B6CB-D93B09107F20}" type="presParOf" srcId="{F82F55ED-C2B2-4752-AD8B-4A1E5D5C50CC}" destId="{5386C75B-4AB0-4E74-89E7-DAFE6E6F6CE5}" srcOrd="0" destOrd="0" presId="urn:microsoft.com/office/officeart/2005/8/layout/process1"/>
    <dgm:cxn modelId="{C29ABF28-3EB3-4860-81B0-FAC09F669BC2}" type="presParOf" srcId="{2F54D46E-1BBE-4386-9446-841672ACA97D}" destId="{DF787874-93A0-4D5B-BA7D-0EA7334EFF04}"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1A1F52-D432-447B-9E2D-E84B95ACEB50}" type="doc">
      <dgm:prSet loTypeId="urn:microsoft.com/office/officeart/2005/8/layout/process1" loCatId="process" qsTypeId="urn:microsoft.com/office/officeart/2005/8/quickstyle/simple1" qsCatId="simple" csTypeId="urn:microsoft.com/office/officeart/2005/8/colors/colorful2" csCatId="colorful" phldr="1"/>
      <dgm:spPr/>
    </dgm:pt>
    <dgm:pt modelId="{653B6615-3C19-405A-ABB8-AE7B413B7B3E}">
      <dgm:prSet phldrT="[Texto]" custT="1"/>
      <dgm:spPr/>
      <dgm:t>
        <a:bodyPr/>
        <a:lstStyle/>
        <a:p>
          <a:r>
            <a:rPr lang="es-PE" sz="1200" dirty="0" smtClean="0"/>
            <a:t>Acción 4. Propuesta de las metas de los indicadores de desempeño de resultado y productos por el PP</a:t>
          </a:r>
          <a:endParaRPr lang="es-PE" sz="1200" dirty="0"/>
        </a:p>
      </dgm:t>
    </dgm:pt>
    <dgm:pt modelId="{88B7F21E-04DD-45C9-8F0D-7A5152391EA9}" type="parTrans" cxnId="{945208FA-F498-4EE6-A0BE-06773DC93B58}">
      <dgm:prSet/>
      <dgm:spPr/>
      <dgm:t>
        <a:bodyPr/>
        <a:lstStyle/>
        <a:p>
          <a:endParaRPr lang="es-PE" sz="1200"/>
        </a:p>
      </dgm:t>
    </dgm:pt>
    <dgm:pt modelId="{05A9BF7B-853C-4754-BF52-62994D7AEB8C}" type="sibTrans" cxnId="{945208FA-F498-4EE6-A0BE-06773DC93B58}">
      <dgm:prSet custT="1"/>
      <dgm:spPr/>
      <dgm:t>
        <a:bodyPr/>
        <a:lstStyle/>
        <a:p>
          <a:endParaRPr lang="es-PE" sz="1200"/>
        </a:p>
      </dgm:t>
    </dgm:pt>
    <dgm:pt modelId="{320A7CB8-52F8-4118-9786-B2F7F884FC85}">
      <dgm:prSet phldrT="[Texto]" custT="1"/>
      <dgm:spPr/>
      <dgm:t>
        <a:bodyPr/>
        <a:lstStyle/>
        <a:p>
          <a:r>
            <a:rPr lang="es-PE" sz="1200" dirty="0" smtClean="0">
              <a:solidFill>
                <a:schemeClr val="tx1"/>
              </a:solidFill>
            </a:rPr>
            <a:t>Determinar metas que orienten la programación física y financiera del presupuesto en los niveles de gobierno que implementan el PP.</a:t>
          </a:r>
          <a:endParaRPr lang="es-PE" sz="1200" dirty="0">
            <a:solidFill>
              <a:schemeClr val="tx1"/>
            </a:solidFill>
          </a:endParaRPr>
        </a:p>
      </dgm:t>
    </dgm:pt>
    <dgm:pt modelId="{62E522BE-9097-4CB1-AF13-A4B59A27E27B}" type="parTrans" cxnId="{0C41669B-25C1-4AED-9983-154BE559A392}">
      <dgm:prSet/>
      <dgm:spPr/>
      <dgm:t>
        <a:bodyPr/>
        <a:lstStyle/>
        <a:p>
          <a:endParaRPr lang="es-PE" sz="1200"/>
        </a:p>
      </dgm:t>
    </dgm:pt>
    <dgm:pt modelId="{51A6C3A9-7705-48F9-8BEC-1862DB322B4D}" type="sibTrans" cxnId="{0C41669B-25C1-4AED-9983-154BE559A392}">
      <dgm:prSet custT="1"/>
      <dgm:spPr/>
      <dgm:t>
        <a:bodyPr/>
        <a:lstStyle/>
        <a:p>
          <a:endParaRPr lang="es-PE" sz="1200"/>
        </a:p>
      </dgm:t>
    </dgm:pt>
    <dgm:pt modelId="{C9D1432A-C62F-446F-9D10-62ADC5BC5A49}">
      <dgm:prSet phldrT="[Texto]" phldr="1" custT="1"/>
      <dgm:spPr/>
      <dgm:t>
        <a:bodyPr/>
        <a:lstStyle/>
        <a:p>
          <a:endParaRPr lang="es-PE" sz="1200"/>
        </a:p>
      </dgm:t>
    </dgm:pt>
    <dgm:pt modelId="{1793FF07-FC7C-47AD-A85E-016D2F99166D}" type="parTrans" cxnId="{6D8C1835-7053-4C59-9381-FB5CC199DD37}">
      <dgm:prSet/>
      <dgm:spPr/>
      <dgm:t>
        <a:bodyPr/>
        <a:lstStyle/>
        <a:p>
          <a:endParaRPr lang="es-PE" sz="1200"/>
        </a:p>
      </dgm:t>
    </dgm:pt>
    <dgm:pt modelId="{B29FA90F-9313-40B9-B861-17C22F3A11D5}" type="sibTrans" cxnId="{6D8C1835-7053-4C59-9381-FB5CC199DD37}">
      <dgm:prSet/>
      <dgm:spPr/>
      <dgm:t>
        <a:bodyPr/>
        <a:lstStyle/>
        <a:p>
          <a:endParaRPr lang="es-PE" sz="1200"/>
        </a:p>
      </dgm:t>
    </dgm:pt>
    <dgm:pt modelId="{2F54D46E-1BBE-4386-9446-841672ACA97D}" type="pres">
      <dgm:prSet presAssocID="{601A1F52-D432-447B-9E2D-E84B95ACEB50}" presName="Name0" presStyleCnt="0">
        <dgm:presLayoutVars>
          <dgm:dir/>
          <dgm:resizeHandles val="exact"/>
        </dgm:presLayoutVars>
      </dgm:prSet>
      <dgm:spPr/>
    </dgm:pt>
    <dgm:pt modelId="{9BA71940-5B11-4B63-A823-2E6651DAC1A5}" type="pres">
      <dgm:prSet presAssocID="{653B6615-3C19-405A-ABB8-AE7B413B7B3E}" presName="node" presStyleLbl="node1" presStyleIdx="0" presStyleCnt="3">
        <dgm:presLayoutVars>
          <dgm:bulletEnabled val="1"/>
        </dgm:presLayoutVars>
      </dgm:prSet>
      <dgm:spPr/>
      <dgm:t>
        <a:bodyPr/>
        <a:lstStyle/>
        <a:p>
          <a:endParaRPr lang="es-PE"/>
        </a:p>
      </dgm:t>
    </dgm:pt>
    <dgm:pt modelId="{D31292A5-212B-42E9-989D-9EB23166DAB7}" type="pres">
      <dgm:prSet presAssocID="{05A9BF7B-853C-4754-BF52-62994D7AEB8C}" presName="sibTrans" presStyleLbl="sibTrans2D1" presStyleIdx="0" presStyleCnt="2"/>
      <dgm:spPr/>
      <dgm:t>
        <a:bodyPr/>
        <a:lstStyle/>
        <a:p>
          <a:endParaRPr lang="es-ES"/>
        </a:p>
      </dgm:t>
    </dgm:pt>
    <dgm:pt modelId="{AAD92D7A-72D4-412D-A816-03CFF240E0CE}" type="pres">
      <dgm:prSet presAssocID="{05A9BF7B-853C-4754-BF52-62994D7AEB8C}" presName="connectorText" presStyleLbl="sibTrans2D1" presStyleIdx="0" presStyleCnt="2"/>
      <dgm:spPr/>
      <dgm:t>
        <a:bodyPr/>
        <a:lstStyle/>
        <a:p>
          <a:endParaRPr lang="es-ES"/>
        </a:p>
      </dgm:t>
    </dgm:pt>
    <dgm:pt modelId="{A3E02B2F-66F8-4F2B-A566-5CBED0298EE2}" type="pres">
      <dgm:prSet presAssocID="{320A7CB8-52F8-4118-9786-B2F7F884FC85}" presName="node" presStyleLbl="node1" presStyleIdx="1" presStyleCnt="3" custScaleX="174577" custLinFactNeighborX="2467" custLinFactNeighborY="23740">
        <dgm:presLayoutVars>
          <dgm:bulletEnabled val="1"/>
        </dgm:presLayoutVars>
      </dgm:prSet>
      <dgm:spPr/>
      <dgm:t>
        <a:bodyPr/>
        <a:lstStyle/>
        <a:p>
          <a:endParaRPr lang="es-PE"/>
        </a:p>
      </dgm:t>
    </dgm:pt>
    <dgm:pt modelId="{F82F55ED-C2B2-4752-AD8B-4A1E5D5C50CC}" type="pres">
      <dgm:prSet presAssocID="{51A6C3A9-7705-48F9-8BEC-1862DB322B4D}" presName="sibTrans" presStyleLbl="sibTrans2D1" presStyleIdx="1" presStyleCnt="2"/>
      <dgm:spPr/>
      <dgm:t>
        <a:bodyPr/>
        <a:lstStyle/>
        <a:p>
          <a:endParaRPr lang="es-ES"/>
        </a:p>
      </dgm:t>
    </dgm:pt>
    <dgm:pt modelId="{5386C75B-4AB0-4E74-89E7-DAFE6E6F6CE5}" type="pres">
      <dgm:prSet presAssocID="{51A6C3A9-7705-48F9-8BEC-1862DB322B4D}" presName="connectorText" presStyleLbl="sibTrans2D1" presStyleIdx="1" presStyleCnt="2"/>
      <dgm:spPr/>
      <dgm:t>
        <a:bodyPr/>
        <a:lstStyle/>
        <a:p>
          <a:endParaRPr lang="es-ES"/>
        </a:p>
      </dgm:t>
    </dgm:pt>
    <dgm:pt modelId="{DF787874-93A0-4D5B-BA7D-0EA7334EFF04}" type="pres">
      <dgm:prSet presAssocID="{C9D1432A-C62F-446F-9D10-62ADC5BC5A49}" presName="node" presStyleLbl="node1" presStyleIdx="2" presStyleCnt="3">
        <dgm:presLayoutVars>
          <dgm:bulletEnabled val="1"/>
        </dgm:presLayoutVars>
      </dgm:prSet>
      <dgm:spPr/>
      <dgm:t>
        <a:bodyPr/>
        <a:lstStyle/>
        <a:p>
          <a:endParaRPr lang="es-ES"/>
        </a:p>
      </dgm:t>
    </dgm:pt>
  </dgm:ptLst>
  <dgm:cxnLst>
    <dgm:cxn modelId="{E16F1231-7B52-4018-BC59-347A6363259F}" type="presOf" srcId="{05A9BF7B-853C-4754-BF52-62994D7AEB8C}" destId="{AAD92D7A-72D4-412D-A816-03CFF240E0CE}" srcOrd="1" destOrd="0" presId="urn:microsoft.com/office/officeart/2005/8/layout/process1"/>
    <dgm:cxn modelId="{6D8C1835-7053-4C59-9381-FB5CC199DD37}" srcId="{601A1F52-D432-447B-9E2D-E84B95ACEB50}" destId="{C9D1432A-C62F-446F-9D10-62ADC5BC5A49}" srcOrd="2" destOrd="0" parTransId="{1793FF07-FC7C-47AD-A85E-016D2F99166D}" sibTransId="{B29FA90F-9313-40B9-B861-17C22F3A11D5}"/>
    <dgm:cxn modelId="{F9B748B9-C4A1-4956-9887-F2A940C2309E}" type="presOf" srcId="{653B6615-3C19-405A-ABB8-AE7B413B7B3E}" destId="{9BA71940-5B11-4B63-A823-2E6651DAC1A5}" srcOrd="0" destOrd="0" presId="urn:microsoft.com/office/officeart/2005/8/layout/process1"/>
    <dgm:cxn modelId="{130BB23A-B2E2-4080-B860-0DAB6052A0A7}" type="presOf" srcId="{C9D1432A-C62F-446F-9D10-62ADC5BC5A49}" destId="{DF787874-93A0-4D5B-BA7D-0EA7334EFF04}" srcOrd="0" destOrd="0" presId="urn:microsoft.com/office/officeart/2005/8/layout/process1"/>
    <dgm:cxn modelId="{0C41669B-25C1-4AED-9983-154BE559A392}" srcId="{601A1F52-D432-447B-9E2D-E84B95ACEB50}" destId="{320A7CB8-52F8-4118-9786-B2F7F884FC85}" srcOrd="1" destOrd="0" parTransId="{62E522BE-9097-4CB1-AF13-A4B59A27E27B}" sibTransId="{51A6C3A9-7705-48F9-8BEC-1862DB322B4D}"/>
    <dgm:cxn modelId="{65DC89BA-550E-46E2-A156-9AD54F3873FE}" type="presOf" srcId="{51A6C3A9-7705-48F9-8BEC-1862DB322B4D}" destId="{5386C75B-4AB0-4E74-89E7-DAFE6E6F6CE5}" srcOrd="1" destOrd="0" presId="urn:microsoft.com/office/officeart/2005/8/layout/process1"/>
    <dgm:cxn modelId="{296316FB-A955-46B5-B4C3-C920BC257D12}" type="presOf" srcId="{51A6C3A9-7705-48F9-8BEC-1862DB322B4D}" destId="{F82F55ED-C2B2-4752-AD8B-4A1E5D5C50CC}" srcOrd="0" destOrd="0" presId="urn:microsoft.com/office/officeart/2005/8/layout/process1"/>
    <dgm:cxn modelId="{7EB07034-CD5F-4634-8F96-D3E4C12ACC3F}" type="presOf" srcId="{320A7CB8-52F8-4118-9786-B2F7F884FC85}" destId="{A3E02B2F-66F8-4F2B-A566-5CBED0298EE2}" srcOrd="0" destOrd="0" presId="urn:microsoft.com/office/officeart/2005/8/layout/process1"/>
    <dgm:cxn modelId="{945208FA-F498-4EE6-A0BE-06773DC93B58}" srcId="{601A1F52-D432-447B-9E2D-E84B95ACEB50}" destId="{653B6615-3C19-405A-ABB8-AE7B413B7B3E}" srcOrd="0" destOrd="0" parTransId="{88B7F21E-04DD-45C9-8F0D-7A5152391EA9}" sibTransId="{05A9BF7B-853C-4754-BF52-62994D7AEB8C}"/>
    <dgm:cxn modelId="{FC4FF884-4F32-4AB6-A124-635BF1C4BD87}" type="presOf" srcId="{601A1F52-D432-447B-9E2D-E84B95ACEB50}" destId="{2F54D46E-1BBE-4386-9446-841672ACA97D}" srcOrd="0" destOrd="0" presId="urn:microsoft.com/office/officeart/2005/8/layout/process1"/>
    <dgm:cxn modelId="{EFB8F9F9-D1CC-4AC1-BCD4-98B6B4F61B90}" type="presOf" srcId="{05A9BF7B-853C-4754-BF52-62994D7AEB8C}" destId="{D31292A5-212B-42E9-989D-9EB23166DAB7}" srcOrd="0" destOrd="0" presId="urn:microsoft.com/office/officeart/2005/8/layout/process1"/>
    <dgm:cxn modelId="{AD1BE0C2-986D-4C1F-B1B6-7B296186A87E}" type="presParOf" srcId="{2F54D46E-1BBE-4386-9446-841672ACA97D}" destId="{9BA71940-5B11-4B63-A823-2E6651DAC1A5}" srcOrd="0" destOrd="0" presId="urn:microsoft.com/office/officeart/2005/8/layout/process1"/>
    <dgm:cxn modelId="{C81E1546-C6D3-4A6A-A2B1-24FC0A47D56E}" type="presParOf" srcId="{2F54D46E-1BBE-4386-9446-841672ACA97D}" destId="{D31292A5-212B-42E9-989D-9EB23166DAB7}" srcOrd="1" destOrd="0" presId="urn:microsoft.com/office/officeart/2005/8/layout/process1"/>
    <dgm:cxn modelId="{C8059838-1EEB-4A1D-BE00-67B0CCFEBD9A}" type="presParOf" srcId="{D31292A5-212B-42E9-989D-9EB23166DAB7}" destId="{AAD92D7A-72D4-412D-A816-03CFF240E0CE}" srcOrd="0" destOrd="0" presId="urn:microsoft.com/office/officeart/2005/8/layout/process1"/>
    <dgm:cxn modelId="{C38E5570-EF4D-42A0-A3C5-7AB3E373F680}" type="presParOf" srcId="{2F54D46E-1BBE-4386-9446-841672ACA97D}" destId="{A3E02B2F-66F8-4F2B-A566-5CBED0298EE2}" srcOrd="2" destOrd="0" presId="urn:microsoft.com/office/officeart/2005/8/layout/process1"/>
    <dgm:cxn modelId="{DCB7FFF6-BC2B-44AC-9BB4-613E8D4DDC3F}" type="presParOf" srcId="{2F54D46E-1BBE-4386-9446-841672ACA97D}" destId="{F82F55ED-C2B2-4752-AD8B-4A1E5D5C50CC}" srcOrd="3" destOrd="0" presId="urn:microsoft.com/office/officeart/2005/8/layout/process1"/>
    <dgm:cxn modelId="{FBAFCBC4-7561-4921-9093-208A20976CF6}" type="presParOf" srcId="{F82F55ED-C2B2-4752-AD8B-4A1E5D5C50CC}" destId="{5386C75B-4AB0-4E74-89E7-DAFE6E6F6CE5}" srcOrd="0" destOrd="0" presId="urn:microsoft.com/office/officeart/2005/8/layout/process1"/>
    <dgm:cxn modelId="{B5AC56BD-7F8D-4C6A-B4AF-8C0A847840D8}" type="presParOf" srcId="{2F54D46E-1BBE-4386-9446-841672ACA97D}" destId="{DF787874-93A0-4D5B-BA7D-0EA7334EFF04}"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1A1F52-D432-447B-9E2D-E84B95ACEB50}" type="doc">
      <dgm:prSet loTypeId="urn:microsoft.com/office/officeart/2005/8/layout/process1" loCatId="process" qsTypeId="urn:microsoft.com/office/officeart/2005/8/quickstyle/simple1" qsCatId="simple" csTypeId="urn:microsoft.com/office/officeart/2005/8/colors/colorful2" csCatId="colorful" phldr="1"/>
      <dgm:spPr/>
    </dgm:pt>
    <dgm:pt modelId="{653B6615-3C19-405A-ABB8-AE7B413B7B3E}">
      <dgm:prSet phldrT="[Texto]" custT="1"/>
      <dgm:spPr/>
      <dgm:t>
        <a:bodyPr/>
        <a:lstStyle/>
        <a:p>
          <a:r>
            <a:rPr lang="es-PE" sz="1200" dirty="0" smtClean="0"/>
            <a:t>Acción 5. Definición de las metas físicas y financieras de los productos y actividades del PP</a:t>
          </a:r>
          <a:endParaRPr lang="es-PE" sz="1200" dirty="0"/>
        </a:p>
      </dgm:t>
    </dgm:pt>
    <dgm:pt modelId="{88B7F21E-04DD-45C9-8F0D-7A5152391EA9}" type="parTrans" cxnId="{945208FA-F498-4EE6-A0BE-06773DC93B58}">
      <dgm:prSet/>
      <dgm:spPr/>
      <dgm:t>
        <a:bodyPr/>
        <a:lstStyle/>
        <a:p>
          <a:endParaRPr lang="es-PE" sz="1200"/>
        </a:p>
      </dgm:t>
    </dgm:pt>
    <dgm:pt modelId="{05A9BF7B-853C-4754-BF52-62994D7AEB8C}" type="sibTrans" cxnId="{945208FA-F498-4EE6-A0BE-06773DC93B58}">
      <dgm:prSet custT="1"/>
      <dgm:spPr/>
      <dgm:t>
        <a:bodyPr/>
        <a:lstStyle/>
        <a:p>
          <a:endParaRPr lang="es-PE" sz="1200"/>
        </a:p>
      </dgm:t>
    </dgm:pt>
    <dgm:pt modelId="{320A7CB8-52F8-4118-9786-B2F7F884FC85}">
      <dgm:prSet phldrT="[Texto]" custT="1"/>
      <dgm:spPr/>
      <dgm:t>
        <a:bodyPr/>
        <a:lstStyle/>
        <a:p>
          <a:r>
            <a:rPr lang="es-PE" sz="1200" dirty="0" smtClean="0">
              <a:solidFill>
                <a:schemeClr val="tx1"/>
              </a:solidFill>
            </a:rPr>
            <a:t>Se  realiza un análisis de la información recogida en la validación, se  consolida y elabora un presupuesto del PP,  así como las metas físicas correspondientes para productos y actividades.</a:t>
          </a:r>
          <a:r>
            <a:rPr kumimoji="0" lang="es-PE" sz="1200" b="0" i="0" u="none" strike="noStrike" cap="none" normalizeH="0" baseline="0" dirty="0" smtClean="0">
              <a:ln>
                <a:noFill/>
              </a:ln>
              <a:solidFill>
                <a:schemeClr val="tx1"/>
              </a:solidFill>
              <a:effectLst/>
              <a:latin typeface="+mn-lt"/>
              <a:cs typeface="Arial" pitchFamily="34" charset="0"/>
            </a:rPr>
            <a:t> </a:t>
          </a:r>
          <a:endParaRPr lang="es-PE" sz="1200" dirty="0">
            <a:solidFill>
              <a:schemeClr val="tx1"/>
            </a:solidFill>
          </a:endParaRPr>
        </a:p>
      </dgm:t>
    </dgm:pt>
    <dgm:pt modelId="{62E522BE-9097-4CB1-AF13-A4B59A27E27B}" type="parTrans" cxnId="{0C41669B-25C1-4AED-9983-154BE559A392}">
      <dgm:prSet/>
      <dgm:spPr/>
      <dgm:t>
        <a:bodyPr/>
        <a:lstStyle/>
        <a:p>
          <a:endParaRPr lang="es-PE" sz="1200"/>
        </a:p>
      </dgm:t>
    </dgm:pt>
    <dgm:pt modelId="{51A6C3A9-7705-48F9-8BEC-1862DB322B4D}" type="sibTrans" cxnId="{0C41669B-25C1-4AED-9983-154BE559A392}">
      <dgm:prSet custT="1"/>
      <dgm:spPr/>
      <dgm:t>
        <a:bodyPr/>
        <a:lstStyle/>
        <a:p>
          <a:endParaRPr lang="es-PE" sz="1200"/>
        </a:p>
      </dgm:t>
    </dgm:pt>
    <dgm:pt modelId="{C9D1432A-C62F-446F-9D10-62ADC5BC5A49}">
      <dgm:prSet phldrT="[Texto]" phldr="1" custT="1"/>
      <dgm:spPr/>
      <dgm:t>
        <a:bodyPr/>
        <a:lstStyle/>
        <a:p>
          <a:endParaRPr lang="es-PE" sz="1200"/>
        </a:p>
      </dgm:t>
    </dgm:pt>
    <dgm:pt modelId="{1793FF07-FC7C-47AD-A85E-016D2F99166D}" type="parTrans" cxnId="{6D8C1835-7053-4C59-9381-FB5CC199DD37}">
      <dgm:prSet/>
      <dgm:spPr/>
      <dgm:t>
        <a:bodyPr/>
        <a:lstStyle/>
        <a:p>
          <a:endParaRPr lang="es-PE" sz="1200"/>
        </a:p>
      </dgm:t>
    </dgm:pt>
    <dgm:pt modelId="{B29FA90F-9313-40B9-B861-17C22F3A11D5}" type="sibTrans" cxnId="{6D8C1835-7053-4C59-9381-FB5CC199DD37}">
      <dgm:prSet/>
      <dgm:spPr/>
      <dgm:t>
        <a:bodyPr/>
        <a:lstStyle/>
        <a:p>
          <a:endParaRPr lang="es-PE" sz="1200"/>
        </a:p>
      </dgm:t>
    </dgm:pt>
    <dgm:pt modelId="{2F54D46E-1BBE-4386-9446-841672ACA97D}" type="pres">
      <dgm:prSet presAssocID="{601A1F52-D432-447B-9E2D-E84B95ACEB50}" presName="Name0" presStyleCnt="0">
        <dgm:presLayoutVars>
          <dgm:dir/>
          <dgm:resizeHandles val="exact"/>
        </dgm:presLayoutVars>
      </dgm:prSet>
      <dgm:spPr/>
    </dgm:pt>
    <dgm:pt modelId="{9BA71940-5B11-4B63-A823-2E6651DAC1A5}" type="pres">
      <dgm:prSet presAssocID="{653B6615-3C19-405A-ABB8-AE7B413B7B3E}" presName="node" presStyleLbl="node1" presStyleIdx="0" presStyleCnt="3">
        <dgm:presLayoutVars>
          <dgm:bulletEnabled val="1"/>
        </dgm:presLayoutVars>
      </dgm:prSet>
      <dgm:spPr/>
      <dgm:t>
        <a:bodyPr/>
        <a:lstStyle/>
        <a:p>
          <a:endParaRPr lang="es-PE"/>
        </a:p>
      </dgm:t>
    </dgm:pt>
    <dgm:pt modelId="{D31292A5-212B-42E9-989D-9EB23166DAB7}" type="pres">
      <dgm:prSet presAssocID="{05A9BF7B-853C-4754-BF52-62994D7AEB8C}" presName="sibTrans" presStyleLbl="sibTrans2D1" presStyleIdx="0" presStyleCnt="2"/>
      <dgm:spPr/>
      <dgm:t>
        <a:bodyPr/>
        <a:lstStyle/>
        <a:p>
          <a:endParaRPr lang="es-ES"/>
        </a:p>
      </dgm:t>
    </dgm:pt>
    <dgm:pt modelId="{AAD92D7A-72D4-412D-A816-03CFF240E0CE}" type="pres">
      <dgm:prSet presAssocID="{05A9BF7B-853C-4754-BF52-62994D7AEB8C}" presName="connectorText" presStyleLbl="sibTrans2D1" presStyleIdx="0" presStyleCnt="2"/>
      <dgm:spPr/>
      <dgm:t>
        <a:bodyPr/>
        <a:lstStyle/>
        <a:p>
          <a:endParaRPr lang="es-ES"/>
        </a:p>
      </dgm:t>
    </dgm:pt>
    <dgm:pt modelId="{A3E02B2F-66F8-4F2B-A566-5CBED0298EE2}" type="pres">
      <dgm:prSet presAssocID="{320A7CB8-52F8-4118-9786-B2F7F884FC85}" presName="node" presStyleLbl="node1" presStyleIdx="1" presStyleCnt="3" custScaleX="178519">
        <dgm:presLayoutVars>
          <dgm:bulletEnabled val="1"/>
        </dgm:presLayoutVars>
      </dgm:prSet>
      <dgm:spPr/>
      <dgm:t>
        <a:bodyPr/>
        <a:lstStyle/>
        <a:p>
          <a:endParaRPr lang="es-PE"/>
        </a:p>
      </dgm:t>
    </dgm:pt>
    <dgm:pt modelId="{F82F55ED-C2B2-4752-AD8B-4A1E5D5C50CC}" type="pres">
      <dgm:prSet presAssocID="{51A6C3A9-7705-48F9-8BEC-1862DB322B4D}" presName="sibTrans" presStyleLbl="sibTrans2D1" presStyleIdx="1" presStyleCnt="2"/>
      <dgm:spPr/>
      <dgm:t>
        <a:bodyPr/>
        <a:lstStyle/>
        <a:p>
          <a:endParaRPr lang="es-ES"/>
        </a:p>
      </dgm:t>
    </dgm:pt>
    <dgm:pt modelId="{5386C75B-4AB0-4E74-89E7-DAFE6E6F6CE5}" type="pres">
      <dgm:prSet presAssocID="{51A6C3A9-7705-48F9-8BEC-1862DB322B4D}" presName="connectorText" presStyleLbl="sibTrans2D1" presStyleIdx="1" presStyleCnt="2"/>
      <dgm:spPr/>
      <dgm:t>
        <a:bodyPr/>
        <a:lstStyle/>
        <a:p>
          <a:endParaRPr lang="es-ES"/>
        </a:p>
      </dgm:t>
    </dgm:pt>
    <dgm:pt modelId="{DF787874-93A0-4D5B-BA7D-0EA7334EFF04}" type="pres">
      <dgm:prSet presAssocID="{C9D1432A-C62F-446F-9D10-62ADC5BC5A49}" presName="node" presStyleLbl="node1" presStyleIdx="2" presStyleCnt="3">
        <dgm:presLayoutVars>
          <dgm:bulletEnabled val="1"/>
        </dgm:presLayoutVars>
      </dgm:prSet>
      <dgm:spPr/>
      <dgm:t>
        <a:bodyPr/>
        <a:lstStyle/>
        <a:p>
          <a:endParaRPr lang="es-ES"/>
        </a:p>
      </dgm:t>
    </dgm:pt>
  </dgm:ptLst>
  <dgm:cxnLst>
    <dgm:cxn modelId="{6D8C1835-7053-4C59-9381-FB5CC199DD37}" srcId="{601A1F52-D432-447B-9E2D-E84B95ACEB50}" destId="{C9D1432A-C62F-446F-9D10-62ADC5BC5A49}" srcOrd="2" destOrd="0" parTransId="{1793FF07-FC7C-47AD-A85E-016D2F99166D}" sibTransId="{B29FA90F-9313-40B9-B861-17C22F3A11D5}"/>
    <dgm:cxn modelId="{E86E95D9-15D6-472B-807F-06AF3B905200}" type="presOf" srcId="{C9D1432A-C62F-446F-9D10-62ADC5BC5A49}" destId="{DF787874-93A0-4D5B-BA7D-0EA7334EFF04}" srcOrd="0" destOrd="0" presId="urn:microsoft.com/office/officeart/2005/8/layout/process1"/>
    <dgm:cxn modelId="{19B06F0F-4A23-49E7-97A6-8B55254DA885}" type="presOf" srcId="{51A6C3A9-7705-48F9-8BEC-1862DB322B4D}" destId="{F82F55ED-C2B2-4752-AD8B-4A1E5D5C50CC}" srcOrd="0" destOrd="0" presId="urn:microsoft.com/office/officeart/2005/8/layout/process1"/>
    <dgm:cxn modelId="{7C4CAB29-2C94-43A9-98B0-ADAE2E570433}" type="presOf" srcId="{05A9BF7B-853C-4754-BF52-62994D7AEB8C}" destId="{D31292A5-212B-42E9-989D-9EB23166DAB7}" srcOrd="0" destOrd="0" presId="urn:microsoft.com/office/officeart/2005/8/layout/process1"/>
    <dgm:cxn modelId="{7BFC4311-57E5-4726-A336-BD88DFCFFE5B}" type="presOf" srcId="{653B6615-3C19-405A-ABB8-AE7B413B7B3E}" destId="{9BA71940-5B11-4B63-A823-2E6651DAC1A5}" srcOrd="0" destOrd="0" presId="urn:microsoft.com/office/officeart/2005/8/layout/process1"/>
    <dgm:cxn modelId="{7A46C37E-0412-4AFC-8345-9A1974C7A86B}" type="presOf" srcId="{601A1F52-D432-447B-9E2D-E84B95ACEB50}" destId="{2F54D46E-1BBE-4386-9446-841672ACA97D}" srcOrd="0" destOrd="0" presId="urn:microsoft.com/office/officeart/2005/8/layout/process1"/>
    <dgm:cxn modelId="{B6605590-F2BE-4AAC-A6CB-FFB6A23D4F5F}" type="presOf" srcId="{51A6C3A9-7705-48F9-8BEC-1862DB322B4D}" destId="{5386C75B-4AB0-4E74-89E7-DAFE6E6F6CE5}" srcOrd="1" destOrd="0" presId="urn:microsoft.com/office/officeart/2005/8/layout/process1"/>
    <dgm:cxn modelId="{0C41669B-25C1-4AED-9983-154BE559A392}" srcId="{601A1F52-D432-447B-9E2D-E84B95ACEB50}" destId="{320A7CB8-52F8-4118-9786-B2F7F884FC85}" srcOrd="1" destOrd="0" parTransId="{62E522BE-9097-4CB1-AF13-A4B59A27E27B}" sibTransId="{51A6C3A9-7705-48F9-8BEC-1862DB322B4D}"/>
    <dgm:cxn modelId="{D15039DC-B47F-4006-BB98-B43E68C60AF7}" type="presOf" srcId="{05A9BF7B-853C-4754-BF52-62994D7AEB8C}" destId="{AAD92D7A-72D4-412D-A816-03CFF240E0CE}" srcOrd="1" destOrd="0" presId="urn:microsoft.com/office/officeart/2005/8/layout/process1"/>
    <dgm:cxn modelId="{945208FA-F498-4EE6-A0BE-06773DC93B58}" srcId="{601A1F52-D432-447B-9E2D-E84B95ACEB50}" destId="{653B6615-3C19-405A-ABB8-AE7B413B7B3E}" srcOrd="0" destOrd="0" parTransId="{88B7F21E-04DD-45C9-8F0D-7A5152391EA9}" sibTransId="{05A9BF7B-853C-4754-BF52-62994D7AEB8C}"/>
    <dgm:cxn modelId="{68CF4AD4-8EC2-47A2-88AE-FE71E09A07FE}" type="presOf" srcId="{320A7CB8-52F8-4118-9786-B2F7F884FC85}" destId="{A3E02B2F-66F8-4F2B-A566-5CBED0298EE2}" srcOrd="0" destOrd="0" presId="urn:microsoft.com/office/officeart/2005/8/layout/process1"/>
    <dgm:cxn modelId="{57496D0E-740A-40B0-8154-F522E58C0AB0}" type="presParOf" srcId="{2F54D46E-1BBE-4386-9446-841672ACA97D}" destId="{9BA71940-5B11-4B63-A823-2E6651DAC1A5}" srcOrd="0" destOrd="0" presId="urn:microsoft.com/office/officeart/2005/8/layout/process1"/>
    <dgm:cxn modelId="{C69A64D8-DD09-4C3B-BB17-A795009745D2}" type="presParOf" srcId="{2F54D46E-1BBE-4386-9446-841672ACA97D}" destId="{D31292A5-212B-42E9-989D-9EB23166DAB7}" srcOrd="1" destOrd="0" presId="urn:microsoft.com/office/officeart/2005/8/layout/process1"/>
    <dgm:cxn modelId="{EC2042CD-8FFB-4665-B77E-C01E5D3A587D}" type="presParOf" srcId="{D31292A5-212B-42E9-989D-9EB23166DAB7}" destId="{AAD92D7A-72D4-412D-A816-03CFF240E0CE}" srcOrd="0" destOrd="0" presId="urn:microsoft.com/office/officeart/2005/8/layout/process1"/>
    <dgm:cxn modelId="{CD8F6F1E-9C23-4058-B275-C76180F1B100}" type="presParOf" srcId="{2F54D46E-1BBE-4386-9446-841672ACA97D}" destId="{A3E02B2F-66F8-4F2B-A566-5CBED0298EE2}" srcOrd="2" destOrd="0" presId="urn:microsoft.com/office/officeart/2005/8/layout/process1"/>
    <dgm:cxn modelId="{478AB2B4-27B3-4071-B6CF-BBC4A1D32EDF}" type="presParOf" srcId="{2F54D46E-1BBE-4386-9446-841672ACA97D}" destId="{F82F55ED-C2B2-4752-AD8B-4A1E5D5C50CC}" srcOrd="3" destOrd="0" presId="urn:microsoft.com/office/officeart/2005/8/layout/process1"/>
    <dgm:cxn modelId="{2143A4E9-E7DD-4F2B-AC70-14B9412C7DF2}" type="presParOf" srcId="{F82F55ED-C2B2-4752-AD8B-4A1E5D5C50CC}" destId="{5386C75B-4AB0-4E74-89E7-DAFE6E6F6CE5}" srcOrd="0" destOrd="0" presId="urn:microsoft.com/office/officeart/2005/8/layout/process1"/>
    <dgm:cxn modelId="{3B31F1D0-C053-4A9A-ADB7-3D877DE2B456}" type="presParOf" srcId="{2F54D46E-1BBE-4386-9446-841672ACA97D}" destId="{DF787874-93A0-4D5B-BA7D-0EA7334EFF04}"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1A1F52-D432-447B-9E2D-E84B95ACEB50}" type="doc">
      <dgm:prSet loTypeId="urn:microsoft.com/office/officeart/2005/8/layout/process1" loCatId="process" qsTypeId="urn:microsoft.com/office/officeart/2005/8/quickstyle/simple1" qsCatId="simple" csTypeId="urn:microsoft.com/office/officeart/2005/8/colors/colorful2" csCatId="colorful" phldr="1"/>
      <dgm:spPr/>
    </dgm:pt>
    <dgm:pt modelId="{653B6615-3C19-405A-ABB8-AE7B413B7B3E}">
      <dgm:prSet phldrT="[Texto]" custT="1"/>
      <dgm:spPr/>
      <dgm:t>
        <a:bodyPr/>
        <a:lstStyle/>
        <a:p>
          <a:r>
            <a:rPr lang="es-PE" sz="1200" dirty="0" smtClean="0">
              <a:latin typeface="+mj-lt"/>
            </a:rPr>
            <a:t>Acción 6. Ajuste de metas físicas y financieras con marco presupuestal aprobado</a:t>
          </a:r>
        </a:p>
      </dgm:t>
    </dgm:pt>
    <dgm:pt modelId="{88B7F21E-04DD-45C9-8F0D-7A5152391EA9}" type="parTrans" cxnId="{945208FA-F498-4EE6-A0BE-06773DC93B58}">
      <dgm:prSet/>
      <dgm:spPr/>
      <dgm:t>
        <a:bodyPr/>
        <a:lstStyle/>
        <a:p>
          <a:endParaRPr lang="es-PE" sz="1200"/>
        </a:p>
      </dgm:t>
    </dgm:pt>
    <dgm:pt modelId="{05A9BF7B-853C-4754-BF52-62994D7AEB8C}" type="sibTrans" cxnId="{945208FA-F498-4EE6-A0BE-06773DC93B58}">
      <dgm:prSet custT="1"/>
      <dgm:spPr/>
      <dgm:t>
        <a:bodyPr/>
        <a:lstStyle/>
        <a:p>
          <a:endParaRPr lang="es-PE" sz="1200"/>
        </a:p>
      </dgm:t>
    </dgm:pt>
    <dgm:pt modelId="{320A7CB8-52F8-4118-9786-B2F7F884FC85}">
      <dgm:prSet phldrT="[Texto]" custT="1"/>
      <dgm:spPr/>
      <dgm:t>
        <a:bodyPr/>
        <a:lstStyle/>
        <a:p>
          <a:r>
            <a:rPr lang="es-PE" sz="1200" dirty="0" smtClean="0">
              <a:solidFill>
                <a:schemeClr val="tx1"/>
              </a:solidFill>
              <a:latin typeface="+mj-lt"/>
            </a:rPr>
            <a:t>Generan documentos ejecutivos que permiten  al responsable del PP,  y  entidades publicas, sustentar la formulación del presupuesto  según  metas y prioridades </a:t>
          </a:r>
          <a:endParaRPr lang="es-PE" sz="1200" dirty="0">
            <a:solidFill>
              <a:schemeClr val="tx1"/>
            </a:solidFill>
            <a:latin typeface="+mj-lt"/>
          </a:endParaRPr>
        </a:p>
      </dgm:t>
    </dgm:pt>
    <dgm:pt modelId="{62E522BE-9097-4CB1-AF13-A4B59A27E27B}" type="parTrans" cxnId="{0C41669B-25C1-4AED-9983-154BE559A392}">
      <dgm:prSet/>
      <dgm:spPr/>
      <dgm:t>
        <a:bodyPr/>
        <a:lstStyle/>
        <a:p>
          <a:endParaRPr lang="es-PE" sz="1200"/>
        </a:p>
      </dgm:t>
    </dgm:pt>
    <dgm:pt modelId="{51A6C3A9-7705-48F9-8BEC-1862DB322B4D}" type="sibTrans" cxnId="{0C41669B-25C1-4AED-9983-154BE559A392}">
      <dgm:prSet custT="1"/>
      <dgm:spPr/>
      <dgm:t>
        <a:bodyPr/>
        <a:lstStyle/>
        <a:p>
          <a:endParaRPr lang="es-PE" sz="1200"/>
        </a:p>
      </dgm:t>
    </dgm:pt>
    <dgm:pt modelId="{C9D1432A-C62F-446F-9D10-62ADC5BC5A49}">
      <dgm:prSet phldrT="[Texto]" phldr="1" custT="1"/>
      <dgm:spPr/>
      <dgm:t>
        <a:bodyPr/>
        <a:lstStyle/>
        <a:p>
          <a:endParaRPr lang="es-PE" sz="1200"/>
        </a:p>
      </dgm:t>
    </dgm:pt>
    <dgm:pt modelId="{1793FF07-FC7C-47AD-A85E-016D2F99166D}" type="parTrans" cxnId="{6D8C1835-7053-4C59-9381-FB5CC199DD37}">
      <dgm:prSet/>
      <dgm:spPr/>
      <dgm:t>
        <a:bodyPr/>
        <a:lstStyle/>
        <a:p>
          <a:endParaRPr lang="es-PE" sz="1200"/>
        </a:p>
      </dgm:t>
    </dgm:pt>
    <dgm:pt modelId="{B29FA90F-9313-40B9-B861-17C22F3A11D5}" type="sibTrans" cxnId="{6D8C1835-7053-4C59-9381-FB5CC199DD37}">
      <dgm:prSet/>
      <dgm:spPr/>
      <dgm:t>
        <a:bodyPr/>
        <a:lstStyle/>
        <a:p>
          <a:endParaRPr lang="es-PE" sz="1200"/>
        </a:p>
      </dgm:t>
    </dgm:pt>
    <dgm:pt modelId="{2F54D46E-1BBE-4386-9446-841672ACA97D}" type="pres">
      <dgm:prSet presAssocID="{601A1F52-D432-447B-9E2D-E84B95ACEB50}" presName="Name0" presStyleCnt="0">
        <dgm:presLayoutVars>
          <dgm:dir/>
          <dgm:resizeHandles val="exact"/>
        </dgm:presLayoutVars>
      </dgm:prSet>
      <dgm:spPr/>
    </dgm:pt>
    <dgm:pt modelId="{9BA71940-5B11-4B63-A823-2E6651DAC1A5}" type="pres">
      <dgm:prSet presAssocID="{653B6615-3C19-405A-ABB8-AE7B413B7B3E}" presName="node" presStyleLbl="node1" presStyleIdx="0" presStyleCnt="3">
        <dgm:presLayoutVars>
          <dgm:bulletEnabled val="1"/>
        </dgm:presLayoutVars>
      </dgm:prSet>
      <dgm:spPr/>
      <dgm:t>
        <a:bodyPr/>
        <a:lstStyle/>
        <a:p>
          <a:endParaRPr lang="es-PE"/>
        </a:p>
      </dgm:t>
    </dgm:pt>
    <dgm:pt modelId="{D31292A5-212B-42E9-989D-9EB23166DAB7}" type="pres">
      <dgm:prSet presAssocID="{05A9BF7B-853C-4754-BF52-62994D7AEB8C}" presName="sibTrans" presStyleLbl="sibTrans2D1" presStyleIdx="0" presStyleCnt="2"/>
      <dgm:spPr/>
      <dgm:t>
        <a:bodyPr/>
        <a:lstStyle/>
        <a:p>
          <a:endParaRPr lang="es-ES"/>
        </a:p>
      </dgm:t>
    </dgm:pt>
    <dgm:pt modelId="{AAD92D7A-72D4-412D-A816-03CFF240E0CE}" type="pres">
      <dgm:prSet presAssocID="{05A9BF7B-853C-4754-BF52-62994D7AEB8C}" presName="connectorText" presStyleLbl="sibTrans2D1" presStyleIdx="0" presStyleCnt="2"/>
      <dgm:spPr/>
      <dgm:t>
        <a:bodyPr/>
        <a:lstStyle/>
        <a:p>
          <a:endParaRPr lang="es-ES"/>
        </a:p>
      </dgm:t>
    </dgm:pt>
    <dgm:pt modelId="{A3E02B2F-66F8-4F2B-A566-5CBED0298EE2}" type="pres">
      <dgm:prSet presAssocID="{320A7CB8-52F8-4118-9786-B2F7F884FC85}" presName="node" presStyleLbl="node1" presStyleIdx="1" presStyleCnt="3" custScaleX="178694" custLinFactNeighborY="-3853">
        <dgm:presLayoutVars>
          <dgm:bulletEnabled val="1"/>
        </dgm:presLayoutVars>
      </dgm:prSet>
      <dgm:spPr/>
      <dgm:t>
        <a:bodyPr/>
        <a:lstStyle/>
        <a:p>
          <a:endParaRPr lang="es-PE"/>
        </a:p>
      </dgm:t>
    </dgm:pt>
    <dgm:pt modelId="{F82F55ED-C2B2-4752-AD8B-4A1E5D5C50CC}" type="pres">
      <dgm:prSet presAssocID="{51A6C3A9-7705-48F9-8BEC-1862DB322B4D}" presName="sibTrans" presStyleLbl="sibTrans2D1" presStyleIdx="1" presStyleCnt="2"/>
      <dgm:spPr/>
      <dgm:t>
        <a:bodyPr/>
        <a:lstStyle/>
        <a:p>
          <a:endParaRPr lang="es-ES"/>
        </a:p>
      </dgm:t>
    </dgm:pt>
    <dgm:pt modelId="{5386C75B-4AB0-4E74-89E7-DAFE6E6F6CE5}" type="pres">
      <dgm:prSet presAssocID="{51A6C3A9-7705-48F9-8BEC-1862DB322B4D}" presName="connectorText" presStyleLbl="sibTrans2D1" presStyleIdx="1" presStyleCnt="2"/>
      <dgm:spPr/>
      <dgm:t>
        <a:bodyPr/>
        <a:lstStyle/>
        <a:p>
          <a:endParaRPr lang="es-ES"/>
        </a:p>
      </dgm:t>
    </dgm:pt>
    <dgm:pt modelId="{DF787874-93A0-4D5B-BA7D-0EA7334EFF04}" type="pres">
      <dgm:prSet presAssocID="{C9D1432A-C62F-446F-9D10-62ADC5BC5A49}" presName="node" presStyleLbl="node1" presStyleIdx="2" presStyleCnt="3">
        <dgm:presLayoutVars>
          <dgm:bulletEnabled val="1"/>
        </dgm:presLayoutVars>
      </dgm:prSet>
      <dgm:spPr/>
      <dgm:t>
        <a:bodyPr/>
        <a:lstStyle/>
        <a:p>
          <a:endParaRPr lang="es-ES"/>
        </a:p>
      </dgm:t>
    </dgm:pt>
  </dgm:ptLst>
  <dgm:cxnLst>
    <dgm:cxn modelId="{4593C9EC-AC94-4880-B60F-D64E5A582B95}" type="presOf" srcId="{51A6C3A9-7705-48F9-8BEC-1862DB322B4D}" destId="{5386C75B-4AB0-4E74-89E7-DAFE6E6F6CE5}" srcOrd="1" destOrd="0" presId="urn:microsoft.com/office/officeart/2005/8/layout/process1"/>
    <dgm:cxn modelId="{BB622B3C-8589-4448-8BB8-D92D40932DED}" type="presOf" srcId="{C9D1432A-C62F-446F-9D10-62ADC5BC5A49}" destId="{DF787874-93A0-4D5B-BA7D-0EA7334EFF04}" srcOrd="0" destOrd="0" presId="urn:microsoft.com/office/officeart/2005/8/layout/process1"/>
    <dgm:cxn modelId="{6267C34E-8B76-4B3D-BE57-AFD7E10EE8BC}" type="presOf" srcId="{653B6615-3C19-405A-ABB8-AE7B413B7B3E}" destId="{9BA71940-5B11-4B63-A823-2E6651DAC1A5}" srcOrd="0" destOrd="0" presId="urn:microsoft.com/office/officeart/2005/8/layout/process1"/>
    <dgm:cxn modelId="{6D8C1835-7053-4C59-9381-FB5CC199DD37}" srcId="{601A1F52-D432-447B-9E2D-E84B95ACEB50}" destId="{C9D1432A-C62F-446F-9D10-62ADC5BC5A49}" srcOrd="2" destOrd="0" parTransId="{1793FF07-FC7C-47AD-A85E-016D2F99166D}" sibTransId="{B29FA90F-9313-40B9-B861-17C22F3A11D5}"/>
    <dgm:cxn modelId="{EA9AD271-A3FC-4A53-8194-3BBCB35E3D58}" type="presOf" srcId="{05A9BF7B-853C-4754-BF52-62994D7AEB8C}" destId="{D31292A5-212B-42E9-989D-9EB23166DAB7}" srcOrd="0" destOrd="0" presId="urn:microsoft.com/office/officeart/2005/8/layout/process1"/>
    <dgm:cxn modelId="{0C41669B-25C1-4AED-9983-154BE559A392}" srcId="{601A1F52-D432-447B-9E2D-E84B95ACEB50}" destId="{320A7CB8-52F8-4118-9786-B2F7F884FC85}" srcOrd="1" destOrd="0" parTransId="{62E522BE-9097-4CB1-AF13-A4B59A27E27B}" sibTransId="{51A6C3A9-7705-48F9-8BEC-1862DB322B4D}"/>
    <dgm:cxn modelId="{4FA0E02F-0F65-44B9-986C-3BF68C9EA887}" type="presOf" srcId="{05A9BF7B-853C-4754-BF52-62994D7AEB8C}" destId="{AAD92D7A-72D4-412D-A816-03CFF240E0CE}" srcOrd="1" destOrd="0" presId="urn:microsoft.com/office/officeart/2005/8/layout/process1"/>
    <dgm:cxn modelId="{005E4DB3-593B-4CD9-B4AF-76042D29C9BB}" type="presOf" srcId="{51A6C3A9-7705-48F9-8BEC-1862DB322B4D}" destId="{F82F55ED-C2B2-4752-AD8B-4A1E5D5C50CC}" srcOrd="0" destOrd="0" presId="urn:microsoft.com/office/officeart/2005/8/layout/process1"/>
    <dgm:cxn modelId="{945208FA-F498-4EE6-A0BE-06773DC93B58}" srcId="{601A1F52-D432-447B-9E2D-E84B95ACEB50}" destId="{653B6615-3C19-405A-ABB8-AE7B413B7B3E}" srcOrd="0" destOrd="0" parTransId="{88B7F21E-04DD-45C9-8F0D-7A5152391EA9}" sibTransId="{05A9BF7B-853C-4754-BF52-62994D7AEB8C}"/>
    <dgm:cxn modelId="{C7361143-71B2-4C22-BAD3-E2E4562CA037}" type="presOf" srcId="{601A1F52-D432-447B-9E2D-E84B95ACEB50}" destId="{2F54D46E-1BBE-4386-9446-841672ACA97D}" srcOrd="0" destOrd="0" presId="urn:microsoft.com/office/officeart/2005/8/layout/process1"/>
    <dgm:cxn modelId="{0535399F-487E-4B18-B10B-FDC9D6FC1AF0}" type="presOf" srcId="{320A7CB8-52F8-4118-9786-B2F7F884FC85}" destId="{A3E02B2F-66F8-4F2B-A566-5CBED0298EE2}" srcOrd="0" destOrd="0" presId="urn:microsoft.com/office/officeart/2005/8/layout/process1"/>
    <dgm:cxn modelId="{ADB674E3-B339-4CB7-93F4-79C83368E92A}" type="presParOf" srcId="{2F54D46E-1BBE-4386-9446-841672ACA97D}" destId="{9BA71940-5B11-4B63-A823-2E6651DAC1A5}" srcOrd="0" destOrd="0" presId="urn:microsoft.com/office/officeart/2005/8/layout/process1"/>
    <dgm:cxn modelId="{ED3C5AC7-EA7C-4451-B8C4-F8B930D937CE}" type="presParOf" srcId="{2F54D46E-1BBE-4386-9446-841672ACA97D}" destId="{D31292A5-212B-42E9-989D-9EB23166DAB7}" srcOrd="1" destOrd="0" presId="urn:microsoft.com/office/officeart/2005/8/layout/process1"/>
    <dgm:cxn modelId="{1EB2B950-E2B2-413E-A4D0-4F72E911A726}" type="presParOf" srcId="{D31292A5-212B-42E9-989D-9EB23166DAB7}" destId="{AAD92D7A-72D4-412D-A816-03CFF240E0CE}" srcOrd="0" destOrd="0" presId="urn:microsoft.com/office/officeart/2005/8/layout/process1"/>
    <dgm:cxn modelId="{03E002EF-4445-43E3-B7F3-0BF36A3F0FE5}" type="presParOf" srcId="{2F54D46E-1BBE-4386-9446-841672ACA97D}" destId="{A3E02B2F-66F8-4F2B-A566-5CBED0298EE2}" srcOrd="2" destOrd="0" presId="urn:microsoft.com/office/officeart/2005/8/layout/process1"/>
    <dgm:cxn modelId="{DF60B968-A951-48EB-B25A-4B34B1F73144}" type="presParOf" srcId="{2F54D46E-1BBE-4386-9446-841672ACA97D}" destId="{F82F55ED-C2B2-4752-AD8B-4A1E5D5C50CC}" srcOrd="3" destOrd="0" presId="urn:microsoft.com/office/officeart/2005/8/layout/process1"/>
    <dgm:cxn modelId="{B6F52E37-EA56-4275-9139-6F597F4166F0}" type="presParOf" srcId="{F82F55ED-C2B2-4752-AD8B-4A1E5D5C50CC}" destId="{5386C75B-4AB0-4E74-89E7-DAFE6E6F6CE5}" srcOrd="0" destOrd="0" presId="urn:microsoft.com/office/officeart/2005/8/layout/process1"/>
    <dgm:cxn modelId="{F205ACCE-94F7-4ED6-87FE-70D9EB480A92}" type="presParOf" srcId="{2F54D46E-1BBE-4386-9446-841672ACA97D}" destId="{DF787874-93A0-4D5B-BA7D-0EA7334EFF04}"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9533DF-589A-4386-9226-AF3255741545}" type="doc">
      <dgm:prSet loTypeId="urn:microsoft.com/office/officeart/2005/8/layout/process1" loCatId="process" qsTypeId="urn:microsoft.com/office/officeart/2005/8/quickstyle/simple1" qsCatId="simple" csTypeId="urn:microsoft.com/office/officeart/2005/8/colors/colorful2" csCatId="colorful" phldr="1"/>
      <dgm:spPr/>
    </dgm:pt>
    <dgm:pt modelId="{BE940C36-B4BA-49B7-B657-D6CC7FA255FB}">
      <dgm:prSet phldrT="[Texto]" custT="1"/>
      <dgm:spPr/>
      <dgm:t>
        <a:bodyPr/>
        <a:lstStyle/>
        <a:p>
          <a:r>
            <a:rPr lang="es-PE" sz="1200" dirty="0" smtClean="0"/>
            <a:t>Acción 8. Revisión de la ejecución del ejercicio anterior y ajuste de las metas del ejercicio vigente con marco presupuestal </a:t>
          </a:r>
          <a:endParaRPr lang="es-PE" sz="1200" dirty="0"/>
        </a:p>
      </dgm:t>
    </dgm:pt>
    <dgm:pt modelId="{74CD9E32-1028-4B96-B7B3-A7A1D600ABC7}" type="parTrans" cxnId="{86494CE6-90CA-48CB-97BA-15FC50BDAEAB}">
      <dgm:prSet/>
      <dgm:spPr/>
      <dgm:t>
        <a:bodyPr/>
        <a:lstStyle/>
        <a:p>
          <a:endParaRPr lang="es-PE"/>
        </a:p>
      </dgm:t>
    </dgm:pt>
    <dgm:pt modelId="{486EB5ED-66C8-4D8B-8875-6426B5DDF29E}" type="sibTrans" cxnId="{86494CE6-90CA-48CB-97BA-15FC50BDAEAB}">
      <dgm:prSet/>
      <dgm:spPr/>
      <dgm:t>
        <a:bodyPr/>
        <a:lstStyle/>
        <a:p>
          <a:endParaRPr lang="es-PE"/>
        </a:p>
      </dgm:t>
    </dgm:pt>
    <dgm:pt modelId="{04B84068-7585-4787-AD1F-EC1718E85B66}">
      <dgm:prSet phldrT="[Texto]" custT="1"/>
      <dgm:spPr/>
      <dgm:t>
        <a:bodyPr/>
        <a:lstStyle/>
        <a:p>
          <a:r>
            <a:rPr lang="es-PE" sz="1200" dirty="0" smtClean="0">
              <a:solidFill>
                <a:schemeClr val="tx1"/>
              </a:solidFill>
            </a:rPr>
            <a:t>Programar las metas físicas y financieras, de manera consistente con los instrumentos de gestión de cada pliego</a:t>
          </a:r>
          <a:endParaRPr lang="es-PE" sz="1200" dirty="0">
            <a:solidFill>
              <a:schemeClr val="tx1"/>
            </a:solidFill>
          </a:endParaRPr>
        </a:p>
      </dgm:t>
    </dgm:pt>
    <dgm:pt modelId="{5EE79E8A-BA05-4724-A240-F6C2AACEE939}" type="parTrans" cxnId="{7DD73599-4AD5-4A2E-BA09-BE5F6A1CF643}">
      <dgm:prSet/>
      <dgm:spPr/>
      <dgm:t>
        <a:bodyPr/>
        <a:lstStyle/>
        <a:p>
          <a:endParaRPr lang="es-PE"/>
        </a:p>
      </dgm:t>
    </dgm:pt>
    <dgm:pt modelId="{0CE6BD97-6728-46EB-B872-5300D843EB43}" type="sibTrans" cxnId="{7DD73599-4AD5-4A2E-BA09-BE5F6A1CF643}">
      <dgm:prSet/>
      <dgm:spPr/>
      <dgm:t>
        <a:bodyPr/>
        <a:lstStyle/>
        <a:p>
          <a:endParaRPr lang="es-PE"/>
        </a:p>
      </dgm:t>
    </dgm:pt>
    <dgm:pt modelId="{52B222BA-DD8F-45B1-A9A5-E644A88E0F9A}">
      <dgm:prSet phldrT="[Texto]" phldr="1" custT="1"/>
      <dgm:spPr/>
      <dgm:t>
        <a:bodyPr/>
        <a:lstStyle/>
        <a:p>
          <a:endParaRPr lang="es-PE" sz="800" dirty="0"/>
        </a:p>
      </dgm:t>
    </dgm:pt>
    <dgm:pt modelId="{8E8C54E4-EA59-4B8A-B6FD-3C591384E085}" type="sibTrans" cxnId="{52548195-BAF7-417D-B39C-3E4592D0B428}">
      <dgm:prSet/>
      <dgm:spPr/>
      <dgm:t>
        <a:bodyPr/>
        <a:lstStyle/>
        <a:p>
          <a:endParaRPr lang="es-PE"/>
        </a:p>
      </dgm:t>
    </dgm:pt>
    <dgm:pt modelId="{050D5AD5-DE2E-464D-8447-B050A1D3E118}" type="parTrans" cxnId="{52548195-BAF7-417D-B39C-3E4592D0B428}">
      <dgm:prSet/>
      <dgm:spPr/>
      <dgm:t>
        <a:bodyPr/>
        <a:lstStyle/>
        <a:p>
          <a:endParaRPr lang="es-PE"/>
        </a:p>
      </dgm:t>
    </dgm:pt>
    <dgm:pt modelId="{8386F35C-FA55-4102-A5FA-71CF64911C2B}" type="pres">
      <dgm:prSet presAssocID="{559533DF-589A-4386-9226-AF3255741545}" presName="Name0" presStyleCnt="0">
        <dgm:presLayoutVars>
          <dgm:dir/>
          <dgm:resizeHandles val="exact"/>
        </dgm:presLayoutVars>
      </dgm:prSet>
      <dgm:spPr/>
    </dgm:pt>
    <dgm:pt modelId="{2B42BF5A-C120-4E17-A720-8CBD2FCFCBD4}" type="pres">
      <dgm:prSet presAssocID="{BE940C36-B4BA-49B7-B657-D6CC7FA255FB}" presName="node" presStyleLbl="node1" presStyleIdx="0" presStyleCnt="3" custScaleX="273618" custScaleY="66695" custLinFactNeighborX="-8448">
        <dgm:presLayoutVars>
          <dgm:bulletEnabled val="1"/>
        </dgm:presLayoutVars>
      </dgm:prSet>
      <dgm:spPr/>
      <dgm:t>
        <a:bodyPr/>
        <a:lstStyle/>
        <a:p>
          <a:endParaRPr lang="es-PE"/>
        </a:p>
      </dgm:t>
    </dgm:pt>
    <dgm:pt modelId="{1AC87035-1055-48C7-B2C4-59D5972E3FC2}" type="pres">
      <dgm:prSet presAssocID="{486EB5ED-66C8-4D8B-8875-6426B5DDF29E}" presName="sibTrans" presStyleLbl="sibTrans2D1" presStyleIdx="0" presStyleCnt="2" custScaleX="120609" custScaleY="122589" custLinFactNeighborX="1507"/>
      <dgm:spPr/>
      <dgm:t>
        <a:bodyPr/>
        <a:lstStyle/>
        <a:p>
          <a:endParaRPr lang="es-ES"/>
        </a:p>
      </dgm:t>
    </dgm:pt>
    <dgm:pt modelId="{E70269BE-1ECC-4335-A5C5-10904BA68324}" type="pres">
      <dgm:prSet presAssocID="{486EB5ED-66C8-4D8B-8875-6426B5DDF29E}" presName="connectorText" presStyleLbl="sibTrans2D1" presStyleIdx="0" presStyleCnt="2"/>
      <dgm:spPr/>
      <dgm:t>
        <a:bodyPr/>
        <a:lstStyle/>
        <a:p>
          <a:endParaRPr lang="es-ES"/>
        </a:p>
      </dgm:t>
    </dgm:pt>
    <dgm:pt modelId="{DF7FE32D-36A2-4DFB-9C20-0DE46975BB4C}" type="pres">
      <dgm:prSet presAssocID="{04B84068-7585-4787-AD1F-EC1718E85B66}" presName="node" presStyleLbl="node1" presStyleIdx="1" presStyleCnt="3" custScaleX="270007" custScaleY="70453" custLinFactNeighborX="51483">
        <dgm:presLayoutVars>
          <dgm:bulletEnabled val="1"/>
        </dgm:presLayoutVars>
      </dgm:prSet>
      <dgm:spPr/>
      <dgm:t>
        <a:bodyPr/>
        <a:lstStyle/>
        <a:p>
          <a:endParaRPr lang="es-PE"/>
        </a:p>
      </dgm:t>
    </dgm:pt>
    <dgm:pt modelId="{43F4CB24-7D92-4E2F-A956-10A716B3E0C2}" type="pres">
      <dgm:prSet presAssocID="{0CE6BD97-6728-46EB-B872-5300D843EB43}" presName="sibTrans" presStyleLbl="sibTrans2D1" presStyleIdx="1" presStyleCnt="2"/>
      <dgm:spPr/>
      <dgm:t>
        <a:bodyPr/>
        <a:lstStyle/>
        <a:p>
          <a:endParaRPr lang="es-ES"/>
        </a:p>
      </dgm:t>
    </dgm:pt>
    <dgm:pt modelId="{8B41F68D-AE53-45DD-96C3-A12A81DE8396}" type="pres">
      <dgm:prSet presAssocID="{0CE6BD97-6728-46EB-B872-5300D843EB43}" presName="connectorText" presStyleLbl="sibTrans2D1" presStyleIdx="1" presStyleCnt="2"/>
      <dgm:spPr/>
      <dgm:t>
        <a:bodyPr/>
        <a:lstStyle/>
        <a:p>
          <a:endParaRPr lang="es-ES"/>
        </a:p>
      </dgm:t>
    </dgm:pt>
    <dgm:pt modelId="{E78BED67-25BD-4689-AFC8-8857D6A14A88}" type="pres">
      <dgm:prSet presAssocID="{52B222BA-DD8F-45B1-A9A5-E644A88E0F9A}" presName="node" presStyleLbl="node1" presStyleIdx="2" presStyleCnt="3" custScaleX="56761">
        <dgm:presLayoutVars>
          <dgm:bulletEnabled val="1"/>
        </dgm:presLayoutVars>
      </dgm:prSet>
      <dgm:spPr/>
      <dgm:t>
        <a:bodyPr/>
        <a:lstStyle/>
        <a:p>
          <a:endParaRPr lang="es-ES"/>
        </a:p>
      </dgm:t>
    </dgm:pt>
  </dgm:ptLst>
  <dgm:cxnLst>
    <dgm:cxn modelId="{C1E60AD2-B74A-4AE5-B80B-F75D5C91CC6E}" type="presOf" srcId="{BE940C36-B4BA-49B7-B657-D6CC7FA255FB}" destId="{2B42BF5A-C120-4E17-A720-8CBD2FCFCBD4}" srcOrd="0" destOrd="0" presId="urn:microsoft.com/office/officeart/2005/8/layout/process1"/>
    <dgm:cxn modelId="{428625D7-EEF2-458B-A2F2-318DCEC22C06}" type="presOf" srcId="{486EB5ED-66C8-4D8B-8875-6426B5DDF29E}" destId="{E70269BE-1ECC-4335-A5C5-10904BA68324}" srcOrd="1" destOrd="0" presId="urn:microsoft.com/office/officeart/2005/8/layout/process1"/>
    <dgm:cxn modelId="{8E2CED24-BCC5-4BE4-94CB-DC88C21142AC}" type="presOf" srcId="{0CE6BD97-6728-46EB-B872-5300D843EB43}" destId="{43F4CB24-7D92-4E2F-A956-10A716B3E0C2}" srcOrd="0" destOrd="0" presId="urn:microsoft.com/office/officeart/2005/8/layout/process1"/>
    <dgm:cxn modelId="{265CAAF4-68A1-4203-96BE-3287ABA468F7}" type="presOf" srcId="{486EB5ED-66C8-4D8B-8875-6426B5DDF29E}" destId="{1AC87035-1055-48C7-B2C4-59D5972E3FC2}" srcOrd="0" destOrd="0" presId="urn:microsoft.com/office/officeart/2005/8/layout/process1"/>
    <dgm:cxn modelId="{52548195-BAF7-417D-B39C-3E4592D0B428}" srcId="{559533DF-589A-4386-9226-AF3255741545}" destId="{52B222BA-DD8F-45B1-A9A5-E644A88E0F9A}" srcOrd="2" destOrd="0" parTransId="{050D5AD5-DE2E-464D-8447-B050A1D3E118}" sibTransId="{8E8C54E4-EA59-4B8A-B6FD-3C591384E085}"/>
    <dgm:cxn modelId="{7DD73599-4AD5-4A2E-BA09-BE5F6A1CF643}" srcId="{559533DF-589A-4386-9226-AF3255741545}" destId="{04B84068-7585-4787-AD1F-EC1718E85B66}" srcOrd="1" destOrd="0" parTransId="{5EE79E8A-BA05-4724-A240-F6C2AACEE939}" sibTransId="{0CE6BD97-6728-46EB-B872-5300D843EB43}"/>
    <dgm:cxn modelId="{792D77AC-0F04-4158-833B-14247797F2FF}" type="presOf" srcId="{04B84068-7585-4787-AD1F-EC1718E85B66}" destId="{DF7FE32D-36A2-4DFB-9C20-0DE46975BB4C}" srcOrd="0" destOrd="0" presId="urn:microsoft.com/office/officeart/2005/8/layout/process1"/>
    <dgm:cxn modelId="{86494CE6-90CA-48CB-97BA-15FC50BDAEAB}" srcId="{559533DF-589A-4386-9226-AF3255741545}" destId="{BE940C36-B4BA-49B7-B657-D6CC7FA255FB}" srcOrd="0" destOrd="0" parTransId="{74CD9E32-1028-4B96-B7B3-A7A1D600ABC7}" sibTransId="{486EB5ED-66C8-4D8B-8875-6426B5DDF29E}"/>
    <dgm:cxn modelId="{E8401093-8ED1-430A-B5A4-877B1659CA73}" type="presOf" srcId="{0CE6BD97-6728-46EB-B872-5300D843EB43}" destId="{8B41F68D-AE53-45DD-96C3-A12A81DE8396}" srcOrd="1" destOrd="0" presId="urn:microsoft.com/office/officeart/2005/8/layout/process1"/>
    <dgm:cxn modelId="{6FB4BD24-6CC7-4DCC-B11B-DED8099A565C}" type="presOf" srcId="{52B222BA-DD8F-45B1-A9A5-E644A88E0F9A}" destId="{E78BED67-25BD-4689-AFC8-8857D6A14A88}" srcOrd="0" destOrd="0" presId="urn:microsoft.com/office/officeart/2005/8/layout/process1"/>
    <dgm:cxn modelId="{5464C4DE-B532-4096-8DBB-067D275D00CE}" type="presOf" srcId="{559533DF-589A-4386-9226-AF3255741545}" destId="{8386F35C-FA55-4102-A5FA-71CF64911C2B}" srcOrd="0" destOrd="0" presId="urn:microsoft.com/office/officeart/2005/8/layout/process1"/>
    <dgm:cxn modelId="{E18698F2-90AB-40F1-A817-A5971D44CD2B}" type="presParOf" srcId="{8386F35C-FA55-4102-A5FA-71CF64911C2B}" destId="{2B42BF5A-C120-4E17-A720-8CBD2FCFCBD4}" srcOrd="0" destOrd="0" presId="urn:microsoft.com/office/officeart/2005/8/layout/process1"/>
    <dgm:cxn modelId="{A0AECCA6-5B4D-44BB-B91C-BCB3D6CCD678}" type="presParOf" srcId="{8386F35C-FA55-4102-A5FA-71CF64911C2B}" destId="{1AC87035-1055-48C7-B2C4-59D5972E3FC2}" srcOrd="1" destOrd="0" presId="urn:microsoft.com/office/officeart/2005/8/layout/process1"/>
    <dgm:cxn modelId="{1803CC2A-0CFF-42C0-88A1-C4EC2E45363E}" type="presParOf" srcId="{1AC87035-1055-48C7-B2C4-59D5972E3FC2}" destId="{E70269BE-1ECC-4335-A5C5-10904BA68324}" srcOrd="0" destOrd="0" presId="urn:microsoft.com/office/officeart/2005/8/layout/process1"/>
    <dgm:cxn modelId="{CA58B24B-886C-4D6D-8E68-DEF865C5AF21}" type="presParOf" srcId="{8386F35C-FA55-4102-A5FA-71CF64911C2B}" destId="{DF7FE32D-36A2-4DFB-9C20-0DE46975BB4C}" srcOrd="2" destOrd="0" presId="urn:microsoft.com/office/officeart/2005/8/layout/process1"/>
    <dgm:cxn modelId="{5440C2B1-FCBF-427F-8E97-EAD1F6A485F0}" type="presParOf" srcId="{8386F35C-FA55-4102-A5FA-71CF64911C2B}" destId="{43F4CB24-7D92-4E2F-A956-10A716B3E0C2}" srcOrd="3" destOrd="0" presId="urn:microsoft.com/office/officeart/2005/8/layout/process1"/>
    <dgm:cxn modelId="{0FF728E9-4E31-4AED-9D77-470D23851845}" type="presParOf" srcId="{43F4CB24-7D92-4E2F-A956-10A716B3E0C2}" destId="{8B41F68D-AE53-45DD-96C3-A12A81DE8396}" srcOrd="0" destOrd="0" presId="urn:microsoft.com/office/officeart/2005/8/layout/process1"/>
    <dgm:cxn modelId="{7925BB02-1CF3-4532-9852-2EA54654A3E4}" type="presParOf" srcId="{8386F35C-FA55-4102-A5FA-71CF64911C2B}" destId="{E78BED67-25BD-4689-AFC8-8857D6A14A88}"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9533DF-589A-4386-9226-AF3255741545}" type="doc">
      <dgm:prSet loTypeId="urn:microsoft.com/office/officeart/2005/8/layout/process1" loCatId="process" qsTypeId="urn:microsoft.com/office/officeart/2005/8/quickstyle/simple1" qsCatId="simple" csTypeId="urn:microsoft.com/office/officeart/2005/8/colors/colorful2" csCatId="colorful" phldr="1"/>
      <dgm:spPr/>
    </dgm:pt>
    <dgm:pt modelId="{BE940C36-B4BA-49B7-B657-D6CC7FA255FB}">
      <dgm:prSet phldrT="[Texto]" custT="1"/>
      <dgm:spPr/>
      <dgm:t>
        <a:bodyPr/>
        <a:lstStyle/>
        <a:p>
          <a:r>
            <a:rPr lang="es-PE" sz="1200" dirty="0" smtClean="0"/>
            <a:t>Acción 9. Revisión de avance ejecución acumulada de los PP en los meses de marzo y setiembre e identificación de acciones correctivas y responsables de su ejecución</a:t>
          </a:r>
          <a:endParaRPr lang="es-PE" sz="1200" dirty="0"/>
        </a:p>
      </dgm:t>
    </dgm:pt>
    <dgm:pt modelId="{74CD9E32-1028-4B96-B7B3-A7A1D600ABC7}" type="parTrans" cxnId="{86494CE6-90CA-48CB-97BA-15FC50BDAEAB}">
      <dgm:prSet/>
      <dgm:spPr/>
      <dgm:t>
        <a:bodyPr/>
        <a:lstStyle/>
        <a:p>
          <a:endParaRPr lang="es-PE" sz="1200"/>
        </a:p>
      </dgm:t>
    </dgm:pt>
    <dgm:pt modelId="{486EB5ED-66C8-4D8B-8875-6426B5DDF29E}" type="sibTrans" cxnId="{86494CE6-90CA-48CB-97BA-15FC50BDAEAB}">
      <dgm:prSet custT="1"/>
      <dgm:spPr/>
      <dgm:t>
        <a:bodyPr/>
        <a:lstStyle/>
        <a:p>
          <a:endParaRPr lang="es-PE" sz="1200"/>
        </a:p>
      </dgm:t>
    </dgm:pt>
    <dgm:pt modelId="{04B84068-7585-4787-AD1F-EC1718E85B66}">
      <dgm:prSet phldrT="[Texto]" custT="1"/>
      <dgm:spPr/>
      <dgm:t>
        <a:bodyPr/>
        <a:lstStyle/>
        <a:p>
          <a:pPr algn="ctr"/>
          <a:r>
            <a:rPr lang="es-PE" sz="1200" dirty="0" smtClean="0">
              <a:solidFill>
                <a:schemeClr val="tx1"/>
              </a:solidFill>
            </a:rPr>
            <a:t>Retroalimentar la ejecución presupuestal y realizar las acciones correctivas del caso</a:t>
          </a:r>
          <a:endParaRPr lang="es-PE" sz="1200" dirty="0">
            <a:solidFill>
              <a:schemeClr val="tx1"/>
            </a:solidFill>
          </a:endParaRPr>
        </a:p>
      </dgm:t>
    </dgm:pt>
    <dgm:pt modelId="{5EE79E8A-BA05-4724-A240-F6C2AACEE939}" type="parTrans" cxnId="{7DD73599-4AD5-4A2E-BA09-BE5F6A1CF643}">
      <dgm:prSet/>
      <dgm:spPr/>
      <dgm:t>
        <a:bodyPr/>
        <a:lstStyle/>
        <a:p>
          <a:endParaRPr lang="es-PE" sz="1200"/>
        </a:p>
      </dgm:t>
    </dgm:pt>
    <dgm:pt modelId="{0CE6BD97-6728-46EB-B872-5300D843EB43}" type="sibTrans" cxnId="{7DD73599-4AD5-4A2E-BA09-BE5F6A1CF643}">
      <dgm:prSet custT="1"/>
      <dgm:spPr/>
      <dgm:t>
        <a:bodyPr/>
        <a:lstStyle/>
        <a:p>
          <a:endParaRPr lang="es-PE" sz="1200"/>
        </a:p>
      </dgm:t>
    </dgm:pt>
    <dgm:pt modelId="{52B222BA-DD8F-45B1-A9A5-E644A88E0F9A}">
      <dgm:prSet phldrT="[Texto]" phldr="1" custT="1"/>
      <dgm:spPr/>
      <dgm:t>
        <a:bodyPr/>
        <a:lstStyle/>
        <a:p>
          <a:endParaRPr lang="es-PE" sz="1200"/>
        </a:p>
      </dgm:t>
    </dgm:pt>
    <dgm:pt modelId="{050D5AD5-DE2E-464D-8447-B050A1D3E118}" type="parTrans" cxnId="{52548195-BAF7-417D-B39C-3E4592D0B428}">
      <dgm:prSet/>
      <dgm:spPr/>
      <dgm:t>
        <a:bodyPr/>
        <a:lstStyle/>
        <a:p>
          <a:endParaRPr lang="es-PE" sz="1200"/>
        </a:p>
      </dgm:t>
    </dgm:pt>
    <dgm:pt modelId="{8E8C54E4-EA59-4B8A-B6FD-3C591384E085}" type="sibTrans" cxnId="{52548195-BAF7-417D-B39C-3E4592D0B428}">
      <dgm:prSet/>
      <dgm:spPr/>
      <dgm:t>
        <a:bodyPr/>
        <a:lstStyle/>
        <a:p>
          <a:endParaRPr lang="es-PE" sz="1200"/>
        </a:p>
      </dgm:t>
    </dgm:pt>
    <dgm:pt modelId="{8386F35C-FA55-4102-A5FA-71CF64911C2B}" type="pres">
      <dgm:prSet presAssocID="{559533DF-589A-4386-9226-AF3255741545}" presName="Name0" presStyleCnt="0">
        <dgm:presLayoutVars>
          <dgm:dir/>
          <dgm:resizeHandles val="exact"/>
        </dgm:presLayoutVars>
      </dgm:prSet>
      <dgm:spPr/>
    </dgm:pt>
    <dgm:pt modelId="{2B42BF5A-C120-4E17-A720-8CBD2FCFCBD4}" type="pres">
      <dgm:prSet presAssocID="{BE940C36-B4BA-49B7-B657-D6CC7FA255FB}" presName="node" presStyleLbl="node1" presStyleIdx="0" presStyleCnt="3" custScaleX="366846" custScaleY="68522" custLinFactNeighborX="-11863">
        <dgm:presLayoutVars>
          <dgm:bulletEnabled val="1"/>
        </dgm:presLayoutVars>
      </dgm:prSet>
      <dgm:spPr/>
      <dgm:t>
        <a:bodyPr/>
        <a:lstStyle/>
        <a:p>
          <a:endParaRPr lang="es-PE"/>
        </a:p>
      </dgm:t>
    </dgm:pt>
    <dgm:pt modelId="{1AC87035-1055-48C7-B2C4-59D5972E3FC2}" type="pres">
      <dgm:prSet presAssocID="{486EB5ED-66C8-4D8B-8875-6426B5DDF29E}" presName="sibTrans" presStyleLbl="sibTrans2D1" presStyleIdx="0" presStyleCnt="2" custScaleX="119335" custScaleY="173854" custLinFactNeighborX="-1084"/>
      <dgm:spPr/>
      <dgm:t>
        <a:bodyPr/>
        <a:lstStyle/>
        <a:p>
          <a:endParaRPr lang="es-ES"/>
        </a:p>
      </dgm:t>
    </dgm:pt>
    <dgm:pt modelId="{E70269BE-1ECC-4335-A5C5-10904BA68324}" type="pres">
      <dgm:prSet presAssocID="{486EB5ED-66C8-4D8B-8875-6426B5DDF29E}" presName="connectorText" presStyleLbl="sibTrans2D1" presStyleIdx="0" presStyleCnt="2"/>
      <dgm:spPr/>
      <dgm:t>
        <a:bodyPr/>
        <a:lstStyle/>
        <a:p>
          <a:endParaRPr lang="es-ES"/>
        </a:p>
      </dgm:t>
    </dgm:pt>
    <dgm:pt modelId="{DF7FE32D-36A2-4DFB-9C20-0DE46975BB4C}" type="pres">
      <dgm:prSet presAssocID="{04B84068-7585-4787-AD1F-EC1718E85B66}" presName="node" presStyleLbl="node1" presStyleIdx="1" presStyleCnt="3" custScaleX="365625" custScaleY="65704" custLinFactNeighborX="97005">
        <dgm:presLayoutVars>
          <dgm:bulletEnabled val="1"/>
        </dgm:presLayoutVars>
      </dgm:prSet>
      <dgm:spPr/>
      <dgm:t>
        <a:bodyPr/>
        <a:lstStyle/>
        <a:p>
          <a:endParaRPr lang="es-PE"/>
        </a:p>
      </dgm:t>
    </dgm:pt>
    <dgm:pt modelId="{43F4CB24-7D92-4E2F-A956-10A716B3E0C2}" type="pres">
      <dgm:prSet presAssocID="{0CE6BD97-6728-46EB-B872-5300D843EB43}" presName="sibTrans" presStyleLbl="sibTrans2D1" presStyleIdx="1" presStyleCnt="2"/>
      <dgm:spPr/>
      <dgm:t>
        <a:bodyPr/>
        <a:lstStyle/>
        <a:p>
          <a:endParaRPr lang="es-ES"/>
        </a:p>
      </dgm:t>
    </dgm:pt>
    <dgm:pt modelId="{8B41F68D-AE53-45DD-96C3-A12A81DE8396}" type="pres">
      <dgm:prSet presAssocID="{0CE6BD97-6728-46EB-B872-5300D843EB43}" presName="connectorText" presStyleLbl="sibTrans2D1" presStyleIdx="1" presStyleCnt="2"/>
      <dgm:spPr/>
      <dgm:t>
        <a:bodyPr/>
        <a:lstStyle/>
        <a:p>
          <a:endParaRPr lang="es-ES"/>
        </a:p>
      </dgm:t>
    </dgm:pt>
    <dgm:pt modelId="{E78BED67-25BD-4689-AFC8-8857D6A14A88}" type="pres">
      <dgm:prSet presAssocID="{52B222BA-DD8F-45B1-A9A5-E644A88E0F9A}" presName="node" presStyleLbl="node1" presStyleIdx="2" presStyleCnt="3">
        <dgm:presLayoutVars>
          <dgm:bulletEnabled val="1"/>
        </dgm:presLayoutVars>
      </dgm:prSet>
      <dgm:spPr/>
      <dgm:t>
        <a:bodyPr/>
        <a:lstStyle/>
        <a:p>
          <a:endParaRPr lang="es-ES"/>
        </a:p>
      </dgm:t>
    </dgm:pt>
  </dgm:ptLst>
  <dgm:cxnLst>
    <dgm:cxn modelId="{5BB142A9-7C17-46BC-8411-C83E4DAAAED6}" type="presOf" srcId="{486EB5ED-66C8-4D8B-8875-6426B5DDF29E}" destId="{1AC87035-1055-48C7-B2C4-59D5972E3FC2}" srcOrd="0" destOrd="0" presId="urn:microsoft.com/office/officeart/2005/8/layout/process1"/>
    <dgm:cxn modelId="{9A3015CB-B526-4580-B46F-D1C7DD253B07}" type="presOf" srcId="{BE940C36-B4BA-49B7-B657-D6CC7FA255FB}" destId="{2B42BF5A-C120-4E17-A720-8CBD2FCFCBD4}" srcOrd="0" destOrd="0" presId="urn:microsoft.com/office/officeart/2005/8/layout/process1"/>
    <dgm:cxn modelId="{52548195-BAF7-417D-B39C-3E4592D0B428}" srcId="{559533DF-589A-4386-9226-AF3255741545}" destId="{52B222BA-DD8F-45B1-A9A5-E644A88E0F9A}" srcOrd="2" destOrd="0" parTransId="{050D5AD5-DE2E-464D-8447-B050A1D3E118}" sibTransId="{8E8C54E4-EA59-4B8A-B6FD-3C591384E085}"/>
    <dgm:cxn modelId="{7DD73599-4AD5-4A2E-BA09-BE5F6A1CF643}" srcId="{559533DF-589A-4386-9226-AF3255741545}" destId="{04B84068-7585-4787-AD1F-EC1718E85B66}" srcOrd="1" destOrd="0" parTransId="{5EE79E8A-BA05-4724-A240-F6C2AACEE939}" sibTransId="{0CE6BD97-6728-46EB-B872-5300D843EB43}"/>
    <dgm:cxn modelId="{5B7293FB-7521-40AF-9B20-96F509A6CDF3}" type="presOf" srcId="{52B222BA-DD8F-45B1-A9A5-E644A88E0F9A}" destId="{E78BED67-25BD-4689-AFC8-8857D6A14A88}" srcOrd="0" destOrd="0" presId="urn:microsoft.com/office/officeart/2005/8/layout/process1"/>
    <dgm:cxn modelId="{DE7948D6-C9BA-4F31-847B-9B2CF798BCCB}" type="presOf" srcId="{486EB5ED-66C8-4D8B-8875-6426B5DDF29E}" destId="{E70269BE-1ECC-4335-A5C5-10904BA68324}" srcOrd="1" destOrd="0" presId="urn:microsoft.com/office/officeart/2005/8/layout/process1"/>
    <dgm:cxn modelId="{C13A7B4E-68BE-4087-B08E-B5377F653B3E}" type="presOf" srcId="{0CE6BD97-6728-46EB-B872-5300D843EB43}" destId="{43F4CB24-7D92-4E2F-A956-10A716B3E0C2}" srcOrd="0" destOrd="0" presId="urn:microsoft.com/office/officeart/2005/8/layout/process1"/>
    <dgm:cxn modelId="{86494CE6-90CA-48CB-97BA-15FC50BDAEAB}" srcId="{559533DF-589A-4386-9226-AF3255741545}" destId="{BE940C36-B4BA-49B7-B657-D6CC7FA255FB}" srcOrd="0" destOrd="0" parTransId="{74CD9E32-1028-4B96-B7B3-A7A1D600ABC7}" sibTransId="{486EB5ED-66C8-4D8B-8875-6426B5DDF29E}"/>
    <dgm:cxn modelId="{D3074F8D-CD12-40D2-827B-B5F6AF806799}" type="presOf" srcId="{559533DF-589A-4386-9226-AF3255741545}" destId="{8386F35C-FA55-4102-A5FA-71CF64911C2B}" srcOrd="0" destOrd="0" presId="urn:microsoft.com/office/officeart/2005/8/layout/process1"/>
    <dgm:cxn modelId="{7129A246-3A9F-4132-9BF6-BF333BEE7608}" type="presOf" srcId="{04B84068-7585-4787-AD1F-EC1718E85B66}" destId="{DF7FE32D-36A2-4DFB-9C20-0DE46975BB4C}" srcOrd="0" destOrd="0" presId="urn:microsoft.com/office/officeart/2005/8/layout/process1"/>
    <dgm:cxn modelId="{7D70104B-1982-404A-82FC-F91C9BF4AAD2}" type="presOf" srcId="{0CE6BD97-6728-46EB-B872-5300D843EB43}" destId="{8B41F68D-AE53-45DD-96C3-A12A81DE8396}" srcOrd="1" destOrd="0" presId="urn:microsoft.com/office/officeart/2005/8/layout/process1"/>
    <dgm:cxn modelId="{D2AC237B-ED44-4512-8521-0C6BAC4FDB80}" type="presParOf" srcId="{8386F35C-FA55-4102-A5FA-71CF64911C2B}" destId="{2B42BF5A-C120-4E17-A720-8CBD2FCFCBD4}" srcOrd="0" destOrd="0" presId="urn:microsoft.com/office/officeart/2005/8/layout/process1"/>
    <dgm:cxn modelId="{C07D0E12-F0A4-4B15-B83A-CC7A7A14ED2B}" type="presParOf" srcId="{8386F35C-FA55-4102-A5FA-71CF64911C2B}" destId="{1AC87035-1055-48C7-B2C4-59D5972E3FC2}" srcOrd="1" destOrd="0" presId="urn:microsoft.com/office/officeart/2005/8/layout/process1"/>
    <dgm:cxn modelId="{5EF0A893-B744-45AC-B25C-1827EEE2581F}" type="presParOf" srcId="{1AC87035-1055-48C7-B2C4-59D5972E3FC2}" destId="{E70269BE-1ECC-4335-A5C5-10904BA68324}" srcOrd="0" destOrd="0" presId="urn:microsoft.com/office/officeart/2005/8/layout/process1"/>
    <dgm:cxn modelId="{942182B9-7E28-41E8-8A85-1AAC22C22215}" type="presParOf" srcId="{8386F35C-FA55-4102-A5FA-71CF64911C2B}" destId="{DF7FE32D-36A2-4DFB-9C20-0DE46975BB4C}" srcOrd="2" destOrd="0" presId="urn:microsoft.com/office/officeart/2005/8/layout/process1"/>
    <dgm:cxn modelId="{2ACA4C01-E812-4312-8F56-10613D6D1000}" type="presParOf" srcId="{8386F35C-FA55-4102-A5FA-71CF64911C2B}" destId="{43F4CB24-7D92-4E2F-A956-10A716B3E0C2}" srcOrd="3" destOrd="0" presId="urn:microsoft.com/office/officeart/2005/8/layout/process1"/>
    <dgm:cxn modelId="{11979A7B-D549-4457-8D60-A2E60D920234}" type="presParOf" srcId="{43F4CB24-7D92-4E2F-A956-10A716B3E0C2}" destId="{8B41F68D-AE53-45DD-96C3-A12A81DE8396}" srcOrd="0" destOrd="0" presId="urn:microsoft.com/office/officeart/2005/8/layout/process1"/>
    <dgm:cxn modelId="{3C0457CE-EEB3-44C2-91CA-7638C942D3DE}" type="presParOf" srcId="{8386F35C-FA55-4102-A5FA-71CF64911C2B}" destId="{E78BED67-25BD-4689-AFC8-8857D6A14A88}"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9533DF-589A-4386-9226-AF3255741545}" type="doc">
      <dgm:prSet loTypeId="urn:microsoft.com/office/officeart/2005/8/layout/process1" loCatId="process" qsTypeId="urn:microsoft.com/office/officeart/2005/8/quickstyle/simple1" qsCatId="simple" csTypeId="urn:microsoft.com/office/officeart/2005/8/colors/colorful2" csCatId="colorful" phldr="1"/>
      <dgm:spPr/>
    </dgm:pt>
    <dgm:pt modelId="{BE940C36-B4BA-49B7-B657-D6CC7FA255FB}">
      <dgm:prSet phldrT="[Texto]" custT="1"/>
      <dgm:spPr/>
      <dgm:t>
        <a:bodyPr/>
        <a:lstStyle/>
        <a:p>
          <a:r>
            <a:rPr lang="es-PE" sz="1200" dirty="0" smtClean="0"/>
            <a:t>Acción 10. Evaluación presupuestal semestral y anual del PP</a:t>
          </a:r>
          <a:endParaRPr lang="es-PE" sz="1200" dirty="0"/>
        </a:p>
      </dgm:t>
    </dgm:pt>
    <dgm:pt modelId="{74CD9E32-1028-4B96-B7B3-A7A1D600ABC7}" type="parTrans" cxnId="{86494CE6-90CA-48CB-97BA-15FC50BDAEAB}">
      <dgm:prSet/>
      <dgm:spPr/>
      <dgm:t>
        <a:bodyPr/>
        <a:lstStyle/>
        <a:p>
          <a:endParaRPr lang="es-PE" sz="1200"/>
        </a:p>
      </dgm:t>
    </dgm:pt>
    <dgm:pt modelId="{486EB5ED-66C8-4D8B-8875-6426B5DDF29E}" type="sibTrans" cxnId="{86494CE6-90CA-48CB-97BA-15FC50BDAEAB}">
      <dgm:prSet custT="1"/>
      <dgm:spPr/>
      <dgm:t>
        <a:bodyPr/>
        <a:lstStyle/>
        <a:p>
          <a:endParaRPr lang="es-PE" sz="1200"/>
        </a:p>
      </dgm:t>
    </dgm:pt>
    <dgm:pt modelId="{04B84068-7585-4787-AD1F-EC1718E85B66}">
      <dgm:prSet phldrT="[Texto]" custT="1"/>
      <dgm:spPr/>
      <dgm:t>
        <a:bodyPr/>
        <a:lstStyle/>
        <a:p>
          <a:r>
            <a:rPr lang="es-PE" sz="1200" b="0" dirty="0" smtClean="0">
              <a:solidFill>
                <a:schemeClr val="tx1"/>
              </a:solidFill>
            </a:rPr>
            <a:t>Evaluación presupuestal física y financiera de los PP (consistencia de la información de los indicadores  de desempeño y producción física) del PP.</a:t>
          </a:r>
          <a:endParaRPr lang="es-PE" sz="1200" b="0" dirty="0">
            <a:solidFill>
              <a:schemeClr val="tx1"/>
            </a:solidFill>
          </a:endParaRPr>
        </a:p>
      </dgm:t>
    </dgm:pt>
    <dgm:pt modelId="{5EE79E8A-BA05-4724-A240-F6C2AACEE939}" type="parTrans" cxnId="{7DD73599-4AD5-4A2E-BA09-BE5F6A1CF643}">
      <dgm:prSet/>
      <dgm:spPr/>
      <dgm:t>
        <a:bodyPr/>
        <a:lstStyle/>
        <a:p>
          <a:endParaRPr lang="es-PE" sz="1200"/>
        </a:p>
      </dgm:t>
    </dgm:pt>
    <dgm:pt modelId="{0CE6BD97-6728-46EB-B872-5300D843EB43}" type="sibTrans" cxnId="{7DD73599-4AD5-4A2E-BA09-BE5F6A1CF643}">
      <dgm:prSet custT="1"/>
      <dgm:spPr/>
      <dgm:t>
        <a:bodyPr/>
        <a:lstStyle/>
        <a:p>
          <a:endParaRPr lang="es-PE" sz="1200"/>
        </a:p>
      </dgm:t>
    </dgm:pt>
    <dgm:pt modelId="{52B222BA-DD8F-45B1-A9A5-E644A88E0F9A}">
      <dgm:prSet phldrT="[Texto]" phldr="1" custT="1"/>
      <dgm:spPr/>
      <dgm:t>
        <a:bodyPr/>
        <a:lstStyle/>
        <a:p>
          <a:endParaRPr lang="es-PE" sz="1200"/>
        </a:p>
      </dgm:t>
    </dgm:pt>
    <dgm:pt modelId="{050D5AD5-DE2E-464D-8447-B050A1D3E118}" type="parTrans" cxnId="{52548195-BAF7-417D-B39C-3E4592D0B428}">
      <dgm:prSet/>
      <dgm:spPr/>
      <dgm:t>
        <a:bodyPr/>
        <a:lstStyle/>
        <a:p>
          <a:endParaRPr lang="es-PE" sz="1200"/>
        </a:p>
      </dgm:t>
    </dgm:pt>
    <dgm:pt modelId="{8E8C54E4-EA59-4B8A-B6FD-3C591384E085}" type="sibTrans" cxnId="{52548195-BAF7-417D-B39C-3E4592D0B428}">
      <dgm:prSet/>
      <dgm:spPr/>
      <dgm:t>
        <a:bodyPr/>
        <a:lstStyle/>
        <a:p>
          <a:endParaRPr lang="es-PE" sz="1200"/>
        </a:p>
      </dgm:t>
    </dgm:pt>
    <dgm:pt modelId="{8386F35C-FA55-4102-A5FA-71CF64911C2B}" type="pres">
      <dgm:prSet presAssocID="{559533DF-589A-4386-9226-AF3255741545}" presName="Name0" presStyleCnt="0">
        <dgm:presLayoutVars>
          <dgm:dir/>
          <dgm:resizeHandles val="exact"/>
        </dgm:presLayoutVars>
      </dgm:prSet>
      <dgm:spPr/>
    </dgm:pt>
    <dgm:pt modelId="{2B42BF5A-C120-4E17-A720-8CBD2FCFCBD4}" type="pres">
      <dgm:prSet presAssocID="{BE940C36-B4BA-49B7-B657-D6CC7FA255FB}" presName="node" presStyleLbl="node1" presStyleIdx="0" presStyleCnt="3" custScaleX="187656" custScaleY="83417">
        <dgm:presLayoutVars>
          <dgm:bulletEnabled val="1"/>
        </dgm:presLayoutVars>
      </dgm:prSet>
      <dgm:spPr/>
      <dgm:t>
        <a:bodyPr/>
        <a:lstStyle/>
        <a:p>
          <a:endParaRPr lang="es-PE"/>
        </a:p>
      </dgm:t>
    </dgm:pt>
    <dgm:pt modelId="{1AC87035-1055-48C7-B2C4-59D5972E3FC2}" type="pres">
      <dgm:prSet presAssocID="{486EB5ED-66C8-4D8B-8875-6426B5DDF29E}" presName="sibTrans" presStyleLbl="sibTrans2D1" presStyleIdx="0" presStyleCnt="2" custScaleX="120832" custLinFactNeighborX="-6005"/>
      <dgm:spPr/>
      <dgm:t>
        <a:bodyPr/>
        <a:lstStyle/>
        <a:p>
          <a:endParaRPr lang="es-ES"/>
        </a:p>
      </dgm:t>
    </dgm:pt>
    <dgm:pt modelId="{E70269BE-1ECC-4335-A5C5-10904BA68324}" type="pres">
      <dgm:prSet presAssocID="{486EB5ED-66C8-4D8B-8875-6426B5DDF29E}" presName="connectorText" presStyleLbl="sibTrans2D1" presStyleIdx="0" presStyleCnt="2"/>
      <dgm:spPr/>
      <dgm:t>
        <a:bodyPr/>
        <a:lstStyle/>
        <a:p>
          <a:endParaRPr lang="es-ES"/>
        </a:p>
      </dgm:t>
    </dgm:pt>
    <dgm:pt modelId="{DF7FE32D-36A2-4DFB-9C20-0DE46975BB4C}" type="pres">
      <dgm:prSet presAssocID="{04B84068-7585-4787-AD1F-EC1718E85B66}" presName="node" presStyleLbl="node1" presStyleIdx="1" presStyleCnt="3" custScaleX="192297" custScaleY="85382" custLinFactNeighborX="-1092">
        <dgm:presLayoutVars>
          <dgm:bulletEnabled val="1"/>
        </dgm:presLayoutVars>
      </dgm:prSet>
      <dgm:spPr/>
      <dgm:t>
        <a:bodyPr/>
        <a:lstStyle/>
        <a:p>
          <a:endParaRPr lang="es-PE"/>
        </a:p>
      </dgm:t>
    </dgm:pt>
    <dgm:pt modelId="{43F4CB24-7D92-4E2F-A956-10A716B3E0C2}" type="pres">
      <dgm:prSet presAssocID="{0CE6BD97-6728-46EB-B872-5300D843EB43}" presName="sibTrans" presStyleLbl="sibTrans2D1" presStyleIdx="1" presStyleCnt="2"/>
      <dgm:spPr/>
      <dgm:t>
        <a:bodyPr/>
        <a:lstStyle/>
        <a:p>
          <a:endParaRPr lang="es-ES"/>
        </a:p>
      </dgm:t>
    </dgm:pt>
    <dgm:pt modelId="{8B41F68D-AE53-45DD-96C3-A12A81DE8396}" type="pres">
      <dgm:prSet presAssocID="{0CE6BD97-6728-46EB-B872-5300D843EB43}" presName="connectorText" presStyleLbl="sibTrans2D1" presStyleIdx="1" presStyleCnt="2"/>
      <dgm:spPr/>
      <dgm:t>
        <a:bodyPr/>
        <a:lstStyle/>
        <a:p>
          <a:endParaRPr lang="es-ES"/>
        </a:p>
      </dgm:t>
    </dgm:pt>
    <dgm:pt modelId="{E78BED67-25BD-4689-AFC8-8857D6A14A88}" type="pres">
      <dgm:prSet presAssocID="{52B222BA-DD8F-45B1-A9A5-E644A88E0F9A}" presName="node" presStyleLbl="node1" presStyleIdx="2" presStyleCnt="3" custFlipHor="1" custScaleX="10988">
        <dgm:presLayoutVars>
          <dgm:bulletEnabled val="1"/>
        </dgm:presLayoutVars>
      </dgm:prSet>
      <dgm:spPr/>
      <dgm:t>
        <a:bodyPr/>
        <a:lstStyle/>
        <a:p>
          <a:endParaRPr lang="es-ES"/>
        </a:p>
      </dgm:t>
    </dgm:pt>
  </dgm:ptLst>
  <dgm:cxnLst>
    <dgm:cxn modelId="{258A3C58-E082-4563-A511-98FDA9EB341B}" type="presOf" srcId="{486EB5ED-66C8-4D8B-8875-6426B5DDF29E}" destId="{1AC87035-1055-48C7-B2C4-59D5972E3FC2}" srcOrd="0" destOrd="0" presId="urn:microsoft.com/office/officeart/2005/8/layout/process1"/>
    <dgm:cxn modelId="{E560A61C-318F-4179-B6C8-90AE4AC40828}" type="presOf" srcId="{52B222BA-DD8F-45B1-A9A5-E644A88E0F9A}" destId="{E78BED67-25BD-4689-AFC8-8857D6A14A88}" srcOrd="0" destOrd="0" presId="urn:microsoft.com/office/officeart/2005/8/layout/process1"/>
    <dgm:cxn modelId="{52548195-BAF7-417D-B39C-3E4592D0B428}" srcId="{559533DF-589A-4386-9226-AF3255741545}" destId="{52B222BA-DD8F-45B1-A9A5-E644A88E0F9A}" srcOrd="2" destOrd="0" parTransId="{050D5AD5-DE2E-464D-8447-B050A1D3E118}" sibTransId="{8E8C54E4-EA59-4B8A-B6FD-3C591384E085}"/>
    <dgm:cxn modelId="{7DD73599-4AD5-4A2E-BA09-BE5F6A1CF643}" srcId="{559533DF-589A-4386-9226-AF3255741545}" destId="{04B84068-7585-4787-AD1F-EC1718E85B66}" srcOrd="1" destOrd="0" parTransId="{5EE79E8A-BA05-4724-A240-F6C2AACEE939}" sibTransId="{0CE6BD97-6728-46EB-B872-5300D843EB43}"/>
    <dgm:cxn modelId="{96C3C174-51BD-4130-A004-218D7346B3C6}" type="presOf" srcId="{559533DF-589A-4386-9226-AF3255741545}" destId="{8386F35C-FA55-4102-A5FA-71CF64911C2B}" srcOrd="0" destOrd="0" presId="urn:microsoft.com/office/officeart/2005/8/layout/process1"/>
    <dgm:cxn modelId="{8D6A7C0E-EDD3-4022-9937-E86BADBE080F}" type="presOf" srcId="{04B84068-7585-4787-AD1F-EC1718E85B66}" destId="{DF7FE32D-36A2-4DFB-9C20-0DE46975BB4C}" srcOrd="0" destOrd="0" presId="urn:microsoft.com/office/officeart/2005/8/layout/process1"/>
    <dgm:cxn modelId="{0349A6FE-CA49-447D-9533-E21E4B6482F8}" type="presOf" srcId="{486EB5ED-66C8-4D8B-8875-6426B5DDF29E}" destId="{E70269BE-1ECC-4335-A5C5-10904BA68324}" srcOrd="1" destOrd="0" presId="urn:microsoft.com/office/officeart/2005/8/layout/process1"/>
    <dgm:cxn modelId="{86494CE6-90CA-48CB-97BA-15FC50BDAEAB}" srcId="{559533DF-589A-4386-9226-AF3255741545}" destId="{BE940C36-B4BA-49B7-B657-D6CC7FA255FB}" srcOrd="0" destOrd="0" parTransId="{74CD9E32-1028-4B96-B7B3-A7A1D600ABC7}" sibTransId="{486EB5ED-66C8-4D8B-8875-6426B5DDF29E}"/>
    <dgm:cxn modelId="{3A49CAE2-472A-42E0-BFE8-52F5148493C2}" type="presOf" srcId="{0CE6BD97-6728-46EB-B872-5300D843EB43}" destId="{8B41F68D-AE53-45DD-96C3-A12A81DE8396}" srcOrd="1" destOrd="0" presId="urn:microsoft.com/office/officeart/2005/8/layout/process1"/>
    <dgm:cxn modelId="{5EB1A8C0-7DEB-4C7F-AE31-8926CF9284BD}" type="presOf" srcId="{BE940C36-B4BA-49B7-B657-D6CC7FA255FB}" destId="{2B42BF5A-C120-4E17-A720-8CBD2FCFCBD4}" srcOrd="0" destOrd="0" presId="urn:microsoft.com/office/officeart/2005/8/layout/process1"/>
    <dgm:cxn modelId="{CDF7DEDF-B136-4884-B2D9-F1D386279C2F}" type="presOf" srcId="{0CE6BD97-6728-46EB-B872-5300D843EB43}" destId="{43F4CB24-7D92-4E2F-A956-10A716B3E0C2}" srcOrd="0" destOrd="0" presId="urn:microsoft.com/office/officeart/2005/8/layout/process1"/>
    <dgm:cxn modelId="{DD346067-BE22-4B8F-8330-0F1706F994FE}" type="presParOf" srcId="{8386F35C-FA55-4102-A5FA-71CF64911C2B}" destId="{2B42BF5A-C120-4E17-A720-8CBD2FCFCBD4}" srcOrd="0" destOrd="0" presId="urn:microsoft.com/office/officeart/2005/8/layout/process1"/>
    <dgm:cxn modelId="{E3810BC2-FA81-4AA0-A05E-8D40830A3F4B}" type="presParOf" srcId="{8386F35C-FA55-4102-A5FA-71CF64911C2B}" destId="{1AC87035-1055-48C7-B2C4-59D5972E3FC2}" srcOrd="1" destOrd="0" presId="urn:microsoft.com/office/officeart/2005/8/layout/process1"/>
    <dgm:cxn modelId="{DC4580A7-16DE-4A32-8F1C-CF2A2591C07C}" type="presParOf" srcId="{1AC87035-1055-48C7-B2C4-59D5972E3FC2}" destId="{E70269BE-1ECC-4335-A5C5-10904BA68324}" srcOrd="0" destOrd="0" presId="urn:microsoft.com/office/officeart/2005/8/layout/process1"/>
    <dgm:cxn modelId="{0580F0C9-4AE8-41D2-81EA-21DF1486BD1C}" type="presParOf" srcId="{8386F35C-FA55-4102-A5FA-71CF64911C2B}" destId="{DF7FE32D-36A2-4DFB-9C20-0DE46975BB4C}" srcOrd="2" destOrd="0" presId="urn:microsoft.com/office/officeart/2005/8/layout/process1"/>
    <dgm:cxn modelId="{87E0AA8B-0083-4EF3-A778-583816951625}" type="presParOf" srcId="{8386F35C-FA55-4102-A5FA-71CF64911C2B}" destId="{43F4CB24-7D92-4E2F-A956-10A716B3E0C2}" srcOrd="3" destOrd="0" presId="urn:microsoft.com/office/officeart/2005/8/layout/process1"/>
    <dgm:cxn modelId="{814EBF99-5569-4780-ABC6-4E1F5D125AEB}" type="presParOf" srcId="{43F4CB24-7D92-4E2F-A956-10A716B3E0C2}" destId="{8B41F68D-AE53-45DD-96C3-A12A81DE8396}" srcOrd="0" destOrd="0" presId="urn:microsoft.com/office/officeart/2005/8/layout/process1"/>
    <dgm:cxn modelId="{3BD2CE27-7002-4002-87CB-90EBD8700232}" type="presParOf" srcId="{8386F35C-FA55-4102-A5FA-71CF64911C2B}" destId="{E78BED67-25BD-4689-AFC8-8857D6A14A88}"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705476-CBEA-4C4C-9C37-388D830141DA}"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s-PE"/>
        </a:p>
      </dgm:t>
    </dgm:pt>
    <dgm:pt modelId="{1EE40A29-8D86-4907-B35A-F2FEF923C0AF}">
      <dgm:prSet phldrT="[Texto]" custT="1"/>
      <dgm:spPr>
        <a:solidFill>
          <a:schemeClr val="bg1">
            <a:lumMod val="85000"/>
          </a:schemeClr>
        </a:solidFill>
        <a:effectLst>
          <a:outerShdw blurRad="50800" dist="50800" dir="5400000" algn="ctr" rotWithShape="0">
            <a:srgbClr val="76B531"/>
          </a:outerShdw>
        </a:effectLst>
      </dgm:spPr>
      <dgm:t>
        <a:bodyPr lIns="0" rIns="0"/>
        <a:lstStyle/>
        <a:p>
          <a:r>
            <a:rPr lang="es-PE" sz="1150" b="1" dirty="0" smtClean="0">
              <a:solidFill>
                <a:srgbClr val="76B531"/>
              </a:solidFill>
              <a:latin typeface="+mn-lt"/>
            </a:rPr>
            <a:t>Gestión de Residuos Sólidos</a:t>
          </a:r>
          <a:endParaRPr lang="es-PE" sz="1150" b="1" dirty="0">
            <a:solidFill>
              <a:srgbClr val="76B531"/>
            </a:solidFill>
            <a:latin typeface="+mn-lt"/>
          </a:endParaRPr>
        </a:p>
      </dgm:t>
    </dgm:pt>
    <dgm:pt modelId="{78BD6A85-6A26-415F-BB8A-225FE284A6A3}" type="parTrans" cxnId="{75D824FA-4032-4541-A095-FAF29EA9A1C7}">
      <dgm:prSet/>
      <dgm:spPr/>
      <dgm:t>
        <a:bodyPr/>
        <a:lstStyle/>
        <a:p>
          <a:endParaRPr lang="es-PE">
            <a:latin typeface="Gill Sans MT" panose="020B0502020104020203" pitchFamily="34" charset="0"/>
          </a:endParaRPr>
        </a:p>
      </dgm:t>
    </dgm:pt>
    <dgm:pt modelId="{47D0BC98-5E5A-4E9B-B262-0A4ACF3CEB8A}" type="sibTrans" cxnId="{75D824FA-4032-4541-A095-FAF29EA9A1C7}">
      <dgm:prSet/>
      <dgm:spPr>
        <a:solidFill>
          <a:schemeClr val="accent3"/>
        </a:solidFill>
      </dgm:spPr>
      <dgm:t>
        <a:bodyPr/>
        <a:lstStyle/>
        <a:p>
          <a:endParaRPr lang="es-PE">
            <a:latin typeface="Gill Sans MT" panose="020B0502020104020203" pitchFamily="34" charset="0"/>
          </a:endParaRPr>
        </a:p>
      </dgm:t>
    </dgm:pt>
    <dgm:pt modelId="{AEAC0D74-7E2F-4F75-90EE-80E1605BF720}">
      <dgm:prSet phldrT="[Texto]" custT="1"/>
      <dgm:spPr>
        <a:solidFill>
          <a:schemeClr val="bg1">
            <a:lumMod val="85000"/>
          </a:schemeClr>
        </a:solidFill>
        <a:effectLst>
          <a:outerShdw blurRad="50800" dist="50800" dir="5400000" algn="ctr" rotWithShape="0">
            <a:srgbClr val="3D0B6F"/>
          </a:outerShdw>
        </a:effectLst>
      </dgm:spPr>
      <dgm:t>
        <a:bodyPr lIns="0" rIns="0"/>
        <a:lstStyle/>
        <a:p>
          <a:r>
            <a:rPr lang="es-PE" sz="1100" b="1" dirty="0" smtClean="0">
              <a:solidFill>
                <a:srgbClr val="3D0B6F"/>
              </a:solidFill>
              <a:latin typeface="+mn-lt"/>
            </a:rPr>
            <a:t>Simplificación Administrativa / Clima de Negocios</a:t>
          </a:r>
          <a:endParaRPr lang="es-PE" sz="1100" b="1" dirty="0">
            <a:solidFill>
              <a:srgbClr val="3D0B6F"/>
            </a:solidFill>
            <a:latin typeface="+mn-lt"/>
          </a:endParaRPr>
        </a:p>
      </dgm:t>
    </dgm:pt>
    <dgm:pt modelId="{3679DF52-7A39-4B4F-BED1-74AD930B2D37}" type="parTrans" cxnId="{AE1C6145-ADA5-48DE-B93B-EE418D804915}">
      <dgm:prSet/>
      <dgm:spPr/>
      <dgm:t>
        <a:bodyPr/>
        <a:lstStyle/>
        <a:p>
          <a:endParaRPr lang="es-PE">
            <a:latin typeface="Gill Sans MT" panose="020B0502020104020203" pitchFamily="34" charset="0"/>
          </a:endParaRPr>
        </a:p>
      </dgm:t>
    </dgm:pt>
    <dgm:pt modelId="{ABC62E19-EE64-4E25-AA01-2F1C547EB4FA}" type="sibTrans" cxnId="{AE1C6145-ADA5-48DE-B93B-EE418D804915}">
      <dgm:prSet/>
      <dgm:spPr/>
      <dgm:t>
        <a:bodyPr/>
        <a:lstStyle/>
        <a:p>
          <a:endParaRPr lang="es-PE">
            <a:latin typeface="Gill Sans MT" panose="020B0502020104020203" pitchFamily="34" charset="0"/>
          </a:endParaRPr>
        </a:p>
      </dgm:t>
    </dgm:pt>
    <dgm:pt modelId="{E6E77E0B-3C48-4EB7-AF16-758CFD584F74}">
      <dgm:prSet phldrT="[Texto]" custT="1"/>
      <dgm:spPr>
        <a:solidFill>
          <a:schemeClr val="bg1">
            <a:lumMod val="85000"/>
          </a:schemeClr>
        </a:solidFill>
        <a:effectLst>
          <a:outerShdw blurRad="50800" dist="50800" dir="5400000" algn="ctr" rotWithShape="0">
            <a:srgbClr val="3D0B6F"/>
          </a:outerShdw>
        </a:effectLst>
      </dgm:spPr>
      <dgm:t>
        <a:bodyPr lIns="0" rIns="0"/>
        <a:lstStyle/>
        <a:p>
          <a:r>
            <a:rPr lang="es-PE" sz="1100" b="1" dirty="0" smtClean="0">
              <a:solidFill>
                <a:srgbClr val="3D0B6F"/>
              </a:solidFill>
              <a:latin typeface="+mn-lt"/>
            </a:rPr>
            <a:t>Autosostenibilidad Fiscal</a:t>
          </a:r>
          <a:endParaRPr lang="es-PE" sz="1100" b="1" dirty="0">
            <a:solidFill>
              <a:srgbClr val="3D0B6F"/>
            </a:solidFill>
            <a:latin typeface="+mn-lt"/>
          </a:endParaRPr>
        </a:p>
      </dgm:t>
    </dgm:pt>
    <dgm:pt modelId="{3EE7B5CC-2640-44D3-B4EA-D53DD1A321AE}" type="parTrans" cxnId="{A3773780-22FD-4D44-A2AB-629B44399C1C}">
      <dgm:prSet/>
      <dgm:spPr/>
      <dgm:t>
        <a:bodyPr/>
        <a:lstStyle/>
        <a:p>
          <a:endParaRPr lang="es-PE">
            <a:latin typeface="Gill Sans MT" panose="020B0502020104020203" pitchFamily="34" charset="0"/>
          </a:endParaRPr>
        </a:p>
      </dgm:t>
    </dgm:pt>
    <dgm:pt modelId="{2B3AC5CD-F9F9-431C-861F-70901AFB3DA1}" type="sibTrans" cxnId="{A3773780-22FD-4D44-A2AB-629B44399C1C}">
      <dgm:prSet/>
      <dgm:spPr>
        <a:solidFill>
          <a:schemeClr val="accent4"/>
        </a:solidFill>
      </dgm:spPr>
      <dgm:t>
        <a:bodyPr/>
        <a:lstStyle/>
        <a:p>
          <a:endParaRPr lang="es-PE">
            <a:latin typeface="Gill Sans MT" panose="020B0502020104020203" pitchFamily="34" charset="0"/>
          </a:endParaRPr>
        </a:p>
      </dgm:t>
    </dgm:pt>
    <dgm:pt modelId="{4E5AF699-DFE7-4AB8-AD5B-4ACF669E8065}">
      <dgm:prSet phldrT="[Texto]" custT="1"/>
      <dgm:spPr>
        <a:solidFill>
          <a:schemeClr val="bg1">
            <a:lumMod val="85000"/>
          </a:schemeClr>
        </a:solidFill>
        <a:effectLst>
          <a:outerShdw blurRad="50800" dist="50800" dir="5400000" algn="ctr" rotWithShape="0">
            <a:srgbClr val="3D0B6F"/>
          </a:outerShdw>
        </a:effectLst>
      </dgm:spPr>
      <dgm:t>
        <a:bodyPr lIns="0" rIns="0"/>
        <a:lstStyle/>
        <a:p>
          <a:r>
            <a:rPr lang="es-PE" sz="1150" b="1" dirty="0" smtClean="0">
              <a:solidFill>
                <a:srgbClr val="3D0B6F"/>
              </a:solidFill>
              <a:latin typeface="+mn-lt"/>
            </a:rPr>
            <a:t>Inversión en Infraestructura Básica</a:t>
          </a:r>
          <a:endParaRPr lang="es-PE" sz="1150" b="1" dirty="0">
            <a:solidFill>
              <a:srgbClr val="3D0B6F"/>
            </a:solidFill>
            <a:latin typeface="+mn-lt"/>
          </a:endParaRPr>
        </a:p>
      </dgm:t>
    </dgm:pt>
    <dgm:pt modelId="{1D94426F-E072-4414-8C1E-B2EB8B96F309}" type="parTrans" cxnId="{D99CC4B8-B582-4D35-94D6-38DDE88DE5E5}">
      <dgm:prSet/>
      <dgm:spPr/>
      <dgm:t>
        <a:bodyPr/>
        <a:lstStyle/>
        <a:p>
          <a:endParaRPr lang="es-PE">
            <a:latin typeface="Gill Sans MT" panose="020B0502020104020203" pitchFamily="34" charset="0"/>
          </a:endParaRPr>
        </a:p>
      </dgm:t>
    </dgm:pt>
    <dgm:pt modelId="{EFC6E935-7158-483E-BB52-213BD7CC9C9A}" type="sibTrans" cxnId="{D99CC4B8-B582-4D35-94D6-38DDE88DE5E5}">
      <dgm:prSet/>
      <dgm:spPr>
        <a:solidFill>
          <a:schemeClr val="accent4"/>
        </a:solidFill>
      </dgm:spPr>
      <dgm:t>
        <a:bodyPr/>
        <a:lstStyle/>
        <a:p>
          <a:endParaRPr lang="es-PE">
            <a:latin typeface="Gill Sans MT" panose="020B0502020104020203" pitchFamily="34" charset="0"/>
          </a:endParaRPr>
        </a:p>
      </dgm:t>
    </dgm:pt>
    <dgm:pt modelId="{21F85FED-6217-4E74-AADB-CEF4319A4E38}">
      <dgm:prSet phldrT="[Texto]" custT="1"/>
      <dgm:spPr>
        <a:solidFill>
          <a:schemeClr val="bg1">
            <a:lumMod val="85000"/>
          </a:schemeClr>
        </a:solidFill>
        <a:effectLst>
          <a:outerShdw blurRad="50800" dist="50800" dir="5400000" algn="ctr" rotWithShape="0">
            <a:srgbClr val="990033"/>
          </a:outerShdw>
        </a:effectLst>
      </dgm:spPr>
      <dgm:t>
        <a:bodyPr lIns="0" rIns="0"/>
        <a:lstStyle/>
        <a:p>
          <a:r>
            <a:rPr lang="es-PE" sz="1150" b="1" dirty="0" smtClean="0">
              <a:solidFill>
                <a:srgbClr val="990033"/>
              </a:solidFill>
              <a:latin typeface="+mn-lt"/>
            </a:rPr>
            <a:t>Alimentación Escolar</a:t>
          </a:r>
          <a:endParaRPr lang="es-PE" sz="1150" b="1" dirty="0">
            <a:solidFill>
              <a:srgbClr val="990033"/>
            </a:solidFill>
            <a:latin typeface="+mn-lt"/>
          </a:endParaRPr>
        </a:p>
      </dgm:t>
    </dgm:pt>
    <dgm:pt modelId="{6838C637-C4DF-424F-A1E0-70B38D347357}" type="parTrans" cxnId="{BF824924-CFEE-4950-9587-975EF32FD5E8}">
      <dgm:prSet/>
      <dgm:spPr/>
      <dgm:t>
        <a:bodyPr/>
        <a:lstStyle/>
        <a:p>
          <a:endParaRPr lang="es-PE">
            <a:latin typeface="Gill Sans MT" panose="020B0502020104020203" pitchFamily="34" charset="0"/>
          </a:endParaRPr>
        </a:p>
      </dgm:t>
    </dgm:pt>
    <dgm:pt modelId="{95E79103-A323-4DF0-9F31-D8D5B29C0A1E}" type="sibTrans" cxnId="{BF824924-CFEE-4950-9587-975EF32FD5E8}">
      <dgm:prSet/>
      <dgm:spPr/>
      <dgm:t>
        <a:bodyPr/>
        <a:lstStyle/>
        <a:p>
          <a:endParaRPr lang="es-PE">
            <a:latin typeface="Gill Sans MT" panose="020B0502020104020203" pitchFamily="34" charset="0"/>
          </a:endParaRPr>
        </a:p>
      </dgm:t>
    </dgm:pt>
    <dgm:pt modelId="{75D3F767-A55E-4400-8BF3-88F4B1F27AC2}">
      <dgm:prSet phldrT="[Texto]" custT="1"/>
      <dgm:spPr>
        <a:solidFill>
          <a:schemeClr val="bg1">
            <a:lumMod val="85000"/>
          </a:schemeClr>
        </a:solidFill>
        <a:effectLst>
          <a:outerShdw blurRad="50800" dist="50800" dir="5400000" algn="ctr" rotWithShape="0">
            <a:srgbClr val="F89F56"/>
          </a:outerShdw>
        </a:effectLst>
      </dgm:spPr>
      <dgm:t>
        <a:bodyPr lIns="0" rIns="0"/>
        <a:lstStyle/>
        <a:p>
          <a:r>
            <a:rPr lang="es-PE" sz="1150" b="1" dirty="0" smtClean="0">
              <a:solidFill>
                <a:srgbClr val="F78E37"/>
              </a:solidFill>
              <a:latin typeface="+mn-lt"/>
            </a:rPr>
            <a:t>Gestión de Riesgos de Desastres</a:t>
          </a:r>
          <a:endParaRPr lang="es-PE" sz="1150" b="1" dirty="0">
            <a:solidFill>
              <a:srgbClr val="F78E37"/>
            </a:solidFill>
            <a:latin typeface="+mn-lt"/>
          </a:endParaRPr>
        </a:p>
      </dgm:t>
    </dgm:pt>
    <dgm:pt modelId="{0A5E71F4-24A7-426D-9C38-54F1B41A8FA6}" type="parTrans" cxnId="{04521BA7-8567-4AFE-B9F2-8C822B7685E5}">
      <dgm:prSet/>
      <dgm:spPr/>
      <dgm:t>
        <a:bodyPr/>
        <a:lstStyle/>
        <a:p>
          <a:endParaRPr lang="es-PE">
            <a:latin typeface="Gill Sans MT" panose="020B0502020104020203" pitchFamily="34" charset="0"/>
          </a:endParaRPr>
        </a:p>
      </dgm:t>
    </dgm:pt>
    <dgm:pt modelId="{04BD386D-2179-4561-8FBC-6B024C8609FD}" type="sibTrans" cxnId="{04521BA7-8567-4AFE-B9F2-8C822B7685E5}">
      <dgm:prSet/>
      <dgm:spPr>
        <a:solidFill>
          <a:schemeClr val="accent6"/>
        </a:solidFill>
      </dgm:spPr>
      <dgm:t>
        <a:bodyPr/>
        <a:lstStyle/>
        <a:p>
          <a:endParaRPr lang="es-PE">
            <a:latin typeface="Gill Sans MT" panose="020B0502020104020203" pitchFamily="34" charset="0"/>
          </a:endParaRPr>
        </a:p>
      </dgm:t>
    </dgm:pt>
    <dgm:pt modelId="{206DB6D1-EDCC-4503-BAC4-CF0E678F1880}">
      <dgm:prSet phldrT="[Texto]" custT="1"/>
      <dgm:spPr>
        <a:solidFill>
          <a:schemeClr val="bg1">
            <a:lumMod val="85000"/>
          </a:schemeClr>
        </a:solidFill>
        <a:effectLst>
          <a:outerShdw blurRad="50800" dist="50800" dir="5400000" algn="ctr" rotWithShape="0">
            <a:srgbClr val="990033"/>
          </a:outerShdw>
        </a:effectLst>
      </dgm:spPr>
      <dgm:t>
        <a:bodyPr lIns="0" rIns="0"/>
        <a:lstStyle/>
        <a:p>
          <a:r>
            <a:rPr lang="es-PE" sz="1150" b="1" dirty="0" smtClean="0">
              <a:solidFill>
                <a:srgbClr val="990033"/>
              </a:solidFill>
              <a:latin typeface="+mn-lt"/>
            </a:rPr>
            <a:t>Mejora del Gasto Social</a:t>
          </a:r>
          <a:endParaRPr lang="es-PE" sz="1150" b="1" dirty="0">
            <a:solidFill>
              <a:srgbClr val="990033"/>
            </a:solidFill>
            <a:latin typeface="+mn-lt"/>
          </a:endParaRPr>
        </a:p>
      </dgm:t>
    </dgm:pt>
    <dgm:pt modelId="{B6073DF2-9910-467F-96F9-238C40429772}" type="parTrans" cxnId="{06FC8675-9E1C-4D75-8E25-6974C766B724}">
      <dgm:prSet/>
      <dgm:spPr/>
      <dgm:t>
        <a:bodyPr/>
        <a:lstStyle/>
        <a:p>
          <a:endParaRPr lang="es-PE">
            <a:latin typeface="Gill Sans MT" panose="020B0502020104020203" pitchFamily="34" charset="0"/>
          </a:endParaRPr>
        </a:p>
      </dgm:t>
    </dgm:pt>
    <dgm:pt modelId="{7C7215D8-5B38-4459-A329-5319203E8C06}" type="sibTrans" cxnId="{06FC8675-9E1C-4D75-8E25-6974C766B724}">
      <dgm:prSet/>
      <dgm:spPr>
        <a:solidFill>
          <a:schemeClr val="accent2"/>
        </a:solidFill>
      </dgm:spPr>
      <dgm:t>
        <a:bodyPr/>
        <a:lstStyle/>
        <a:p>
          <a:endParaRPr lang="es-PE">
            <a:latin typeface="Gill Sans MT" panose="020B0502020104020203" pitchFamily="34" charset="0"/>
          </a:endParaRPr>
        </a:p>
      </dgm:t>
    </dgm:pt>
    <dgm:pt modelId="{A53A9440-7E3A-4130-823B-F427204E641A}">
      <dgm:prSet phldrT="[Texto]" custT="1"/>
      <dgm:spPr>
        <a:solidFill>
          <a:schemeClr val="bg1">
            <a:lumMod val="85000"/>
          </a:schemeClr>
        </a:solidFill>
        <a:effectLst>
          <a:outerShdw blurRad="50800" dist="50800" dir="5400000" algn="ctr" rotWithShape="0">
            <a:srgbClr val="002B82"/>
          </a:outerShdw>
        </a:effectLst>
      </dgm:spPr>
      <dgm:t>
        <a:bodyPr lIns="0" rIns="0"/>
        <a:lstStyle/>
        <a:p>
          <a:r>
            <a:rPr lang="es-PE" sz="1000" b="1" dirty="0" smtClean="0">
              <a:solidFill>
                <a:srgbClr val="002B82"/>
              </a:solidFill>
              <a:latin typeface="+mj-lt"/>
            </a:rPr>
            <a:t>Reducción de la Desnutrición Crónica Infantil</a:t>
          </a:r>
          <a:endParaRPr lang="es-PE" sz="1000" b="1" dirty="0">
            <a:solidFill>
              <a:srgbClr val="002B82"/>
            </a:solidFill>
            <a:latin typeface="+mj-lt"/>
          </a:endParaRPr>
        </a:p>
      </dgm:t>
    </dgm:pt>
    <dgm:pt modelId="{8FEE2786-EE5B-4E43-BCD7-FCBE0F9D398F}" type="parTrans" cxnId="{182E7BDD-4879-4CE9-8508-AE7B63014726}">
      <dgm:prSet/>
      <dgm:spPr/>
      <dgm:t>
        <a:bodyPr/>
        <a:lstStyle/>
        <a:p>
          <a:endParaRPr lang="es-PE">
            <a:latin typeface="Gill Sans MT" panose="020B0502020104020203" pitchFamily="34" charset="0"/>
          </a:endParaRPr>
        </a:p>
      </dgm:t>
    </dgm:pt>
    <dgm:pt modelId="{0292D063-C2F8-46B9-B3A0-BFCB2E9B4A73}" type="sibTrans" cxnId="{182E7BDD-4879-4CE9-8508-AE7B63014726}">
      <dgm:prSet/>
      <dgm:spPr>
        <a:solidFill>
          <a:schemeClr val="accent1"/>
        </a:solidFill>
      </dgm:spPr>
      <dgm:t>
        <a:bodyPr/>
        <a:lstStyle/>
        <a:p>
          <a:endParaRPr lang="es-PE">
            <a:latin typeface="Gill Sans MT" panose="020B0502020104020203" pitchFamily="34" charset="0"/>
          </a:endParaRPr>
        </a:p>
      </dgm:t>
    </dgm:pt>
    <dgm:pt modelId="{8B16AC66-5EF8-480D-93E7-5979BFBC2BE5}">
      <dgm:prSet phldrT="[Texto]" custT="1"/>
      <dgm:spPr>
        <a:noFill/>
        <a:ln>
          <a:noFill/>
        </a:ln>
      </dgm:spPr>
      <dgm:t>
        <a:bodyPr/>
        <a:lstStyle/>
        <a:p>
          <a:r>
            <a:rPr lang="es-PE" sz="2600" b="0" dirty="0" smtClean="0">
              <a:solidFill>
                <a:srgbClr val="0070C0"/>
              </a:solidFill>
              <a:latin typeface="Baskerville Old Face" pitchFamily="18" charset="0"/>
            </a:rPr>
            <a:t>Plan de </a:t>
          </a:r>
          <a:r>
            <a:rPr lang="es-PE" sz="2600" b="1" dirty="0" smtClean="0">
              <a:solidFill>
                <a:srgbClr val="0070C0"/>
              </a:solidFill>
              <a:latin typeface="Baskerville Old Face" pitchFamily="18" charset="0"/>
            </a:rPr>
            <a:t>Incentivos Municipales</a:t>
          </a:r>
          <a:endParaRPr lang="es-PE" sz="2600" b="1" dirty="0">
            <a:solidFill>
              <a:srgbClr val="0070C0"/>
            </a:solidFill>
            <a:latin typeface="Baskerville Old Face" pitchFamily="18" charset="0"/>
          </a:endParaRPr>
        </a:p>
      </dgm:t>
    </dgm:pt>
    <dgm:pt modelId="{E8E25F8E-7ECB-4D73-BC9C-70A2B96A4668}" type="parTrans" cxnId="{83DDC2C2-62D3-4D12-B88A-73D68431E02C}">
      <dgm:prSet/>
      <dgm:spPr/>
      <dgm:t>
        <a:bodyPr/>
        <a:lstStyle/>
        <a:p>
          <a:endParaRPr lang="es-PE">
            <a:latin typeface="Gill Sans MT" panose="020B0502020104020203" pitchFamily="34" charset="0"/>
          </a:endParaRPr>
        </a:p>
      </dgm:t>
    </dgm:pt>
    <dgm:pt modelId="{D35FE22A-86D2-4485-8C38-DA8DAFE54C3E}" type="sibTrans" cxnId="{83DDC2C2-62D3-4D12-B88A-73D68431E02C}">
      <dgm:prSet/>
      <dgm:spPr/>
      <dgm:t>
        <a:bodyPr/>
        <a:lstStyle/>
        <a:p>
          <a:endParaRPr lang="es-PE">
            <a:latin typeface="Gill Sans MT" panose="020B0502020104020203" pitchFamily="34" charset="0"/>
          </a:endParaRPr>
        </a:p>
      </dgm:t>
    </dgm:pt>
    <dgm:pt modelId="{34D2205B-700C-4E34-B24F-EB7DA11AFA08}" type="pres">
      <dgm:prSet presAssocID="{2B705476-CBEA-4C4C-9C37-388D830141DA}" presName="Name0" presStyleCnt="0">
        <dgm:presLayoutVars>
          <dgm:chMax val="1"/>
          <dgm:dir/>
          <dgm:animLvl val="ctr"/>
          <dgm:resizeHandles val="exact"/>
        </dgm:presLayoutVars>
      </dgm:prSet>
      <dgm:spPr/>
      <dgm:t>
        <a:bodyPr/>
        <a:lstStyle/>
        <a:p>
          <a:endParaRPr lang="en-US"/>
        </a:p>
      </dgm:t>
    </dgm:pt>
    <dgm:pt modelId="{8975CEB3-BA72-4E65-B282-A812FA627AEA}" type="pres">
      <dgm:prSet presAssocID="{8B16AC66-5EF8-480D-93E7-5979BFBC2BE5}" presName="centerShape" presStyleLbl="node0" presStyleIdx="0" presStyleCnt="1" custScaleX="152632" custScaleY="117461"/>
      <dgm:spPr>
        <a:prstGeom prst="rect">
          <a:avLst/>
        </a:prstGeom>
      </dgm:spPr>
      <dgm:t>
        <a:bodyPr/>
        <a:lstStyle/>
        <a:p>
          <a:endParaRPr lang="en-US"/>
        </a:p>
      </dgm:t>
    </dgm:pt>
    <dgm:pt modelId="{5FD2BEE6-3637-4F09-8AD9-C9F4CA52A2EB}" type="pres">
      <dgm:prSet presAssocID="{1EE40A29-8D86-4907-B35A-F2FEF923C0AF}" presName="node" presStyleLbl="node1" presStyleIdx="0" presStyleCnt="8" custScaleX="125050" custScaleY="67332">
        <dgm:presLayoutVars>
          <dgm:bulletEnabled val="1"/>
        </dgm:presLayoutVars>
      </dgm:prSet>
      <dgm:spPr>
        <a:prstGeom prst="roundRect">
          <a:avLst/>
        </a:prstGeom>
      </dgm:spPr>
      <dgm:t>
        <a:bodyPr/>
        <a:lstStyle/>
        <a:p>
          <a:endParaRPr lang="es-PE"/>
        </a:p>
      </dgm:t>
    </dgm:pt>
    <dgm:pt modelId="{9D46499F-B8CA-4BB3-A0A2-C8A9A98E6DA7}" type="pres">
      <dgm:prSet presAssocID="{1EE40A29-8D86-4907-B35A-F2FEF923C0AF}" presName="dummy" presStyleCnt="0"/>
      <dgm:spPr/>
    </dgm:pt>
    <dgm:pt modelId="{E18ADD35-E0B8-44D4-94D0-58CF19C257EB}" type="pres">
      <dgm:prSet presAssocID="{47D0BC98-5E5A-4E9B-B262-0A4ACF3CEB8A}" presName="sibTrans" presStyleLbl="sibTrans2D1" presStyleIdx="0" presStyleCnt="8"/>
      <dgm:spPr/>
      <dgm:t>
        <a:bodyPr/>
        <a:lstStyle/>
        <a:p>
          <a:endParaRPr lang="en-US"/>
        </a:p>
      </dgm:t>
    </dgm:pt>
    <dgm:pt modelId="{910B7CEC-91B4-44D9-9EA3-2D28F0A4EE8E}" type="pres">
      <dgm:prSet presAssocID="{75D3F767-A55E-4400-8BF3-88F4B1F27AC2}" presName="node" presStyleLbl="node1" presStyleIdx="1" presStyleCnt="8" custScaleX="125050" custScaleY="67332">
        <dgm:presLayoutVars>
          <dgm:bulletEnabled val="1"/>
        </dgm:presLayoutVars>
      </dgm:prSet>
      <dgm:spPr>
        <a:prstGeom prst="roundRect">
          <a:avLst/>
        </a:prstGeom>
      </dgm:spPr>
      <dgm:t>
        <a:bodyPr/>
        <a:lstStyle/>
        <a:p>
          <a:endParaRPr lang="es-PE"/>
        </a:p>
      </dgm:t>
    </dgm:pt>
    <dgm:pt modelId="{DE7A6B28-1AD1-47D4-A966-91AE3F7985D1}" type="pres">
      <dgm:prSet presAssocID="{75D3F767-A55E-4400-8BF3-88F4B1F27AC2}" presName="dummy" presStyleCnt="0"/>
      <dgm:spPr/>
    </dgm:pt>
    <dgm:pt modelId="{2AD9127D-E1CF-4BCA-92C2-6DD036B2B360}" type="pres">
      <dgm:prSet presAssocID="{04BD386D-2179-4561-8FBC-6B024C8609FD}" presName="sibTrans" presStyleLbl="sibTrans2D1" presStyleIdx="1" presStyleCnt="8"/>
      <dgm:spPr/>
      <dgm:t>
        <a:bodyPr/>
        <a:lstStyle/>
        <a:p>
          <a:endParaRPr lang="en-US"/>
        </a:p>
      </dgm:t>
    </dgm:pt>
    <dgm:pt modelId="{DDA713FB-5B27-4CEB-875F-63623EBDC4A9}" type="pres">
      <dgm:prSet presAssocID="{AEAC0D74-7E2F-4F75-90EE-80E1605BF720}" presName="node" presStyleLbl="node1" presStyleIdx="2" presStyleCnt="8" custScaleX="125050" custScaleY="67332">
        <dgm:presLayoutVars>
          <dgm:bulletEnabled val="1"/>
        </dgm:presLayoutVars>
      </dgm:prSet>
      <dgm:spPr>
        <a:prstGeom prst="roundRect">
          <a:avLst/>
        </a:prstGeom>
      </dgm:spPr>
      <dgm:t>
        <a:bodyPr/>
        <a:lstStyle/>
        <a:p>
          <a:endParaRPr lang="es-PE"/>
        </a:p>
      </dgm:t>
    </dgm:pt>
    <dgm:pt modelId="{F6E9E55F-AC20-498C-A618-0658E9FF718E}" type="pres">
      <dgm:prSet presAssocID="{AEAC0D74-7E2F-4F75-90EE-80E1605BF720}" presName="dummy" presStyleCnt="0"/>
      <dgm:spPr/>
    </dgm:pt>
    <dgm:pt modelId="{3A6EB401-6B7D-467F-A4C0-A6262C8DFF2F}" type="pres">
      <dgm:prSet presAssocID="{ABC62E19-EE64-4E25-AA01-2F1C547EB4FA}" presName="sibTrans" presStyleLbl="sibTrans2D1" presStyleIdx="2" presStyleCnt="8"/>
      <dgm:spPr/>
      <dgm:t>
        <a:bodyPr/>
        <a:lstStyle/>
        <a:p>
          <a:endParaRPr lang="en-US"/>
        </a:p>
      </dgm:t>
    </dgm:pt>
    <dgm:pt modelId="{0DA13961-C467-4050-B3D9-3B20EFC058CA}" type="pres">
      <dgm:prSet presAssocID="{E6E77E0B-3C48-4EB7-AF16-758CFD584F74}" presName="node" presStyleLbl="node1" presStyleIdx="3" presStyleCnt="8" custScaleX="137017" custScaleY="67332" custRadScaleRad="100039" custRadScaleInc="-41024">
        <dgm:presLayoutVars>
          <dgm:bulletEnabled val="1"/>
        </dgm:presLayoutVars>
      </dgm:prSet>
      <dgm:spPr>
        <a:prstGeom prst="roundRect">
          <a:avLst/>
        </a:prstGeom>
      </dgm:spPr>
      <dgm:t>
        <a:bodyPr/>
        <a:lstStyle/>
        <a:p>
          <a:endParaRPr lang="es-PE"/>
        </a:p>
      </dgm:t>
    </dgm:pt>
    <dgm:pt modelId="{B64E9A1D-CEE4-46D3-A49E-A7480E411C8D}" type="pres">
      <dgm:prSet presAssocID="{E6E77E0B-3C48-4EB7-AF16-758CFD584F74}" presName="dummy" presStyleCnt="0"/>
      <dgm:spPr/>
    </dgm:pt>
    <dgm:pt modelId="{B4E3D7A1-0963-4D7D-96B9-B1E1F5F2D4F7}" type="pres">
      <dgm:prSet presAssocID="{2B3AC5CD-F9F9-431C-861F-70901AFB3DA1}" presName="sibTrans" presStyleLbl="sibTrans2D1" presStyleIdx="3" presStyleCnt="8"/>
      <dgm:spPr/>
      <dgm:t>
        <a:bodyPr/>
        <a:lstStyle/>
        <a:p>
          <a:endParaRPr lang="en-US"/>
        </a:p>
      </dgm:t>
    </dgm:pt>
    <dgm:pt modelId="{ECC31A6C-0260-4C42-81A4-6A1EB7593DF5}" type="pres">
      <dgm:prSet presAssocID="{4E5AF699-DFE7-4AB8-AD5B-4ACF669E8065}" presName="node" presStyleLbl="node1" presStyleIdx="4" presStyleCnt="8" custScaleX="125050" custScaleY="67332">
        <dgm:presLayoutVars>
          <dgm:bulletEnabled val="1"/>
        </dgm:presLayoutVars>
      </dgm:prSet>
      <dgm:spPr>
        <a:prstGeom prst="roundRect">
          <a:avLst/>
        </a:prstGeom>
      </dgm:spPr>
      <dgm:t>
        <a:bodyPr/>
        <a:lstStyle/>
        <a:p>
          <a:endParaRPr lang="es-PE"/>
        </a:p>
      </dgm:t>
    </dgm:pt>
    <dgm:pt modelId="{2EA5F685-6C32-42D3-A3EE-8E81630D19C4}" type="pres">
      <dgm:prSet presAssocID="{4E5AF699-DFE7-4AB8-AD5B-4ACF669E8065}" presName="dummy" presStyleCnt="0"/>
      <dgm:spPr/>
    </dgm:pt>
    <dgm:pt modelId="{5DB90445-542D-46D2-B2E5-4D8903B575AD}" type="pres">
      <dgm:prSet presAssocID="{EFC6E935-7158-483E-BB52-213BD7CC9C9A}" presName="sibTrans" presStyleLbl="sibTrans2D1" presStyleIdx="4" presStyleCnt="8"/>
      <dgm:spPr/>
      <dgm:t>
        <a:bodyPr/>
        <a:lstStyle/>
        <a:p>
          <a:endParaRPr lang="en-US"/>
        </a:p>
      </dgm:t>
    </dgm:pt>
    <dgm:pt modelId="{096F88B7-8AC9-446B-86DB-D5A7F8417052}" type="pres">
      <dgm:prSet presAssocID="{21F85FED-6217-4E74-AADB-CEF4319A4E38}" presName="node" presStyleLbl="node1" presStyleIdx="5" presStyleCnt="8" custScaleX="125050" custScaleY="67332">
        <dgm:presLayoutVars>
          <dgm:bulletEnabled val="1"/>
        </dgm:presLayoutVars>
      </dgm:prSet>
      <dgm:spPr>
        <a:prstGeom prst="roundRect">
          <a:avLst/>
        </a:prstGeom>
      </dgm:spPr>
      <dgm:t>
        <a:bodyPr/>
        <a:lstStyle/>
        <a:p>
          <a:endParaRPr lang="es-PE"/>
        </a:p>
      </dgm:t>
    </dgm:pt>
    <dgm:pt modelId="{320130FA-F907-4411-916A-05A4CA16DE12}" type="pres">
      <dgm:prSet presAssocID="{21F85FED-6217-4E74-AADB-CEF4319A4E38}" presName="dummy" presStyleCnt="0"/>
      <dgm:spPr/>
    </dgm:pt>
    <dgm:pt modelId="{0512A5DA-6CC2-403B-AB14-AF9FB76C152B}" type="pres">
      <dgm:prSet presAssocID="{95E79103-A323-4DF0-9F31-D8D5B29C0A1E}" presName="sibTrans" presStyleLbl="sibTrans2D1" presStyleIdx="5" presStyleCnt="8"/>
      <dgm:spPr/>
      <dgm:t>
        <a:bodyPr/>
        <a:lstStyle/>
        <a:p>
          <a:endParaRPr lang="en-US"/>
        </a:p>
      </dgm:t>
    </dgm:pt>
    <dgm:pt modelId="{33B19DF5-4EFF-4698-BF06-4822C18C0ED7}" type="pres">
      <dgm:prSet presAssocID="{206DB6D1-EDCC-4503-BAC4-CF0E678F1880}" presName="node" presStyleLbl="node1" presStyleIdx="6" presStyleCnt="8" custScaleX="125050" custScaleY="67332">
        <dgm:presLayoutVars>
          <dgm:bulletEnabled val="1"/>
        </dgm:presLayoutVars>
      </dgm:prSet>
      <dgm:spPr>
        <a:prstGeom prst="roundRect">
          <a:avLst/>
        </a:prstGeom>
      </dgm:spPr>
      <dgm:t>
        <a:bodyPr/>
        <a:lstStyle/>
        <a:p>
          <a:endParaRPr lang="es-PE"/>
        </a:p>
      </dgm:t>
    </dgm:pt>
    <dgm:pt modelId="{61828AF1-0EA6-4F56-ADA7-7C54F39F39DB}" type="pres">
      <dgm:prSet presAssocID="{206DB6D1-EDCC-4503-BAC4-CF0E678F1880}" presName="dummy" presStyleCnt="0"/>
      <dgm:spPr/>
    </dgm:pt>
    <dgm:pt modelId="{E518CE3B-0061-4306-9D0E-D2E524752C8C}" type="pres">
      <dgm:prSet presAssocID="{7C7215D8-5B38-4459-A329-5319203E8C06}" presName="sibTrans" presStyleLbl="sibTrans2D1" presStyleIdx="6" presStyleCnt="8"/>
      <dgm:spPr/>
      <dgm:t>
        <a:bodyPr/>
        <a:lstStyle/>
        <a:p>
          <a:endParaRPr lang="en-US"/>
        </a:p>
      </dgm:t>
    </dgm:pt>
    <dgm:pt modelId="{4C88ED06-F0BD-49C0-8025-E6CA10265922}" type="pres">
      <dgm:prSet presAssocID="{A53A9440-7E3A-4130-823B-F427204E641A}" presName="node" presStyleLbl="node1" presStyleIdx="7" presStyleCnt="8" custScaleX="125050" custScaleY="67332">
        <dgm:presLayoutVars>
          <dgm:bulletEnabled val="1"/>
        </dgm:presLayoutVars>
      </dgm:prSet>
      <dgm:spPr>
        <a:prstGeom prst="roundRect">
          <a:avLst/>
        </a:prstGeom>
      </dgm:spPr>
      <dgm:t>
        <a:bodyPr/>
        <a:lstStyle/>
        <a:p>
          <a:endParaRPr lang="es-PE"/>
        </a:p>
      </dgm:t>
    </dgm:pt>
    <dgm:pt modelId="{D5E124E7-2E62-4FDF-B305-2A6DE21E269C}" type="pres">
      <dgm:prSet presAssocID="{A53A9440-7E3A-4130-823B-F427204E641A}" presName="dummy" presStyleCnt="0"/>
      <dgm:spPr/>
    </dgm:pt>
    <dgm:pt modelId="{C6CA24A0-ADD1-43DD-B65C-2D6A09199A82}" type="pres">
      <dgm:prSet presAssocID="{0292D063-C2F8-46B9-B3A0-BFCB2E9B4A73}" presName="sibTrans" presStyleLbl="sibTrans2D1" presStyleIdx="7" presStyleCnt="8"/>
      <dgm:spPr/>
      <dgm:t>
        <a:bodyPr/>
        <a:lstStyle/>
        <a:p>
          <a:endParaRPr lang="en-US"/>
        </a:p>
      </dgm:t>
    </dgm:pt>
  </dgm:ptLst>
  <dgm:cxnLst>
    <dgm:cxn modelId="{BF824924-CFEE-4950-9587-975EF32FD5E8}" srcId="{8B16AC66-5EF8-480D-93E7-5979BFBC2BE5}" destId="{21F85FED-6217-4E74-AADB-CEF4319A4E38}" srcOrd="5" destOrd="0" parTransId="{6838C637-C4DF-424F-A1E0-70B38D347357}" sibTransId="{95E79103-A323-4DF0-9F31-D8D5B29C0A1E}"/>
    <dgm:cxn modelId="{48DC8828-468F-4543-A0A1-41A604AD5978}" type="presOf" srcId="{47D0BC98-5E5A-4E9B-B262-0A4ACF3CEB8A}" destId="{E18ADD35-E0B8-44D4-94D0-58CF19C257EB}" srcOrd="0" destOrd="0" presId="urn:microsoft.com/office/officeart/2005/8/layout/radial6"/>
    <dgm:cxn modelId="{83DDC2C2-62D3-4D12-B88A-73D68431E02C}" srcId="{2B705476-CBEA-4C4C-9C37-388D830141DA}" destId="{8B16AC66-5EF8-480D-93E7-5979BFBC2BE5}" srcOrd="0" destOrd="0" parTransId="{E8E25F8E-7ECB-4D73-BC9C-70A2B96A4668}" sibTransId="{D35FE22A-86D2-4485-8C38-DA8DAFE54C3E}"/>
    <dgm:cxn modelId="{AE1C6145-ADA5-48DE-B93B-EE418D804915}" srcId="{8B16AC66-5EF8-480D-93E7-5979BFBC2BE5}" destId="{AEAC0D74-7E2F-4F75-90EE-80E1605BF720}" srcOrd="2" destOrd="0" parTransId="{3679DF52-7A39-4B4F-BED1-74AD930B2D37}" sibTransId="{ABC62E19-EE64-4E25-AA01-2F1C547EB4FA}"/>
    <dgm:cxn modelId="{3E7FF24C-2D1C-4318-B091-2A4EC51D0CF3}" type="presOf" srcId="{7C7215D8-5B38-4459-A329-5319203E8C06}" destId="{E518CE3B-0061-4306-9D0E-D2E524752C8C}" srcOrd="0" destOrd="0" presId="urn:microsoft.com/office/officeart/2005/8/layout/radial6"/>
    <dgm:cxn modelId="{107BA393-9483-43DC-8004-0DE3BA820F94}" type="presOf" srcId="{ABC62E19-EE64-4E25-AA01-2F1C547EB4FA}" destId="{3A6EB401-6B7D-467F-A4C0-A6262C8DFF2F}" srcOrd="0" destOrd="0" presId="urn:microsoft.com/office/officeart/2005/8/layout/radial6"/>
    <dgm:cxn modelId="{E2367379-254B-4F3B-AED1-93622E8380DF}" type="presOf" srcId="{2B705476-CBEA-4C4C-9C37-388D830141DA}" destId="{34D2205B-700C-4E34-B24F-EB7DA11AFA08}" srcOrd="0" destOrd="0" presId="urn:microsoft.com/office/officeart/2005/8/layout/radial6"/>
    <dgm:cxn modelId="{856FD60E-3312-4123-8FFD-B7DCF09E5BE4}" type="presOf" srcId="{75D3F767-A55E-4400-8BF3-88F4B1F27AC2}" destId="{910B7CEC-91B4-44D9-9EA3-2D28F0A4EE8E}" srcOrd="0" destOrd="0" presId="urn:microsoft.com/office/officeart/2005/8/layout/radial6"/>
    <dgm:cxn modelId="{75D824FA-4032-4541-A095-FAF29EA9A1C7}" srcId="{8B16AC66-5EF8-480D-93E7-5979BFBC2BE5}" destId="{1EE40A29-8D86-4907-B35A-F2FEF923C0AF}" srcOrd="0" destOrd="0" parTransId="{78BD6A85-6A26-415F-BB8A-225FE284A6A3}" sibTransId="{47D0BC98-5E5A-4E9B-B262-0A4ACF3CEB8A}"/>
    <dgm:cxn modelId="{04521BA7-8567-4AFE-B9F2-8C822B7685E5}" srcId="{8B16AC66-5EF8-480D-93E7-5979BFBC2BE5}" destId="{75D3F767-A55E-4400-8BF3-88F4B1F27AC2}" srcOrd="1" destOrd="0" parTransId="{0A5E71F4-24A7-426D-9C38-54F1B41A8FA6}" sibTransId="{04BD386D-2179-4561-8FBC-6B024C8609FD}"/>
    <dgm:cxn modelId="{66D175BB-4724-437B-82EA-BC0C215A589D}" type="presOf" srcId="{206DB6D1-EDCC-4503-BAC4-CF0E678F1880}" destId="{33B19DF5-4EFF-4698-BF06-4822C18C0ED7}" srcOrd="0" destOrd="0" presId="urn:microsoft.com/office/officeart/2005/8/layout/radial6"/>
    <dgm:cxn modelId="{A3773780-22FD-4D44-A2AB-629B44399C1C}" srcId="{8B16AC66-5EF8-480D-93E7-5979BFBC2BE5}" destId="{E6E77E0B-3C48-4EB7-AF16-758CFD584F74}" srcOrd="3" destOrd="0" parTransId="{3EE7B5CC-2640-44D3-B4EA-D53DD1A321AE}" sibTransId="{2B3AC5CD-F9F9-431C-861F-70901AFB3DA1}"/>
    <dgm:cxn modelId="{C6F6AA90-F809-49BC-9C1B-1926CAD87BFA}" type="presOf" srcId="{EFC6E935-7158-483E-BB52-213BD7CC9C9A}" destId="{5DB90445-542D-46D2-B2E5-4D8903B575AD}" srcOrd="0" destOrd="0" presId="urn:microsoft.com/office/officeart/2005/8/layout/radial6"/>
    <dgm:cxn modelId="{F45B0AFC-9383-4753-8D07-6B3CFAFFF357}" type="presOf" srcId="{04BD386D-2179-4561-8FBC-6B024C8609FD}" destId="{2AD9127D-E1CF-4BCA-92C2-6DD036B2B360}" srcOrd="0" destOrd="0" presId="urn:microsoft.com/office/officeart/2005/8/layout/radial6"/>
    <dgm:cxn modelId="{C789A011-8181-4849-8F71-25BD037DC819}" type="presOf" srcId="{2B3AC5CD-F9F9-431C-861F-70901AFB3DA1}" destId="{B4E3D7A1-0963-4D7D-96B9-B1E1F5F2D4F7}" srcOrd="0" destOrd="0" presId="urn:microsoft.com/office/officeart/2005/8/layout/radial6"/>
    <dgm:cxn modelId="{CC3E2FB8-B71B-481D-8320-113588D80D13}" type="presOf" srcId="{E6E77E0B-3C48-4EB7-AF16-758CFD584F74}" destId="{0DA13961-C467-4050-B3D9-3B20EFC058CA}" srcOrd="0" destOrd="0" presId="urn:microsoft.com/office/officeart/2005/8/layout/radial6"/>
    <dgm:cxn modelId="{06FC8675-9E1C-4D75-8E25-6974C766B724}" srcId="{8B16AC66-5EF8-480D-93E7-5979BFBC2BE5}" destId="{206DB6D1-EDCC-4503-BAC4-CF0E678F1880}" srcOrd="6" destOrd="0" parTransId="{B6073DF2-9910-467F-96F9-238C40429772}" sibTransId="{7C7215D8-5B38-4459-A329-5319203E8C06}"/>
    <dgm:cxn modelId="{182E7BDD-4879-4CE9-8508-AE7B63014726}" srcId="{8B16AC66-5EF8-480D-93E7-5979BFBC2BE5}" destId="{A53A9440-7E3A-4130-823B-F427204E641A}" srcOrd="7" destOrd="0" parTransId="{8FEE2786-EE5B-4E43-BCD7-FCBE0F9D398F}" sibTransId="{0292D063-C2F8-46B9-B3A0-BFCB2E9B4A73}"/>
    <dgm:cxn modelId="{F5202702-EDF4-4850-9E6C-637653090529}" type="presOf" srcId="{4E5AF699-DFE7-4AB8-AD5B-4ACF669E8065}" destId="{ECC31A6C-0260-4C42-81A4-6A1EB7593DF5}" srcOrd="0" destOrd="0" presId="urn:microsoft.com/office/officeart/2005/8/layout/radial6"/>
    <dgm:cxn modelId="{638F10B5-19DA-4E7B-AB84-1974C0A9EDC7}" type="presOf" srcId="{1EE40A29-8D86-4907-B35A-F2FEF923C0AF}" destId="{5FD2BEE6-3637-4F09-8AD9-C9F4CA52A2EB}" srcOrd="0" destOrd="0" presId="urn:microsoft.com/office/officeart/2005/8/layout/radial6"/>
    <dgm:cxn modelId="{2948C4AC-5234-4771-A57C-CADE205327A2}" type="presOf" srcId="{21F85FED-6217-4E74-AADB-CEF4319A4E38}" destId="{096F88B7-8AC9-446B-86DB-D5A7F8417052}" srcOrd="0" destOrd="0" presId="urn:microsoft.com/office/officeart/2005/8/layout/radial6"/>
    <dgm:cxn modelId="{2E0155E8-32B4-4999-A4C1-31D5F2F06C9D}" type="presOf" srcId="{0292D063-C2F8-46B9-B3A0-BFCB2E9B4A73}" destId="{C6CA24A0-ADD1-43DD-B65C-2D6A09199A82}" srcOrd="0" destOrd="0" presId="urn:microsoft.com/office/officeart/2005/8/layout/radial6"/>
    <dgm:cxn modelId="{6897C29C-306A-4D5A-9FD3-9DDCC3E0E5D9}" type="presOf" srcId="{A53A9440-7E3A-4130-823B-F427204E641A}" destId="{4C88ED06-F0BD-49C0-8025-E6CA10265922}" srcOrd="0" destOrd="0" presId="urn:microsoft.com/office/officeart/2005/8/layout/radial6"/>
    <dgm:cxn modelId="{932A9A64-004F-4A15-A526-1F2A74536658}" type="presOf" srcId="{8B16AC66-5EF8-480D-93E7-5979BFBC2BE5}" destId="{8975CEB3-BA72-4E65-B282-A812FA627AEA}" srcOrd="0" destOrd="0" presId="urn:microsoft.com/office/officeart/2005/8/layout/radial6"/>
    <dgm:cxn modelId="{529A5F3A-B09E-46C0-AB44-53F1BED8A66B}" type="presOf" srcId="{95E79103-A323-4DF0-9F31-D8D5B29C0A1E}" destId="{0512A5DA-6CC2-403B-AB14-AF9FB76C152B}" srcOrd="0" destOrd="0" presId="urn:microsoft.com/office/officeart/2005/8/layout/radial6"/>
    <dgm:cxn modelId="{D99CC4B8-B582-4D35-94D6-38DDE88DE5E5}" srcId="{8B16AC66-5EF8-480D-93E7-5979BFBC2BE5}" destId="{4E5AF699-DFE7-4AB8-AD5B-4ACF669E8065}" srcOrd="4" destOrd="0" parTransId="{1D94426F-E072-4414-8C1E-B2EB8B96F309}" sibTransId="{EFC6E935-7158-483E-BB52-213BD7CC9C9A}"/>
    <dgm:cxn modelId="{F18C6A71-60CD-47C0-A63B-DF87E46C50FA}" type="presOf" srcId="{AEAC0D74-7E2F-4F75-90EE-80E1605BF720}" destId="{DDA713FB-5B27-4CEB-875F-63623EBDC4A9}" srcOrd="0" destOrd="0" presId="urn:microsoft.com/office/officeart/2005/8/layout/radial6"/>
    <dgm:cxn modelId="{2E32C506-F66C-44B6-B868-CEEFBBB571B0}" type="presParOf" srcId="{34D2205B-700C-4E34-B24F-EB7DA11AFA08}" destId="{8975CEB3-BA72-4E65-B282-A812FA627AEA}" srcOrd="0" destOrd="0" presId="urn:microsoft.com/office/officeart/2005/8/layout/radial6"/>
    <dgm:cxn modelId="{630E4D59-0E47-4645-9900-86CBCF0A7CD9}" type="presParOf" srcId="{34D2205B-700C-4E34-B24F-EB7DA11AFA08}" destId="{5FD2BEE6-3637-4F09-8AD9-C9F4CA52A2EB}" srcOrd="1" destOrd="0" presId="urn:microsoft.com/office/officeart/2005/8/layout/radial6"/>
    <dgm:cxn modelId="{EAF47B2A-6B20-48D9-A59D-FCC914843E4E}" type="presParOf" srcId="{34D2205B-700C-4E34-B24F-EB7DA11AFA08}" destId="{9D46499F-B8CA-4BB3-A0A2-C8A9A98E6DA7}" srcOrd="2" destOrd="0" presId="urn:microsoft.com/office/officeart/2005/8/layout/radial6"/>
    <dgm:cxn modelId="{19AF83D1-0FE0-433F-B1BA-1411AE881570}" type="presParOf" srcId="{34D2205B-700C-4E34-B24F-EB7DA11AFA08}" destId="{E18ADD35-E0B8-44D4-94D0-58CF19C257EB}" srcOrd="3" destOrd="0" presId="urn:microsoft.com/office/officeart/2005/8/layout/radial6"/>
    <dgm:cxn modelId="{1FCBE8B7-3F1C-444F-A29B-3CB0B5E1DBFB}" type="presParOf" srcId="{34D2205B-700C-4E34-B24F-EB7DA11AFA08}" destId="{910B7CEC-91B4-44D9-9EA3-2D28F0A4EE8E}" srcOrd="4" destOrd="0" presId="urn:microsoft.com/office/officeart/2005/8/layout/radial6"/>
    <dgm:cxn modelId="{0B264569-9CC0-460F-8A34-723D990ABC0D}" type="presParOf" srcId="{34D2205B-700C-4E34-B24F-EB7DA11AFA08}" destId="{DE7A6B28-1AD1-47D4-A966-91AE3F7985D1}" srcOrd="5" destOrd="0" presId="urn:microsoft.com/office/officeart/2005/8/layout/radial6"/>
    <dgm:cxn modelId="{DB0FD6C8-DC37-489D-92BC-299FD74F48FE}" type="presParOf" srcId="{34D2205B-700C-4E34-B24F-EB7DA11AFA08}" destId="{2AD9127D-E1CF-4BCA-92C2-6DD036B2B360}" srcOrd="6" destOrd="0" presId="urn:microsoft.com/office/officeart/2005/8/layout/radial6"/>
    <dgm:cxn modelId="{FA4EE301-7E65-4474-8439-9227E6730B5C}" type="presParOf" srcId="{34D2205B-700C-4E34-B24F-EB7DA11AFA08}" destId="{DDA713FB-5B27-4CEB-875F-63623EBDC4A9}" srcOrd="7" destOrd="0" presId="urn:microsoft.com/office/officeart/2005/8/layout/radial6"/>
    <dgm:cxn modelId="{D372B2E7-6616-44A2-A2B8-99BB74A96B1D}" type="presParOf" srcId="{34D2205B-700C-4E34-B24F-EB7DA11AFA08}" destId="{F6E9E55F-AC20-498C-A618-0658E9FF718E}" srcOrd="8" destOrd="0" presId="urn:microsoft.com/office/officeart/2005/8/layout/radial6"/>
    <dgm:cxn modelId="{783B9ACD-DC1F-4949-9EAE-51CA60C8B932}" type="presParOf" srcId="{34D2205B-700C-4E34-B24F-EB7DA11AFA08}" destId="{3A6EB401-6B7D-467F-A4C0-A6262C8DFF2F}" srcOrd="9" destOrd="0" presId="urn:microsoft.com/office/officeart/2005/8/layout/radial6"/>
    <dgm:cxn modelId="{983D6284-C4D9-4523-91C7-3CD17BE8D1A3}" type="presParOf" srcId="{34D2205B-700C-4E34-B24F-EB7DA11AFA08}" destId="{0DA13961-C467-4050-B3D9-3B20EFC058CA}" srcOrd="10" destOrd="0" presId="urn:microsoft.com/office/officeart/2005/8/layout/radial6"/>
    <dgm:cxn modelId="{08DEB84A-AFB2-44E2-933C-D55BA83A6EE4}" type="presParOf" srcId="{34D2205B-700C-4E34-B24F-EB7DA11AFA08}" destId="{B64E9A1D-CEE4-46D3-A49E-A7480E411C8D}" srcOrd="11" destOrd="0" presId="urn:microsoft.com/office/officeart/2005/8/layout/radial6"/>
    <dgm:cxn modelId="{5F1F51CE-1513-4FFE-98DE-37D99244F319}" type="presParOf" srcId="{34D2205B-700C-4E34-B24F-EB7DA11AFA08}" destId="{B4E3D7A1-0963-4D7D-96B9-B1E1F5F2D4F7}" srcOrd="12" destOrd="0" presId="urn:microsoft.com/office/officeart/2005/8/layout/radial6"/>
    <dgm:cxn modelId="{1BDC160E-96F0-4D50-90FF-4A48CE7B4308}" type="presParOf" srcId="{34D2205B-700C-4E34-B24F-EB7DA11AFA08}" destId="{ECC31A6C-0260-4C42-81A4-6A1EB7593DF5}" srcOrd="13" destOrd="0" presId="urn:microsoft.com/office/officeart/2005/8/layout/radial6"/>
    <dgm:cxn modelId="{49609EFD-3D98-4C4B-B304-D04C35AF46B7}" type="presParOf" srcId="{34D2205B-700C-4E34-B24F-EB7DA11AFA08}" destId="{2EA5F685-6C32-42D3-A3EE-8E81630D19C4}" srcOrd="14" destOrd="0" presId="urn:microsoft.com/office/officeart/2005/8/layout/radial6"/>
    <dgm:cxn modelId="{B4CC86D6-061E-4C8B-BB6A-460102DA893A}" type="presParOf" srcId="{34D2205B-700C-4E34-B24F-EB7DA11AFA08}" destId="{5DB90445-542D-46D2-B2E5-4D8903B575AD}" srcOrd="15" destOrd="0" presId="urn:microsoft.com/office/officeart/2005/8/layout/radial6"/>
    <dgm:cxn modelId="{0A63F68B-DE5C-4D52-B709-06076AFB365F}" type="presParOf" srcId="{34D2205B-700C-4E34-B24F-EB7DA11AFA08}" destId="{096F88B7-8AC9-446B-86DB-D5A7F8417052}" srcOrd="16" destOrd="0" presId="urn:microsoft.com/office/officeart/2005/8/layout/radial6"/>
    <dgm:cxn modelId="{65CEC2C6-1F8D-4A21-B30F-03FE986711CE}" type="presParOf" srcId="{34D2205B-700C-4E34-B24F-EB7DA11AFA08}" destId="{320130FA-F907-4411-916A-05A4CA16DE12}" srcOrd="17" destOrd="0" presId="urn:microsoft.com/office/officeart/2005/8/layout/radial6"/>
    <dgm:cxn modelId="{B099D8FD-D533-4AF9-8F5B-26303F34C1E9}" type="presParOf" srcId="{34D2205B-700C-4E34-B24F-EB7DA11AFA08}" destId="{0512A5DA-6CC2-403B-AB14-AF9FB76C152B}" srcOrd="18" destOrd="0" presId="urn:microsoft.com/office/officeart/2005/8/layout/radial6"/>
    <dgm:cxn modelId="{CC7A0F03-9F19-4309-B0D3-1D4B552D820C}" type="presParOf" srcId="{34D2205B-700C-4E34-B24F-EB7DA11AFA08}" destId="{33B19DF5-4EFF-4698-BF06-4822C18C0ED7}" srcOrd="19" destOrd="0" presId="urn:microsoft.com/office/officeart/2005/8/layout/radial6"/>
    <dgm:cxn modelId="{6B1C4D1D-850A-4152-AA1D-ADADD1373844}" type="presParOf" srcId="{34D2205B-700C-4E34-B24F-EB7DA11AFA08}" destId="{61828AF1-0EA6-4F56-ADA7-7C54F39F39DB}" srcOrd="20" destOrd="0" presId="urn:microsoft.com/office/officeart/2005/8/layout/radial6"/>
    <dgm:cxn modelId="{9FA6083C-2631-4F27-922C-C28070C36F9F}" type="presParOf" srcId="{34D2205B-700C-4E34-B24F-EB7DA11AFA08}" destId="{E518CE3B-0061-4306-9D0E-D2E524752C8C}" srcOrd="21" destOrd="0" presId="urn:microsoft.com/office/officeart/2005/8/layout/radial6"/>
    <dgm:cxn modelId="{07FE9B03-67C6-4491-B81D-607DFDC453DD}" type="presParOf" srcId="{34D2205B-700C-4E34-B24F-EB7DA11AFA08}" destId="{4C88ED06-F0BD-49C0-8025-E6CA10265922}" srcOrd="22" destOrd="0" presId="urn:microsoft.com/office/officeart/2005/8/layout/radial6"/>
    <dgm:cxn modelId="{CBE22B40-E88F-4D45-8CAA-B4F1D51C64B3}" type="presParOf" srcId="{34D2205B-700C-4E34-B24F-EB7DA11AFA08}" destId="{D5E124E7-2E62-4FDF-B305-2A6DE21E269C}" srcOrd="23" destOrd="0" presId="urn:microsoft.com/office/officeart/2005/8/layout/radial6"/>
    <dgm:cxn modelId="{9478FA18-1450-475B-A5CE-F05C392EB589}" type="presParOf" srcId="{34D2205B-700C-4E34-B24F-EB7DA11AFA08}" destId="{C6CA24A0-ADD1-43DD-B65C-2D6A09199A82}" srcOrd="24" destOrd="0" presId="urn:microsoft.com/office/officeart/2005/8/layout/radial6"/>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A23F4-B73C-4EFE-A592-69FB4405F77A}" type="doc">
      <dgm:prSet loTypeId="urn:microsoft.com/office/officeart/2005/8/layout/process1" loCatId="process" qsTypeId="urn:microsoft.com/office/officeart/2005/8/quickstyle/simple1#1" qsCatId="simple" csTypeId="urn:microsoft.com/office/officeart/2005/8/colors/accent0_1" csCatId="mainScheme" phldr="1"/>
      <dgm:spPr/>
    </dgm:pt>
    <dgm:pt modelId="{46963B81-15A6-47BA-9B2E-C4C10BCAB56D}">
      <dgm:prSet phldrT="[Texto]"/>
      <dgm:spPr/>
      <dgm:t>
        <a:bodyPr/>
        <a:lstStyle/>
        <a:p>
          <a:r>
            <a:rPr lang="es-ES" dirty="0" smtClean="0"/>
            <a:t> Diagnóstico</a:t>
          </a:r>
          <a:endParaRPr lang="es-ES" dirty="0"/>
        </a:p>
      </dgm:t>
    </dgm:pt>
    <dgm:pt modelId="{C87B3879-A748-4FF7-8C8A-E626D96C6B3A}" type="parTrans" cxnId="{3ECBF6B9-C017-4AF2-AC98-283E1A0B8160}">
      <dgm:prSet/>
      <dgm:spPr/>
      <dgm:t>
        <a:bodyPr/>
        <a:lstStyle/>
        <a:p>
          <a:endParaRPr lang="es-ES"/>
        </a:p>
      </dgm:t>
    </dgm:pt>
    <dgm:pt modelId="{0AC6D552-9804-4D9E-8E1A-BB3E461591EA}" type="sibTrans" cxnId="{3ECBF6B9-C017-4AF2-AC98-283E1A0B8160}">
      <dgm:prSet/>
      <dgm:spPr/>
      <dgm:t>
        <a:bodyPr/>
        <a:lstStyle/>
        <a:p>
          <a:endParaRPr lang="es-ES"/>
        </a:p>
      </dgm:t>
    </dgm:pt>
    <dgm:pt modelId="{95BE9001-377A-4AFB-8735-461E3274D1C7}">
      <dgm:prSet phldrT="[Texto]"/>
      <dgm:spPr/>
      <dgm:t>
        <a:bodyPr/>
        <a:lstStyle/>
        <a:p>
          <a:r>
            <a:rPr lang="es-ES" dirty="0" smtClean="0"/>
            <a:t>Contenidos</a:t>
          </a:r>
          <a:endParaRPr lang="es-ES" dirty="0"/>
        </a:p>
      </dgm:t>
    </dgm:pt>
    <dgm:pt modelId="{3BA259B4-5A41-4F5E-A761-CDEB9A3510C2}" type="parTrans" cxnId="{9E68F812-7531-475A-A43B-05C0859F9F36}">
      <dgm:prSet/>
      <dgm:spPr/>
      <dgm:t>
        <a:bodyPr/>
        <a:lstStyle/>
        <a:p>
          <a:endParaRPr lang="es-ES"/>
        </a:p>
      </dgm:t>
    </dgm:pt>
    <dgm:pt modelId="{34FE220D-5D3A-4618-A7B7-6EBBAA4BDE5F}" type="sibTrans" cxnId="{9E68F812-7531-475A-A43B-05C0859F9F36}">
      <dgm:prSet/>
      <dgm:spPr/>
      <dgm:t>
        <a:bodyPr/>
        <a:lstStyle/>
        <a:p>
          <a:endParaRPr lang="es-ES"/>
        </a:p>
      </dgm:t>
    </dgm:pt>
    <dgm:pt modelId="{3FF71BA5-FDB1-443E-807F-B893C0A6901A}">
      <dgm:prSet phldrT="[Texto]"/>
      <dgm:spPr/>
      <dgm:t>
        <a:bodyPr/>
        <a:lstStyle/>
        <a:p>
          <a:r>
            <a:rPr lang="es-ES" dirty="0" smtClean="0"/>
            <a:t>Seguimiento y Evaluación</a:t>
          </a:r>
          <a:endParaRPr lang="es-ES" dirty="0"/>
        </a:p>
      </dgm:t>
    </dgm:pt>
    <dgm:pt modelId="{5FDFF6EE-1EF3-4FB1-8B09-8F0CAFD81409}" type="parTrans" cxnId="{C51D87BB-1225-4E63-A87E-CBF2A06E93F3}">
      <dgm:prSet/>
      <dgm:spPr/>
      <dgm:t>
        <a:bodyPr/>
        <a:lstStyle/>
        <a:p>
          <a:endParaRPr lang="es-ES"/>
        </a:p>
      </dgm:t>
    </dgm:pt>
    <dgm:pt modelId="{35398485-2B9A-4ACC-87E3-DCA003E2BF9E}" type="sibTrans" cxnId="{C51D87BB-1225-4E63-A87E-CBF2A06E93F3}">
      <dgm:prSet/>
      <dgm:spPr/>
      <dgm:t>
        <a:bodyPr/>
        <a:lstStyle/>
        <a:p>
          <a:endParaRPr lang="es-ES"/>
        </a:p>
      </dgm:t>
    </dgm:pt>
    <dgm:pt modelId="{8FDF1A40-186F-4FDE-81F8-8EB662EC9B67}">
      <dgm:prSet/>
      <dgm:spPr/>
      <dgm:t>
        <a:bodyPr/>
        <a:lstStyle/>
        <a:p>
          <a:r>
            <a:rPr lang="es-ES" dirty="0" smtClean="0"/>
            <a:t>Matriz</a:t>
          </a:r>
          <a:endParaRPr lang="es-ES" dirty="0"/>
        </a:p>
      </dgm:t>
    </dgm:pt>
    <dgm:pt modelId="{18A0E382-E8AB-4D6A-B073-3F1301CCA476}" type="parTrans" cxnId="{7E393E31-D625-44B5-9A5F-469E6561581C}">
      <dgm:prSet/>
      <dgm:spPr/>
      <dgm:t>
        <a:bodyPr/>
        <a:lstStyle/>
        <a:p>
          <a:endParaRPr lang="es-ES"/>
        </a:p>
      </dgm:t>
    </dgm:pt>
    <dgm:pt modelId="{37B3D7F7-9075-4FB6-B85D-575056D65EC5}" type="sibTrans" cxnId="{7E393E31-D625-44B5-9A5F-469E6561581C}">
      <dgm:prSet/>
      <dgm:spPr/>
      <dgm:t>
        <a:bodyPr/>
        <a:lstStyle/>
        <a:p>
          <a:endParaRPr lang="es-ES"/>
        </a:p>
      </dgm:t>
    </dgm:pt>
    <dgm:pt modelId="{69771324-49DF-48DE-AACF-0B009BCB4883}">
      <dgm:prSet/>
      <dgm:spPr/>
      <dgm:t>
        <a:bodyPr/>
        <a:lstStyle/>
        <a:p>
          <a:r>
            <a:rPr lang="es-ES" dirty="0" smtClean="0"/>
            <a:t>Programación física y financiera</a:t>
          </a:r>
          <a:endParaRPr lang="es-ES" dirty="0"/>
        </a:p>
      </dgm:t>
    </dgm:pt>
    <dgm:pt modelId="{B9C6777C-4002-4B1E-A3A6-2BD3DE460AAA}" type="parTrans" cxnId="{11FDAA2B-7FF2-452D-B8FA-1B565C443760}">
      <dgm:prSet/>
      <dgm:spPr/>
      <dgm:t>
        <a:bodyPr/>
        <a:lstStyle/>
        <a:p>
          <a:endParaRPr lang="es-ES"/>
        </a:p>
      </dgm:t>
    </dgm:pt>
    <dgm:pt modelId="{E88EA134-36E2-4661-86F4-AE5F20379DD1}" type="sibTrans" cxnId="{11FDAA2B-7FF2-452D-B8FA-1B565C443760}">
      <dgm:prSet/>
      <dgm:spPr/>
      <dgm:t>
        <a:bodyPr/>
        <a:lstStyle/>
        <a:p>
          <a:endParaRPr lang="es-ES"/>
        </a:p>
      </dgm:t>
    </dgm:pt>
    <dgm:pt modelId="{BF66C0F7-5ACD-4A5F-8032-45DFCEA6862F}" type="pres">
      <dgm:prSet presAssocID="{6EFA23F4-B73C-4EFE-A592-69FB4405F77A}" presName="Name0" presStyleCnt="0">
        <dgm:presLayoutVars>
          <dgm:dir/>
          <dgm:resizeHandles val="exact"/>
        </dgm:presLayoutVars>
      </dgm:prSet>
      <dgm:spPr/>
    </dgm:pt>
    <dgm:pt modelId="{C90C5453-DFDD-4931-A90A-860CD4FCB21A}" type="pres">
      <dgm:prSet presAssocID="{46963B81-15A6-47BA-9B2E-C4C10BCAB56D}" presName="node" presStyleLbl="node1" presStyleIdx="0" presStyleCnt="5">
        <dgm:presLayoutVars>
          <dgm:bulletEnabled val="1"/>
        </dgm:presLayoutVars>
      </dgm:prSet>
      <dgm:spPr/>
      <dgm:t>
        <a:bodyPr/>
        <a:lstStyle/>
        <a:p>
          <a:endParaRPr lang="es-ES"/>
        </a:p>
      </dgm:t>
    </dgm:pt>
    <dgm:pt modelId="{B0D6B97E-153F-42A5-B7AD-3E60ADDE7241}" type="pres">
      <dgm:prSet presAssocID="{0AC6D552-9804-4D9E-8E1A-BB3E461591EA}" presName="sibTrans" presStyleLbl="sibTrans2D1" presStyleIdx="0" presStyleCnt="4"/>
      <dgm:spPr/>
      <dgm:t>
        <a:bodyPr/>
        <a:lstStyle/>
        <a:p>
          <a:endParaRPr lang="es-ES"/>
        </a:p>
      </dgm:t>
    </dgm:pt>
    <dgm:pt modelId="{043EA872-3F23-4C76-9D3F-BF7243A55527}" type="pres">
      <dgm:prSet presAssocID="{0AC6D552-9804-4D9E-8E1A-BB3E461591EA}" presName="connectorText" presStyleLbl="sibTrans2D1" presStyleIdx="0" presStyleCnt="4"/>
      <dgm:spPr/>
      <dgm:t>
        <a:bodyPr/>
        <a:lstStyle/>
        <a:p>
          <a:endParaRPr lang="es-ES"/>
        </a:p>
      </dgm:t>
    </dgm:pt>
    <dgm:pt modelId="{B57EA0D0-8CD1-4A8D-BD6C-2BA30543F8AB}" type="pres">
      <dgm:prSet presAssocID="{95BE9001-377A-4AFB-8735-461E3274D1C7}" presName="node" presStyleLbl="node1" presStyleIdx="1" presStyleCnt="5">
        <dgm:presLayoutVars>
          <dgm:bulletEnabled val="1"/>
        </dgm:presLayoutVars>
      </dgm:prSet>
      <dgm:spPr/>
      <dgm:t>
        <a:bodyPr/>
        <a:lstStyle/>
        <a:p>
          <a:endParaRPr lang="es-ES"/>
        </a:p>
      </dgm:t>
    </dgm:pt>
    <dgm:pt modelId="{88B849BE-53F0-439D-9E94-A53E11B6C691}" type="pres">
      <dgm:prSet presAssocID="{34FE220D-5D3A-4618-A7B7-6EBBAA4BDE5F}" presName="sibTrans" presStyleLbl="sibTrans2D1" presStyleIdx="1" presStyleCnt="4"/>
      <dgm:spPr/>
      <dgm:t>
        <a:bodyPr/>
        <a:lstStyle/>
        <a:p>
          <a:endParaRPr lang="es-ES"/>
        </a:p>
      </dgm:t>
    </dgm:pt>
    <dgm:pt modelId="{45AC8E8D-9469-4E65-B3E5-55A898C79DF4}" type="pres">
      <dgm:prSet presAssocID="{34FE220D-5D3A-4618-A7B7-6EBBAA4BDE5F}" presName="connectorText" presStyleLbl="sibTrans2D1" presStyleIdx="1" presStyleCnt="4"/>
      <dgm:spPr/>
      <dgm:t>
        <a:bodyPr/>
        <a:lstStyle/>
        <a:p>
          <a:endParaRPr lang="es-ES"/>
        </a:p>
      </dgm:t>
    </dgm:pt>
    <dgm:pt modelId="{997698B4-EB7D-4ED2-ACE0-51A38DD69096}" type="pres">
      <dgm:prSet presAssocID="{8FDF1A40-186F-4FDE-81F8-8EB662EC9B67}" presName="node" presStyleLbl="node1" presStyleIdx="2" presStyleCnt="5">
        <dgm:presLayoutVars>
          <dgm:bulletEnabled val="1"/>
        </dgm:presLayoutVars>
      </dgm:prSet>
      <dgm:spPr/>
      <dgm:t>
        <a:bodyPr/>
        <a:lstStyle/>
        <a:p>
          <a:endParaRPr lang="es-ES"/>
        </a:p>
      </dgm:t>
    </dgm:pt>
    <dgm:pt modelId="{A3A42CDC-A91E-4F73-B81E-7499397D36AC}" type="pres">
      <dgm:prSet presAssocID="{37B3D7F7-9075-4FB6-B85D-575056D65EC5}" presName="sibTrans" presStyleLbl="sibTrans2D1" presStyleIdx="2" presStyleCnt="4"/>
      <dgm:spPr/>
      <dgm:t>
        <a:bodyPr/>
        <a:lstStyle/>
        <a:p>
          <a:endParaRPr lang="es-ES"/>
        </a:p>
      </dgm:t>
    </dgm:pt>
    <dgm:pt modelId="{12E0A45E-198C-431B-9304-D1B72082EC8B}" type="pres">
      <dgm:prSet presAssocID="{37B3D7F7-9075-4FB6-B85D-575056D65EC5}" presName="connectorText" presStyleLbl="sibTrans2D1" presStyleIdx="2" presStyleCnt="4"/>
      <dgm:spPr/>
      <dgm:t>
        <a:bodyPr/>
        <a:lstStyle/>
        <a:p>
          <a:endParaRPr lang="es-ES"/>
        </a:p>
      </dgm:t>
    </dgm:pt>
    <dgm:pt modelId="{07BF55F7-E762-451E-8EA3-5B83472487F8}" type="pres">
      <dgm:prSet presAssocID="{69771324-49DF-48DE-AACF-0B009BCB4883}" presName="node" presStyleLbl="node1" presStyleIdx="3" presStyleCnt="5">
        <dgm:presLayoutVars>
          <dgm:bulletEnabled val="1"/>
        </dgm:presLayoutVars>
      </dgm:prSet>
      <dgm:spPr/>
      <dgm:t>
        <a:bodyPr/>
        <a:lstStyle/>
        <a:p>
          <a:endParaRPr lang="es-ES"/>
        </a:p>
      </dgm:t>
    </dgm:pt>
    <dgm:pt modelId="{5037384E-04E1-4979-86AA-ABED78AB8123}" type="pres">
      <dgm:prSet presAssocID="{E88EA134-36E2-4661-86F4-AE5F20379DD1}" presName="sibTrans" presStyleLbl="sibTrans2D1" presStyleIdx="3" presStyleCnt="4"/>
      <dgm:spPr/>
      <dgm:t>
        <a:bodyPr/>
        <a:lstStyle/>
        <a:p>
          <a:endParaRPr lang="es-ES"/>
        </a:p>
      </dgm:t>
    </dgm:pt>
    <dgm:pt modelId="{5ACF2F1F-3F0B-4F5B-B35C-7BC179E6CDBE}" type="pres">
      <dgm:prSet presAssocID="{E88EA134-36E2-4661-86F4-AE5F20379DD1}" presName="connectorText" presStyleLbl="sibTrans2D1" presStyleIdx="3" presStyleCnt="4"/>
      <dgm:spPr/>
      <dgm:t>
        <a:bodyPr/>
        <a:lstStyle/>
        <a:p>
          <a:endParaRPr lang="es-ES"/>
        </a:p>
      </dgm:t>
    </dgm:pt>
    <dgm:pt modelId="{1E06AB83-8E66-4B9A-A279-C168072ECDA2}" type="pres">
      <dgm:prSet presAssocID="{3FF71BA5-FDB1-443E-807F-B893C0A6901A}" presName="node" presStyleLbl="node1" presStyleIdx="4" presStyleCnt="5">
        <dgm:presLayoutVars>
          <dgm:bulletEnabled val="1"/>
        </dgm:presLayoutVars>
      </dgm:prSet>
      <dgm:spPr/>
      <dgm:t>
        <a:bodyPr/>
        <a:lstStyle/>
        <a:p>
          <a:endParaRPr lang="es-ES"/>
        </a:p>
      </dgm:t>
    </dgm:pt>
  </dgm:ptLst>
  <dgm:cxnLst>
    <dgm:cxn modelId="{C2B5A356-B4C1-4506-BF8C-637B69432A87}" type="presOf" srcId="{37B3D7F7-9075-4FB6-B85D-575056D65EC5}" destId="{12E0A45E-198C-431B-9304-D1B72082EC8B}" srcOrd="1" destOrd="0" presId="urn:microsoft.com/office/officeart/2005/8/layout/process1"/>
    <dgm:cxn modelId="{ED305548-C788-4E73-8BB9-B967D8AB83C6}" type="presOf" srcId="{34FE220D-5D3A-4618-A7B7-6EBBAA4BDE5F}" destId="{45AC8E8D-9469-4E65-B3E5-55A898C79DF4}" srcOrd="1" destOrd="0" presId="urn:microsoft.com/office/officeart/2005/8/layout/process1"/>
    <dgm:cxn modelId="{C51D87BB-1225-4E63-A87E-CBF2A06E93F3}" srcId="{6EFA23F4-B73C-4EFE-A592-69FB4405F77A}" destId="{3FF71BA5-FDB1-443E-807F-B893C0A6901A}" srcOrd="4" destOrd="0" parTransId="{5FDFF6EE-1EF3-4FB1-8B09-8F0CAFD81409}" sibTransId="{35398485-2B9A-4ACC-87E3-DCA003E2BF9E}"/>
    <dgm:cxn modelId="{DC75886F-099E-4FFD-81C8-4FEBBA059BBD}" type="presOf" srcId="{69771324-49DF-48DE-AACF-0B009BCB4883}" destId="{07BF55F7-E762-451E-8EA3-5B83472487F8}" srcOrd="0" destOrd="0" presId="urn:microsoft.com/office/officeart/2005/8/layout/process1"/>
    <dgm:cxn modelId="{5FC1310F-4908-49A3-9904-F2A9BC396064}" type="presOf" srcId="{6EFA23F4-B73C-4EFE-A592-69FB4405F77A}" destId="{BF66C0F7-5ACD-4A5F-8032-45DFCEA6862F}" srcOrd="0" destOrd="0" presId="urn:microsoft.com/office/officeart/2005/8/layout/process1"/>
    <dgm:cxn modelId="{E1B8C821-D243-4AED-AF0A-C7AF62EEE9D5}" type="presOf" srcId="{8FDF1A40-186F-4FDE-81F8-8EB662EC9B67}" destId="{997698B4-EB7D-4ED2-ACE0-51A38DD69096}" srcOrd="0" destOrd="0" presId="urn:microsoft.com/office/officeart/2005/8/layout/process1"/>
    <dgm:cxn modelId="{11FDAA2B-7FF2-452D-B8FA-1B565C443760}" srcId="{6EFA23F4-B73C-4EFE-A592-69FB4405F77A}" destId="{69771324-49DF-48DE-AACF-0B009BCB4883}" srcOrd="3" destOrd="0" parTransId="{B9C6777C-4002-4B1E-A3A6-2BD3DE460AAA}" sibTransId="{E88EA134-36E2-4661-86F4-AE5F20379DD1}"/>
    <dgm:cxn modelId="{9E68F812-7531-475A-A43B-05C0859F9F36}" srcId="{6EFA23F4-B73C-4EFE-A592-69FB4405F77A}" destId="{95BE9001-377A-4AFB-8735-461E3274D1C7}" srcOrd="1" destOrd="0" parTransId="{3BA259B4-5A41-4F5E-A761-CDEB9A3510C2}" sibTransId="{34FE220D-5D3A-4618-A7B7-6EBBAA4BDE5F}"/>
    <dgm:cxn modelId="{CC0C8837-31C2-4F5E-BF29-45322CD1BAEC}" type="presOf" srcId="{0AC6D552-9804-4D9E-8E1A-BB3E461591EA}" destId="{B0D6B97E-153F-42A5-B7AD-3E60ADDE7241}" srcOrd="0" destOrd="0" presId="urn:microsoft.com/office/officeart/2005/8/layout/process1"/>
    <dgm:cxn modelId="{0E80EE72-026D-42D9-A6F2-4B0EC3D7DB3E}" type="presOf" srcId="{E88EA134-36E2-4661-86F4-AE5F20379DD1}" destId="{5ACF2F1F-3F0B-4F5B-B35C-7BC179E6CDBE}" srcOrd="1" destOrd="0" presId="urn:microsoft.com/office/officeart/2005/8/layout/process1"/>
    <dgm:cxn modelId="{7E393E31-D625-44B5-9A5F-469E6561581C}" srcId="{6EFA23F4-B73C-4EFE-A592-69FB4405F77A}" destId="{8FDF1A40-186F-4FDE-81F8-8EB662EC9B67}" srcOrd="2" destOrd="0" parTransId="{18A0E382-E8AB-4D6A-B073-3F1301CCA476}" sibTransId="{37B3D7F7-9075-4FB6-B85D-575056D65EC5}"/>
    <dgm:cxn modelId="{4E5B02C1-BA5A-4DAF-AFD0-3EB93461D4AE}" type="presOf" srcId="{46963B81-15A6-47BA-9B2E-C4C10BCAB56D}" destId="{C90C5453-DFDD-4931-A90A-860CD4FCB21A}" srcOrd="0" destOrd="0" presId="urn:microsoft.com/office/officeart/2005/8/layout/process1"/>
    <dgm:cxn modelId="{3119C7CF-E465-42AB-8A1F-AF177EACC9F7}" type="presOf" srcId="{3FF71BA5-FDB1-443E-807F-B893C0A6901A}" destId="{1E06AB83-8E66-4B9A-A279-C168072ECDA2}" srcOrd="0" destOrd="0" presId="urn:microsoft.com/office/officeart/2005/8/layout/process1"/>
    <dgm:cxn modelId="{3AC8B6F3-E096-477E-AEBD-EA3856759815}" type="presOf" srcId="{0AC6D552-9804-4D9E-8E1A-BB3E461591EA}" destId="{043EA872-3F23-4C76-9D3F-BF7243A55527}" srcOrd="1" destOrd="0" presId="urn:microsoft.com/office/officeart/2005/8/layout/process1"/>
    <dgm:cxn modelId="{E0BE6773-2176-45AA-9C98-9638DF323055}" type="presOf" srcId="{E88EA134-36E2-4661-86F4-AE5F20379DD1}" destId="{5037384E-04E1-4979-86AA-ABED78AB8123}" srcOrd="0" destOrd="0" presId="urn:microsoft.com/office/officeart/2005/8/layout/process1"/>
    <dgm:cxn modelId="{B59E7E02-BCB0-4082-8D82-478473A28E27}" type="presOf" srcId="{37B3D7F7-9075-4FB6-B85D-575056D65EC5}" destId="{A3A42CDC-A91E-4F73-B81E-7499397D36AC}" srcOrd="0" destOrd="0" presId="urn:microsoft.com/office/officeart/2005/8/layout/process1"/>
    <dgm:cxn modelId="{3ECBF6B9-C017-4AF2-AC98-283E1A0B8160}" srcId="{6EFA23F4-B73C-4EFE-A592-69FB4405F77A}" destId="{46963B81-15A6-47BA-9B2E-C4C10BCAB56D}" srcOrd="0" destOrd="0" parTransId="{C87B3879-A748-4FF7-8C8A-E626D96C6B3A}" sibTransId="{0AC6D552-9804-4D9E-8E1A-BB3E461591EA}"/>
    <dgm:cxn modelId="{0D8290E4-BD7E-4E15-903F-0EEC19B6CFEB}" type="presOf" srcId="{95BE9001-377A-4AFB-8735-461E3274D1C7}" destId="{B57EA0D0-8CD1-4A8D-BD6C-2BA30543F8AB}" srcOrd="0" destOrd="0" presId="urn:microsoft.com/office/officeart/2005/8/layout/process1"/>
    <dgm:cxn modelId="{0510B0A4-CC5E-49CF-9B5E-6CBCBA0537EF}" type="presOf" srcId="{34FE220D-5D3A-4618-A7B7-6EBBAA4BDE5F}" destId="{88B849BE-53F0-439D-9E94-A53E11B6C691}" srcOrd="0" destOrd="0" presId="urn:microsoft.com/office/officeart/2005/8/layout/process1"/>
    <dgm:cxn modelId="{8FE8F6D7-7120-4CB0-974D-F4BF545835C1}" type="presParOf" srcId="{BF66C0F7-5ACD-4A5F-8032-45DFCEA6862F}" destId="{C90C5453-DFDD-4931-A90A-860CD4FCB21A}" srcOrd="0" destOrd="0" presId="urn:microsoft.com/office/officeart/2005/8/layout/process1"/>
    <dgm:cxn modelId="{DDB6F6C2-DF2A-429F-8B15-F13B8CE9CC2C}" type="presParOf" srcId="{BF66C0F7-5ACD-4A5F-8032-45DFCEA6862F}" destId="{B0D6B97E-153F-42A5-B7AD-3E60ADDE7241}" srcOrd="1" destOrd="0" presId="urn:microsoft.com/office/officeart/2005/8/layout/process1"/>
    <dgm:cxn modelId="{86847E1A-2F71-4E21-9D1B-805408C7D8D1}" type="presParOf" srcId="{B0D6B97E-153F-42A5-B7AD-3E60ADDE7241}" destId="{043EA872-3F23-4C76-9D3F-BF7243A55527}" srcOrd="0" destOrd="0" presId="urn:microsoft.com/office/officeart/2005/8/layout/process1"/>
    <dgm:cxn modelId="{19E9886A-6358-442D-90F8-500CDF0F2E78}" type="presParOf" srcId="{BF66C0F7-5ACD-4A5F-8032-45DFCEA6862F}" destId="{B57EA0D0-8CD1-4A8D-BD6C-2BA30543F8AB}" srcOrd="2" destOrd="0" presId="urn:microsoft.com/office/officeart/2005/8/layout/process1"/>
    <dgm:cxn modelId="{16A392D6-59F4-4636-B584-3067106EA0E0}" type="presParOf" srcId="{BF66C0F7-5ACD-4A5F-8032-45DFCEA6862F}" destId="{88B849BE-53F0-439D-9E94-A53E11B6C691}" srcOrd="3" destOrd="0" presId="urn:microsoft.com/office/officeart/2005/8/layout/process1"/>
    <dgm:cxn modelId="{2113A7AF-2F67-45DA-82F0-F5FE99AFF121}" type="presParOf" srcId="{88B849BE-53F0-439D-9E94-A53E11B6C691}" destId="{45AC8E8D-9469-4E65-B3E5-55A898C79DF4}" srcOrd="0" destOrd="0" presId="urn:microsoft.com/office/officeart/2005/8/layout/process1"/>
    <dgm:cxn modelId="{CA2F9EC1-FA79-45A0-B599-C37053749307}" type="presParOf" srcId="{BF66C0F7-5ACD-4A5F-8032-45DFCEA6862F}" destId="{997698B4-EB7D-4ED2-ACE0-51A38DD69096}" srcOrd="4" destOrd="0" presId="urn:microsoft.com/office/officeart/2005/8/layout/process1"/>
    <dgm:cxn modelId="{EAE62DA9-EC18-4C5C-BCBA-12AAE1F1BBFC}" type="presParOf" srcId="{BF66C0F7-5ACD-4A5F-8032-45DFCEA6862F}" destId="{A3A42CDC-A91E-4F73-B81E-7499397D36AC}" srcOrd="5" destOrd="0" presId="urn:microsoft.com/office/officeart/2005/8/layout/process1"/>
    <dgm:cxn modelId="{89AFE72D-BDFC-4362-BE7F-56FB8BA851A7}" type="presParOf" srcId="{A3A42CDC-A91E-4F73-B81E-7499397D36AC}" destId="{12E0A45E-198C-431B-9304-D1B72082EC8B}" srcOrd="0" destOrd="0" presId="urn:microsoft.com/office/officeart/2005/8/layout/process1"/>
    <dgm:cxn modelId="{8B976887-D2A8-47E0-89FF-6EE1B636F91B}" type="presParOf" srcId="{BF66C0F7-5ACD-4A5F-8032-45DFCEA6862F}" destId="{07BF55F7-E762-451E-8EA3-5B83472487F8}" srcOrd="6" destOrd="0" presId="urn:microsoft.com/office/officeart/2005/8/layout/process1"/>
    <dgm:cxn modelId="{40740E35-DC0C-46EE-93E2-42FAE2437CDF}" type="presParOf" srcId="{BF66C0F7-5ACD-4A5F-8032-45DFCEA6862F}" destId="{5037384E-04E1-4979-86AA-ABED78AB8123}" srcOrd="7" destOrd="0" presId="urn:microsoft.com/office/officeart/2005/8/layout/process1"/>
    <dgm:cxn modelId="{03E8D012-32CA-4B1C-9662-BC4E3D988DE9}" type="presParOf" srcId="{5037384E-04E1-4979-86AA-ABED78AB8123}" destId="{5ACF2F1F-3F0B-4F5B-B35C-7BC179E6CDBE}" srcOrd="0" destOrd="0" presId="urn:microsoft.com/office/officeart/2005/8/layout/process1"/>
    <dgm:cxn modelId="{DAE34397-748E-434A-9388-4FB9A510DD2E}" type="presParOf" srcId="{BF66C0F7-5ACD-4A5F-8032-45DFCEA6862F}" destId="{1E06AB83-8E66-4B9A-A279-C168072ECDA2}" srcOrd="8" destOrd="0" presId="urn:microsoft.com/office/officeart/2005/8/layout/process1"/>
  </dgm:cxnLst>
  <dgm:bg>
    <a:solidFill>
      <a:srgbClr val="FF0000"/>
    </a:solidFill>
  </dgm:bg>
  <dgm:whole>
    <a:ln>
      <a:solidFill>
        <a:schemeClr val="accent1"/>
      </a:solidFill>
    </a:ln>
  </dgm:whole>
  <dgm:extLst>
    <a:ext uri="http://schemas.microsoft.com/office/drawing/2008/diagram">
      <dsp:dataModelExt xmlns:dsp="http://schemas.microsoft.com/office/drawing/2008/diagram" xmlns:a="http://schemas.openxmlformats.org/drawingml/2006/main" xmlns:dgm="http://schemas.openxmlformats.org/drawingml/2006/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D3E32F-35BA-4202-95C4-D44978A3A88A}" type="doc">
      <dgm:prSet loTypeId="urn:microsoft.com/office/officeart/2005/8/layout/hierarchy2" loCatId="hierarchy" qsTypeId="urn:microsoft.com/office/officeart/2005/8/quickstyle/simple1#4" qsCatId="simple" csTypeId="urn:microsoft.com/office/officeart/2005/8/colors/accent5_1" csCatId="accent5" phldr="1"/>
      <dgm:spPr/>
      <dgm:t>
        <a:bodyPr/>
        <a:lstStyle/>
        <a:p>
          <a:endParaRPr lang="es-ES"/>
        </a:p>
      </dgm:t>
    </dgm:pt>
    <dgm:pt modelId="{B2F7946F-2803-4421-A7C4-DFAD5B21099F}">
      <dgm:prSet phldrT="[Texto]"/>
      <dgm:spPr>
        <a:ln>
          <a:solidFill>
            <a:srgbClr val="FF0000"/>
          </a:solidFill>
        </a:ln>
      </dgm:spPr>
      <dgm:t>
        <a:bodyPr/>
        <a:lstStyle/>
        <a:p>
          <a:r>
            <a:rPr lang="es-ES" dirty="0" smtClean="0"/>
            <a:t>¿Cómo comparo alternativas?</a:t>
          </a:r>
          <a:endParaRPr lang="es-ES" dirty="0"/>
        </a:p>
      </dgm:t>
    </dgm:pt>
    <dgm:pt modelId="{47259645-A9F2-4021-994F-E1F79B1512E2}" type="parTrans" cxnId="{2D43FB4B-0AA5-4AD4-8491-73735649994E}">
      <dgm:prSet/>
      <dgm:spPr/>
      <dgm:t>
        <a:bodyPr/>
        <a:lstStyle/>
        <a:p>
          <a:endParaRPr lang="es-ES"/>
        </a:p>
      </dgm:t>
    </dgm:pt>
    <dgm:pt modelId="{4DEDD00E-724F-4070-96AA-3E62B6B47AFB}" type="sibTrans" cxnId="{2D43FB4B-0AA5-4AD4-8491-73735649994E}">
      <dgm:prSet/>
      <dgm:spPr/>
      <dgm:t>
        <a:bodyPr/>
        <a:lstStyle/>
        <a:p>
          <a:endParaRPr lang="es-ES"/>
        </a:p>
      </dgm:t>
    </dgm:pt>
    <dgm:pt modelId="{21A621FA-8B23-42BF-8785-3AB196872F83}">
      <dgm:prSet phldrT="[Texto]"/>
      <dgm:spPr>
        <a:ln>
          <a:solidFill>
            <a:srgbClr val="FF0000"/>
          </a:solidFill>
        </a:ln>
      </dgm:spPr>
      <dgm:t>
        <a:bodyPr/>
        <a:lstStyle/>
        <a:p>
          <a:r>
            <a:rPr lang="es-ES" dirty="0" smtClean="0"/>
            <a:t>Evidencias</a:t>
          </a:r>
          <a:endParaRPr lang="es-ES" dirty="0"/>
        </a:p>
      </dgm:t>
    </dgm:pt>
    <dgm:pt modelId="{04C03CED-5F11-4AB1-8388-754B71EA5B2C}" type="parTrans" cxnId="{6516F536-61B5-42A8-A84F-A179F4D7F162}">
      <dgm:prSet/>
      <dgm:spPr/>
      <dgm:t>
        <a:bodyPr/>
        <a:lstStyle/>
        <a:p>
          <a:endParaRPr lang="es-ES"/>
        </a:p>
      </dgm:t>
    </dgm:pt>
    <dgm:pt modelId="{AC57EBB8-CA66-40CE-A07E-93915978019F}" type="sibTrans" cxnId="{6516F536-61B5-42A8-A84F-A179F4D7F162}">
      <dgm:prSet/>
      <dgm:spPr/>
      <dgm:t>
        <a:bodyPr/>
        <a:lstStyle/>
        <a:p>
          <a:endParaRPr lang="es-ES"/>
        </a:p>
      </dgm:t>
    </dgm:pt>
    <dgm:pt modelId="{06F2102F-C4DF-43F1-A23B-A0DA69E93871}">
      <dgm:prSet phldrT="[Texto]"/>
      <dgm:spPr>
        <a:ln>
          <a:solidFill>
            <a:srgbClr val="FF0000"/>
          </a:solidFill>
        </a:ln>
      </dgm:spPr>
      <dgm:t>
        <a:bodyPr/>
        <a:lstStyle/>
        <a:p>
          <a:r>
            <a:rPr lang="es-ES" dirty="0" smtClean="0"/>
            <a:t>1. Eficacia</a:t>
          </a:r>
          <a:endParaRPr lang="es-ES" dirty="0"/>
        </a:p>
      </dgm:t>
    </dgm:pt>
    <dgm:pt modelId="{9D343753-4ECC-44CC-B889-E5FDD48617AE}" type="parTrans" cxnId="{ECC3C678-9826-4044-8295-BC4967B5206D}">
      <dgm:prSet/>
      <dgm:spPr/>
      <dgm:t>
        <a:bodyPr/>
        <a:lstStyle/>
        <a:p>
          <a:endParaRPr lang="es-ES"/>
        </a:p>
      </dgm:t>
    </dgm:pt>
    <dgm:pt modelId="{21047885-2374-400F-94D6-F30EA0AF3C35}" type="sibTrans" cxnId="{ECC3C678-9826-4044-8295-BC4967B5206D}">
      <dgm:prSet/>
      <dgm:spPr/>
      <dgm:t>
        <a:bodyPr/>
        <a:lstStyle/>
        <a:p>
          <a:endParaRPr lang="es-ES"/>
        </a:p>
      </dgm:t>
    </dgm:pt>
    <dgm:pt modelId="{2FAF6709-946D-44A4-82EA-E2560D2CEAEE}">
      <dgm:prSet phldrT="[Texto]"/>
      <dgm:spPr>
        <a:ln>
          <a:solidFill>
            <a:srgbClr val="FF0000"/>
          </a:solidFill>
        </a:ln>
      </dgm:spPr>
      <dgm:t>
        <a:bodyPr/>
        <a:lstStyle/>
        <a:p>
          <a:r>
            <a:rPr lang="es-ES" dirty="0" smtClean="0"/>
            <a:t>2. Eficiencia</a:t>
          </a:r>
          <a:endParaRPr lang="es-ES" dirty="0"/>
        </a:p>
      </dgm:t>
    </dgm:pt>
    <dgm:pt modelId="{A0718F6A-2AC6-481A-A45C-284B796ECBAA}" type="parTrans" cxnId="{A31925EF-8023-4B56-9381-8FFC37EA8C17}">
      <dgm:prSet/>
      <dgm:spPr/>
      <dgm:t>
        <a:bodyPr/>
        <a:lstStyle/>
        <a:p>
          <a:endParaRPr lang="es-ES"/>
        </a:p>
      </dgm:t>
    </dgm:pt>
    <dgm:pt modelId="{86224B46-8631-47F8-B431-D4740CB923AB}" type="sibTrans" cxnId="{A31925EF-8023-4B56-9381-8FFC37EA8C17}">
      <dgm:prSet/>
      <dgm:spPr/>
      <dgm:t>
        <a:bodyPr/>
        <a:lstStyle/>
        <a:p>
          <a:endParaRPr lang="es-ES"/>
        </a:p>
      </dgm:t>
    </dgm:pt>
    <dgm:pt modelId="{4B97833D-D89F-4236-ADB8-A9AC00BA6075}">
      <dgm:prSet phldrT="[Texto]"/>
      <dgm:spPr>
        <a:ln>
          <a:solidFill>
            <a:srgbClr val="FF0000"/>
          </a:solidFill>
        </a:ln>
      </dgm:spPr>
      <dgm:t>
        <a:bodyPr/>
        <a:lstStyle/>
        <a:p>
          <a:r>
            <a:rPr lang="es-ES" dirty="0" smtClean="0"/>
            <a:t>Viabilidad</a:t>
          </a:r>
          <a:endParaRPr lang="es-ES" dirty="0"/>
        </a:p>
      </dgm:t>
    </dgm:pt>
    <dgm:pt modelId="{E697F8B8-2CAD-4C9B-A330-6E04B0CE3028}" type="parTrans" cxnId="{3C12AD4B-C651-4BCE-B439-331D33AC7D8B}">
      <dgm:prSet/>
      <dgm:spPr/>
      <dgm:t>
        <a:bodyPr/>
        <a:lstStyle/>
        <a:p>
          <a:endParaRPr lang="es-ES"/>
        </a:p>
      </dgm:t>
    </dgm:pt>
    <dgm:pt modelId="{CC2BA904-2BA5-407E-9302-F4364FAA109C}" type="sibTrans" cxnId="{3C12AD4B-C651-4BCE-B439-331D33AC7D8B}">
      <dgm:prSet/>
      <dgm:spPr/>
      <dgm:t>
        <a:bodyPr/>
        <a:lstStyle/>
        <a:p>
          <a:endParaRPr lang="es-ES"/>
        </a:p>
      </dgm:t>
    </dgm:pt>
    <dgm:pt modelId="{79EDC0FB-2C16-4A35-8A21-05F7443116CB}" type="pres">
      <dgm:prSet presAssocID="{A1D3E32F-35BA-4202-95C4-D44978A3A88A}" presName="diagram" presStyleCnt="0">
        <dgm:presLayoutVars>
          <dgm:chPref val="1"/>
          <dgm:dir/>
          <dgm:animOne val="branch"/>
          <dgm:animLvl val="lvl"/>
          <dgm:resizeHandles val="exact"/>
        </dgm:presLayoutVars>
      </dgm:prSet>
      <dgm:spPr/>
      <dgm:t>
        <a:bodyPr/>
        <a:lstStyle/>
        <a:p>
          <a:endParaRPr lang="es-ES"/>
        </a:p>
      </dgm:t>
    </dgm:pt>
    <dgm:pt modelId="{9185A489-5E7A-4AAA-9706-36B605D83805}" type="pres">
      <dgm:prSet presAssocID="{B2F7946F-2803-4421-A7C4-DFAD5B21099F}" presName="root1" presStyleCnt="0"/>
      <dgm:spPr/>
    </dgm:pt>
    <dgm:pt modelId="{6EFD22C8-6160-436C-92A1-696431F9999F}" type="pres">
      <dgm:prSet presAssocID="{B2F7946F-2803-4421-A7C4-DFAD5B21099F}" presName="LevelOneTextNode" presStyleLbl="node0" presStyleIdx="0" presStyleCnt="1">
        <dgm:presLayoutVars>
          <dgm:chPref val="3"/>
        </dgm:presLayoutVars>
      </dgm:prSet>
      <dgm:spPr/>
      <dgm:t>
        <a:bodyPr/>
        <a:lstStyle/>
        <a:p>
          <a:endParaRPr lang="es-ES"/>
        </a:p>
      </dgm:t>
    </dgm:pt>
    <dgm:pt modelId="{986C7B49-0F50-4D3F-B188-5A0241FFEF75}" type="pres">
      <dgm:prSet presAssocID="{B2F7946F-2803-4421-A7C4-DFAD5B21099F}" presName="level2hierChild" presStyleCnt="0"/>
      <dgm:spPr/>
    </dgm:pt>
    <dgm:pt modelId="{35802A71-AA23-4FC9-AA76-A82A0988FBD6}" type="pres">
      <dgm:prSet presAssocID="{04C03CED-5F11-4AB1-8388-754B71EA5B2C}" presName="conn2-1" presStyleLbl="parChTrans1D2" presStyleIdx="0" presStyleCnt="2"/>
      <dgm:spPr/>
      <dgm:t>
        <a:bodyPr/>
        <a:lstStyle/>
        <a:p>
          <a:endParaRPr lang="es-ES"/>
        </a:p>
      </dgm:t>
    </dgm:pt>
    <dgm:pt modelId="{78A59A1D-ADED-4FFB-BD3C-6DAAF1E90B8F}" type="pres">
      <dgm:prSet presAssocID="{04C03CED-5F11-4AB1-8388-754B71EA5B2C}" presName="connTx" presStyleLbl="parChTrans1D2" presStyleIdx="0" presStyleCnt="2"/>
      <dgm:spPr/>
      <dgm:t>
        <a:bodyPr/>
        <a:lstStyle/>
        <a:p>
          <a:endParaRPr lang="es-ES"/>
        </a:p>
      </dgm:t>
    </dgm:pt>
    <dgm:pt modelId="{A925D6CC-6B28-43BF-A238-7863040B3539}" type="pres">
      <dgm:prSet presAssocID="{21A621FA-8B23-42BF-8785-3AB196872F83}" presName="root2" presStyleCnt="0"/>
      <dgm:spPr/>
    </dgm:pt>
    <dgm:pt modelId="{31237359-4CDC-48A9-A31F-8593C2852B85}" type="pres">
      <dgm:prSet presAssocID="{21A621FA-8B23-42BF-8785-3AB196872F83}" presName="LevelTwoTextNode" presStyleLbl="node2" presStyleIdx="0" presStyleCnt="2">
        <dgm:presLayoutVars>
          <dgm:chPref val="3"/>
        </dgm:presLayoutVars>
      </dgm:prSet>
      <dgm:spPr/>
      <dgm:t>
        <a:bodyPr/>
        <a:lstStyle/>
        <a:p>
          <a:endParaRPr lang="es-ES"/>
        </a:p>
      </dgm:t>
    </dgm:pt>
    <dgm:pt modelId="{16B92B4B-E04A-4B45-9553-196DC17F4706}" type="pres">
      <dgm:prSet presAssocID="{21A621FA-8B23-42BF-8785-3AB196872F83}" presName="level3hierChild" presStyleCnt="0"/>
      <dgm:spPr/>
    </dgm:pt>
    <dgm:pt modelId="{4F06390A-47DD-4320-9188-E6C0752F7D1B}" type="pres">
      <dgm:prSet presAssocID="{9D343753-4ECC-44CC-B889-E5FDD48617AE}" presName="conn2-1" presStyleLbl="parChTrans1D3" presStyleIdx="0" presStyleCnt="2"/>
      <dgm:spPr/>
      <dgm:t>
        <a:bodyPr/>
        <a:lstStyle/>
        <a:p>
          <a:endParaRPr lang="es-ES"/>
        </a:p>
      </dgm:t>
    </dgm:pt>
    <dgm:pt modelId="{88E86819-B117-4DD5-8BB9-B6074298197F}" type="pres">
      <dgm:prSet presAssocID="{9D343753-4ECC-44CC-B889-E5FDD48617AE}" presName="connTx" presStyleLbl="parChTrans1D3" presStyleIdx="0" presStyleCnt="2"/>
      <dgm:spPr/>
      <dgm:t>
        <a:bodyPr/>
        <a:lstStyle/>
        <a:p>
          <a:endParaRPr lang="es-ES"/>
        </a:p>
      </dgm:t>
    </dgm:pt>
    <dgm:pt modelId="{337F9D78-4D81-4CA6-9F72-0E625A634859}" type="pres">
      <dgm:prSet presAssocID="{06F2102F-C4DF-43F1-A23B-A0DA69E93871}" presName="root2" presStyleCnt="0"/>
      <dgm:spPr/>
    </dgm:pt>
    <dgm:pt modelId="{AB98DFA6-3B4C-422D-91CA-8C771B0D7D78}" type="pres">
      <dgm:prSet presAssocID="{06F2102F-C4DF-43F1-A23B-A0DA69E93871}" presName="LevelTwoTextNode" presStyleLbl="node3" presStyleIdx="0" presStyleCnt="2">
        <dgm:presLayoutVars>
          <dgm:chPref val="3"/>
        </dgm:presLayoutVars>
      </dgm:prSet>
      <dgm:spPr/>
      <dgm:t>
        <a:bodyPr/>
        <a:lstStyle/>
        <a:p>
          <a:endParaRPr lang="es-ES"/>
        </a:p>
      </dgm:t>
    </dgm:pt>
    <dgm:pt modelId="{7549E6F8-A0ED-4679-A1CA-C8EA6E2082B5}" type="pres">
      <dgm:prSet presAssocID="{06F2102F-C4DF-43F1-A23B-A0DA69E93871}" presName="level3hierChild" presStyleCnt="0"/>
      <dgm:spPr/>
    </dgm:pt>
    <dgm:pt modelId="{E85E7F91-5796-4F5E-B79D-B81C229BD357}" type="pres">
      <dgm:prSet presAssocID="{A0718F6A-2AC6-481A-A45C-284B796ECBAA}" presName="conn2-1" presStyleLbl="parChTrans1D3" presStyleIdx="1" presStyleCnt="2"/>
      <dgm:spPr/>
      <dgm:t>
        <a:bodyPr/>
        <a:lstStyle/>
        <a:p>
          <a:endParaRPr lang="es-ES"/>
        </a:p>
      </dgm:t>
    </dgm:pt>
    <dgm:pt modelId="{0C2D5DF5-950E-40FB-8354-6E892D6F94D7}" type="pres">
      <dgm:prSet presAssocID="{A0718F6A-2AC6-481A-A45C-284B796ECBAA}" presName="connTx" presStyleLbl="parChTrans1D3" presStyleIdx="1" presStyleCnt="2"/>
      <dgm:spPr/>
      <dgm:t>
        <a:bodyPr/>
        <a:lstStyle/>
        <a:p>
          <a:endParaRPr lang="es-ES"/>
        </a:p>
      </dgm:t>
    </dgm:pt>
    <dgm:pt modelId="{D3209806-EC37-4500-8E3F-460A93A29307}" type="pres">
      <dgm:prSet presAssocID="{2FAF6709-946D-44A4-82EA-E2560D2CEAEE}" presName="root2" presStyleCnt="0"/>
      <dgm:spPr/>
    </dgm:pt>
    <dgm:pt modelId="{602326B2-CF5F-43B2-9F0D-0C4B12A62FE3}" type="pres">
      <dgm:prSet presAssocID="{2FAF6709-946D-44A4-82EA-E2560D2CEAEE}" presName="LevelTwoTextNode" presStyleLbl="node3" presStyleIdx="1" presStyleCnt="2">
        <dgm:presLayoutVars>
          <dgm:chPref val="3"/>
        </dgm:presLayoutVars>
      </dgm:prSet>
      <dgm:spPr/>
      <dgm:t>
        <a:bodyPr/>
        <a:lstStyle/>
        <a:p>
          <a:endParaRPr lang="es-ES"/>
        </a:p>
      </dgm:t>
    </dgm:pt>
    <dgm:pt modelId="{2ECE15CF-5FE5-49EC-A2DE-8B98C7195505}" type="pres">
      <dgm:prSet presAssocID="{2FAF6709-946D-44A4-82EA-E2560D2CEAEE}" presName="level3hierChild" presStyleCnt="0"/>
      <dgm:spPr/>
    </dgm:pt>
    <dgm:pt modelId="{886EB74A-C353-496F-AFED-3C2FA2F4007F}" type="pres">
      <dgm:prSet presAssocID="{E697F8B8-2CAD-4C9B-A330-6E04B0CE3028}" presName="conn2-1" presStyleLbl="parChTrans1D2" presStyleIdx="1" presStyleCnt="2"/>
      <dgm:spPr/>
      <dgm:t>
        <a:bodyPr/>
        <a:lstStyle/>
        <a:p>
          <a:endParaRPr lang="es-ES"/>
        </a:p>
      </dgm:t>
    </dgm:pt>
    <dgm:pt modelId="{CD1A8368-CEBA-4B04-9418-B6288248046C}" type="pres">
      <dgm:prSet presAssocID="{E697F8B8-2CAD-4C9B-A330-6E04B0CE3028}" presName="connTx" presStyleLbl="parChTrans1D2" presStyleIdx="1" presStyleCnt="2"/>
      <dgm:spPr/>
      <dgm:t>
        <a:bodyPr/>
        <a:lstStyle/>
        <a:p>
          <a:endParaRPr lang="es-ES"/>
        </a:p>
      </dgm:t>
    </dgm:pt>
    <dgm:pt modelId="{B5FBD675-29C7-46D2-9FE5-2C267E584095}" type="pres">
      <dgm:prSet presAssocID="{4B97833D-D89F-4236-ADB8-A9AC00BA6075}" presName="root2" presStyleCnt="0"/>
      <dgm:spPr/>
    </dgm:pt>
    <dgm:pt modelId="{C3E5BA0C-2836-4830-A41F-6D22453398CC}" type="pres">
      <dgm:prSet presAssocID="{4B97833D-D89F-4236-ADB8-A9AC00BA6075}" presName="LevelTwoTextNode" presStyleLbl="node2" presStyleIdx="1" presStyleCnt="2">
        <dgm:presLayoutVars>
          <dgm:chPref val="3"/>
        </dgm:presLayoutVars>
      </dgm:prSet>
      <dgm:spPr/>
      <dgm:t>
        <a:bodyPr/>
        <a:lstStyle/>
        <a:p>
          <a:endParaRPr lang="es-ES"/>
        </a:p>
      </dgm:t>
    </dgm:pt>
    <dgm:pt modelId="{EC06E33F-783E-42E2-97E4-728C457912CD}" type="pres">
      <dgm:prSet presAssocID="{4B97833D-D89F-4236-ADB8-A9AC00BA6075}" presName="level3hierChild" presStyleCnt="0"/>
      <dgm:spPr/>
    </dgm:pt>
  </dgm:ptLst>
  <dgm:cxnLst>
    <dgm:cxn modelId="{6516F536-61B5-42A8-A84F-A179F4D7F162}" srcId="{B2F7946F-2803-4421-A7C4-DFAD5B21099F}" destId="{21A621FA-8B23-42BF-8785-3AB196872F83}" srcOrd="0" destOrd="0" parTransId="{04C03CED-5F11-4AB1-8388-754B71EA5B2C}" sibTransId="{AC57EBB8-CA66-40CE-A07E-93915978019F}"/>
    <dgm:cxn modelId="{5FA98C96-9B61-4B4F-8C64-46307D86D309}" type="presOf" srcId="{04C03CED-5F11-4AB1-8388-754B71EA5B2C}" destId="{78A59A1D-ADED-4FFB-BD3C-6DAAF1E90B8F}" srcOrd="1" destOrd="0" presId="urn:microsoft.com/office/officeart/2005/8/layout/hierarchy2"/>
    <dgm:cxn modelId="{ECC3C678-9826-4044-8295-BC4967B5206D}" srcId="{21A621FA-8B23-42BF-8785-3AB196872F83}" destId="{06F2102F-C4DF-43F1-A23B-A0DA69E93871}" srcOrd="0" destOrd="0" parTransId="{9D343753-4ECC-44CC-B889-E5FDD48617AE}" sibTransId="{21047885-2374-400F-94D6-F30EA0AF3C35}"/>
    <dgm:cxn modelId="{3E350341-D92A-49AE-847D-00AB2B1DCAAB}" type="presOf" srcId="{9D343753-4ECC-44CC-B889-E5FDD48617AE}" destId="{4F06390A-47DD-4320-9188-E6C0752F7D1B}" srcOrd="0" destOrd="0" presId="urn:microsoft.com/office/officeart/2005/8/layout/hierarchy2"/>
    <dgm:cxn modelId="{B226E3F1-3916-44D1-802D-5C2D9563A791}" type="presOf" srcId="{9D343753-4ECC-44CC-B889-E5FDD48617AE}" destId="{88E86819-B117-4DD5-8BB9-B6074298197F}" srcOrd="1" destOrd="0" presId="urn:microsoft.com/office/officeart/2005/8/layout/hierarchy2"/>
    <dgm:cxn modelId="{2D43FB4B-0AA5-4AD4-8491-73735649994E}" srcId="{A1D3E32F-35BA-4202-95C4-D44978A3A88A}" destId="{B2F7946F-2803-4421-A7C4-DFAD5B21099F}" srcOrd="0" destOrd="0" parTransId="{47259645-A9F2-4021-994F-E1F79B1512E2}" sibTransId="{4DEDD00E-724F-4070-96AA-3E62B6B47AFB}"/>
    <dgm:cxn modelId="{68540E50-5C5F-4ABC-A91C-9D48538D3C89}" type="presOf" srcId="{A0718F6A-2AC6-481A-A45C-284B796ECBAA}" destId="{E85E7F91-5796-4F5E-B79D-B81C229BD357}" srcOrd="0" destOrd="0" presId="urn:microsoft.com/office/officeart/2005/8/layout/hierarchy2"/>
    <dgm:cxn modelId="{656B0D5B-2CF5-46D3-A5D5-4D23341F0B38}" type="presOf" srcId="{21A621FA-8B23-42BF-8785-3AB196872F83}" destId="{31237359-4CDC-48A9-A31F-8593C2852B85}" srcOrd="0" destOrd="0" presId="urn:microsoft.com/office/officeart/2005/8/layout/hierarchy2"/>
    <dgm:cxn modelId="{A2F5AF72-5D26-4504-8D67-DE2941495059}" type="presOf" srcId="{A1D3E32F-35BA-4202-95C4-D44978A3A88A}" destId="{79EDC0FB-2C16-4A35-8A21-05F7443116CB}" srcOrd="0" destOrd="0" presId="urn:microsoft.com/office/officeart/2005/8/layout/hierarchy2"/>
    <dgm:cxn modelId="{1CB36576-3631-4B10-8FF1-485EAFD751FD}" type="presOf" srcId="{E697F8B8-2CAD-4C9B-A330-6E04B0CE3028}" destId="{886EB74A-C353-496F-AFED-3C2FA2F4007F}" srcOrd="0" destOrd="0" presId="urn:microsoft.com/office/officeart/2005/8/layout/hierarchy2"/>
    <dgm:cxn modelId="{3C12AD4B-C651-4BCE-B439-331D33AC7D8B}" srcId="{B2F7946F-2803-4421-A7C4-DFAD5B21099F}" destId="{4B97833D-D89F-4236-ADB8-A9AC00BA6075}" srcOrd="1" destOrd="0" parTransId="{E697F8B8-2CAD-4C9B-A330-6E04B0CE3028}" sibTransId="{CC2BA904-2BA5-407E-9302-F4364FAA109C}"/>
    <dgm:cxn modelId="{6F656952-D8C4-4524-858A-49C5A5699130}" type="presOf" srcId="{E697F8B8-2CAD-4C9B-A330-6E04B0CE3028}" destId="{CD1A8368-CEBA-4B04-9418-B6288248046C}" srcOrd="1" destOrd="0" presId="urn:microsoft.com/office/officeart/2005/8/layout/hierarchy2"/>
    <dgm:cxn modelId="{7A32EF47-E10F-4455-8930-C7161A708D73}" type="presOf" srcId="{04C03CED-5F11-4AB1-8388-754B71EA5B2C}" destId="{35802A71-AA23-4FC9-AA76-A82A0988FBD6}" srcOrd="0" destOrd="0" presId="urn:microsoft.com/office/officeart/2005/8/layout/hierarchy2"/>
    <dgm:cxn modelId="{995B09E1-93E5-4F17-BEF6-504D5C91187F}" type="presOf" srcId="{A0718F6A-2AC6-481A-A45C-284B796ECBAA}" destId="{0C2D5DF5-950E-40FB-8354-6E892D6F94D7}" srcOrd="1" destOrd="0" presId="urn:microsoft.com/office/officeart/2005/8/layout/hierarchy2"/>
    <dgm:cxn modelId="{D3E1571E-A047-4883-9F2A-EC819FCB22B7}" type="presOf" srcId="{4B97833D-D89F-4236-ADB8-A9AC00BA6075}" destId="{C3E5BA0C-2836-4830-A41F-6D22453398CC}" srcOrd="0" destOrd="0" presId="urn:microsoft.com/office/officeart/2005/8/layout/hierarchy2"/>
    <dgm:cxn modelId="{E14BC188-A9DF-45C7-824B-77C655B26443}" type="presOf" srcId="{B2F7946F-2803-4421-A7C4-DFAD5B21099F}" destId="{6EFD22C8-6160-436C-92A1-696431F9999F}" srcOrd="0" destOrd="0" presId="urn:microsoft.com/office/officeart/2005/8/layout/hierarchy2"/>
    <dgm:cxn modelId="{A31925EF-8023-4B56-9381-8FFC37EA8C17}" srcId="{21A621FA-8B23-42BF-8785-3AB196872F83}" destId="{2FAF6709-946D-44A4-82EA-E2560D2CEAEE}" srcOrd="1" destOrd="0" parTransId="{A0718F6A-2AC6-481A-A45C-284B796ECBAA}" sibTransId="{86224B46-8631-47F8-B431-D4740CB923AB}"/>
    <dgm:cxn modelId="{5AD6CD7E-70D6-483F-80C8-BBB6975861E3}" type="presOf" srcId="{06F2102F-C4DF-43F1-A23B-A0DA69E93871}" destId="{AB98DFA6-3B4C-422D-91CA-8C771B0D7D78}" srcOrd="0" destOrd="0" presId="urn:microsoft.com/office/officeart/2005/8/layout/hierarchy2"/>
    <dgm:cxn modelId="{0D423C56-6C77-4A80-8B99-AB7D702BA065}" type="presOf" srcId="{2FAF6709-946D-44A4-82EA-E2560D2CEAEE}" destId="{602326B2-CF5F-43B2-9F0D-0C4B12A62FE3}" srcOrd="0" destOrd="0" presId="urn:microsoft.com/office/officeart/2005/8/layout/hierarchy2"/>
    <dgm:cxn modelId="{8AD4B345-8823-4C4D-A689-A48CA4607AD2}" type="presParOf" srcId="{79EDC0FB-2C16-4A35-8A21-05F7443116CB}" destId="{9185A489-5E7A-4AAA-9706-36B605D83805}" srcOrd="0" destOrd="0" presId="urn:microsoft.com/office/officeart/2005/8/layout/hierarchy2"/>
    <dgm:cxn modelId="{1B441B49-F6D8-4D2B-85C2-DC2C7CC50271}" type="presParOf" srcId="{9185A489-5E7A-4AAA-9706-36B605D83805}" destId="{6EFD22C8-6160-436C-92A1-696431F9999F}" srcOrd="0" destOrd="0" presId="urn:microsoft.com/office/officeart/2005/8/layout/hierarchy2"/>
    <dgm:cxn modelId="{C64A468F-E50A-4BCC-B7DF-602BC7AD3398}" type="presParOf" srcId="{9185A489-5E7A-4AAA-9706-36B605D83805}" destId="{986C7B49-0F50-4D3F-B188-5A0241FFEF75}" srcOrd="1" destOrd="0" presId="urn:microsoft.com/office/officeart/2005/8/layout/hierarchy2"/>
    <dgm:cxn modelId="{47096AB0-52EA-4A78-8CBC-C0A161500823}" type="presParOf" srcId="{986C7B49-0F50-4D3F-B188-5A0241FFEF75}" destId="{35802A71-AA23-4FC9-AA76-A82A0988FBD6}" srcOrd="0" destOrd="0" presId="urn:microsoft.com/office/officeart/2005/8/layout/hierarchy2"/>
    <dgm:cxn modelId="{72EDC5E1-3656-4ABA-A1F7-EF0A6449E5CC}" type="presParOf" srcId="{35802A71-AA23-4FC9-AA76-A82A0988FBD6}" destId="{78A59A1D-ADED-4FFB-BD3C-6DAAF1E90B8F}" srcOrd="0" destOrd="0" presId="urn:microsoft.com/office/officeart/2005/8/layout/hierarchy2"/>
    <dgm:cxn modelId="{A0AE75EF-13C2-4982-BE10-17AA790D2178}" type="presParOf" srcId="{986C7B49-0F50-4D3F-B188-5A0241FFEF75}" destId="{A925D6CC-6B28-43BF-A238-7863040B3539}" srcOrd="1" destOrd="0" presId="urn:microsoft.com/office/officeart/2005/8/layout/hierarchy2"/>
    <dgm:cxn modelId="{95340E86-8E95-4E84-B72F-F87C3EA80EEB}" type="presParOf" srcId="{A925D6CC-6B28-43BF-A238-7863040B3539}" destId="{31237359-4CDC-48A9-A31F-8593C2852B85}" srcOrd="0" destOrd="0" presId="urn:microsoft.com/office/officeart/2005/8/layout/hierarchy2"/>
    <dgm:cxn modelId="{D7440333-C6C9-4890-9BBD-D5BA12D103AF}" type="presParOf" srcId="{A925D6CC-6B28-43BF-A238-7863040B3539}" destId="{16B92B4B-E04A-4B45-9553-196DC17F4706}" srcOrd="1" destOrd="0" presId="urn:microsoft.com/office/officeart/2005/8/layout/hierarchy2"/>
    <dgm:cxn modelId="{3E7F7760-CE36-4011-ADE1-4CC7132E6584}" type="presParOf" srcId="{16B92B4B-E04A-4B45-9553-196DC17F4706}" destId="{4F06390A-47DD-4320-9188-E6C0752F7D1B}" srcOrd="0" destOrd="0" presId="urn:microsoft.com/office/officeart/2005/8/layout/hierarchy2"/>
    <dgm:cxn modelId="{E0471518-2CD4-4A44-A34D-E6BB7320F29C}" type="presParOf" srcId="{4F06390A-47DD-4320-9188-E6C0752F7D1B}" destId="{88E86819-B117-4DD5-8BB9-B6074298197F}" srcOrd="0" destOrd="0" presId="urn:microsoft.com/office/officeart/2005/8/layout/hierarchy2"/>
    <dgm:cxn modelId="{879B6D27-9BBC-460F-8026-AC14EB243550}" type="presParOf" srcId="{16B92B4B-E04A-4B45-9553-196DC17F4706}" destId="{337F9D78-4D81-4CA6-9F72-0E625A634859}" srcOrd="1" destOrd="0" presId="urn:microsoft.com/office/officeart/2005/8/layout/hierarchy2"/>
    <dgm:cxn modelId="{8406C6C6-08AA-4DFE-B02B-3A65EB09C3D7}" type="presParOf" srcId="{337F9D78-4D81-4CA6-9F72-0E625A634859}" destId="{AB98DFA6-3B4C-422D-91CA-8C771B0D7D78}" srcOrd="0" destOrd="0" presId="urn:microsoft.com/office/officeart/2005/8/layout/hierarchy2"/>
    <dgm:cxn modelId="{6AEA02BA-ED83-42B2-8917-5620A7B3F77B}" type="presParOf" srcId="{337F9D78-4D81-4CA6-9F72-0E625A634859}" destId="{7549E6F8-A0ED-4679-A1CA-C8EA6E2082B5}" srcOrd="1" destOrd="0" presId="urn:microsoft.com/office/officeart/2005/8/layout/hierarchy2"/>
    <dgm:cxn modelId="{DD1F3CF2-37B7-4162-8F71-B2CA3D1C022D}" type="presParOf" srcId="{16B92B4B-E04A-4B45-9553-196DC17F4706}" destId="{E85E7F91-5796-4F5E-B79D-B81C229BD357}" srcOrd="2" destOrd="0" presId="urn:microsoft.com/office/officeart/2005/8/layout/hierarchy2"/>
    <dgm:cxn modelId="{3B42CED3-8308-4752-BF9B-1D03567BA0C4}" type="presParOf" srcId="{E85E7F91-5796-4F5E-B79D-B81C229BD357}" destId="{0C2D5DF5-950E-40FB-8354-6E892D6F94D7}" srcOrd="0" destOrd="0" presId="urn:microsoft.com/office/officeart/2005/8/layout/hierarchy2"/>
    <dgm:cxn modelId="{9D408296-07E2-40A6-9F37-FCF364E89ABB}" type="presParOf" srcId="{16B92B4B-E04A-4B45-9553-196DC17F4706}" destId="{D3209806-EC37-4500-8E3F-460A93A29307}" srcOrd="3" destOrd="0" presId="urn:microsoft.com/office/officeart/2005/8/layout/hierarchy2"/>
    <dgm:cxn modelId="{59861CF8-8631-4C16-873A-F8BE82B0AB67}" type="presParOf" srcId="{D3209806-EC37-4500-8E3F-460A93A29307}" destId="{602326B2-CF5F-43B2-9F0D-0C4B12A62FE3}" srcOrd="0" destOrd="0" presId="urn:microsoft.com/office/officeart/2005/8/layout/hierarchy2"/>
    <dgm:cxn modelId="{9087368C-7557-4A8C-A821-58E1EC6D4009}" type="presParOf" srcId="{D3209806-EC37-4500-8E3F-460A93A29307}" destId="{2ECE15CF-5FE5-49EC-A2DE-8B98C7195505}" srcOrd="1" destOrd="0" presId="urn:microsoft.com/office/officeart/2005/8/layout/hierarchy2"/>
    <dgm:cxn modelId="{6045C0FF-1D15-4619-9EC9-7160B146720C}" type="presParOf" srcId="{986C7B49-0F50-4D3F-B188-5A0241FFEF75}" destId="{886EB74A-C353-496F-AFED-3C2FA2F4007F}" srcOrd="2" destOrd="0" presId="urn:microsoft.com/office/officeart/2005/8/layout/hierarchy2"/>
    <dgm:cxn modelId="{B99388DF-0B75-4FF8-B200-7F1E05B55F93}" type="presParOf" srcId="{886EB74A-C353-496F-AFED-3C2FA2F4007F}" destId="{CD1A8368-CEBA-4B04-9418-B6288248046C}" srcOrd="0" destOrd="0" presId="urn:microsoft.com/office/officeart/2005/8/layout/hierarchy2"/>
    <dgm:cxn modelId="{610DAF14-78ED-40C9-B652-9248B23F7F30}" type="presParOf" srcId="{986C7B49-0F50-4D3F-B188-5A0241FFEF75}" destId="{B5FBD675-29C7-46D2-9FE5-2C267E584095}" srcOrd="3" destOrd="0" presId="urn:microsoft.com/office/officeart/2005/8/layout/hierarchy2"/>
    <dgm:cxn modelId="{803365B9-3111-401D-9CF0-DC9B8D01BFBA}" type="presParOf" srcId="{B5FBD675-29C7-46D2-9FE5-2C267E584095}" destId="{C3E5BA0C-2836-4830-A41F-6D22453398CC}" srcOrd="0" destOrd="0" presId="urn:microsoft.com/office/officeart/2005/8/layout/hierarchy2"/>
    <dgm:cxn modelId="{317A3D91-3EBC-4EB5-BFE3-8900EC065CED}" type="presParOf" srcId="{B5FBD675-29C7-46D2-9FE5-2C267E584095}" destId="{EC06E33F-783E-42E2-97E4-728C457912CD}" srcOrd="1" destOrd="0" presId="urn:microsoft.com/office/officeart/2005/8/layout/hierarchy2"/>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FA23F4-B73C-4EFE-A592-69FB4405F77A}" type="doc">
      <dgm:prSet loTypeId="urn:microsoft.com/office/officeart/2005/8/layout/process1" loCatId="process" qsTypeId="urn:microsoft.com/office/officeart/2005/8/quickstyle/simple1#10" qsCatId="simple" csTypeId="urn:microsoft.com/office/officeart/2005/8/colors/accent0_1" csCatId="mainScheme" phldr="1"/>
      <dgm:spPr/>
    </dgm:pt>
    <dgm:pt modelId="{46963B81-15A6-47BA-9B2E-C4C10BCAB56D}">
      <dgm:prSet phldrT="[Texto]"/>
      <dgm:spPr>
        <a:solidFill>
          <a:schemeClr val="bg1">
            <a:lumMod val="65000"/>
          </a:schemeClr>
        </a:solidFill>
      </dgm:spPr>
      <dgm:t>
        <a:bodyPr/>
        <a:lstStyle/>
        <a:p>
          <a:r>
            <a:rPr lang="es-ES" dirty="0" smtClean="0"/>
            <a:t>Diagnóstico</a:t>
          </a:r>
          <a:endParaRPr lang="es-ES" dirty="0"/>
        </a:p>
      </dgm:t>
    </dgm:pt>
    <dgm:pt modelId="{C87B3879-A748-4FF7-8C8A-E626D96C6B3A}" type="parTrans" cxnId="{3ECBF6B9-C017-4AF2-AC98-283E1A0B8160}">
      <dgm:prSet/>
      <dgm:spPr/>
      <dgm:t>
        <a:bodyPr/>
        <a:lstStyle/>
        <a:p>
          <a:endParaRPr lang="es-ES"/>
        </a:p>
      </dgm:t>
    </dgm:pt>
    <dgm:pt modelId="{0AC6D552-9804-4D9E-8E1A-BB3E461591EA}" type="sibTrans" cxnId="{3ECBF6B9-C017-4AF2-AC98-283E1A0B8160}">
      <dgm:prSet/>
      <dgm:spPr/>
      <dgm:t>
        <a:bodyPr/>
        <a:lstStyle/>
        <a:p>
          <a:endParaRPr lang="es-ES"/>
        </a:p>
      </dgm:t>
    </dgm:pt>
    <dgm:pt modelId="{95BE9001-377A-4AFB-8735-461E3274D1C7}">
      <dgm:prSet phldrT="[Texto]"/>
      <dgm:spPr>
        <a:solidFill>
          <a:schemeClr val="bg1">
            <a:lumMod val="65000"/>
          </a:schemeClr>
        </a:solidFill>
      </dgm:spPr>
      <dgm:t>
        <a:bodyPr/>
        <a:lstStyle/>
        <a:p>
          <a:r>
            <a:rPr lang="es-ES" dirty="0" smtClean="0"/>
            <a:t>Contenidos</a:t>
          </a:r>
          <a:endParaRPr lang="es-ES" dirty="0"/>
        </a:p>
      </dgm:t>
    </dgm:pt>
    <dgm:pt modelId="{3BA259B4-5A41-4F5E-A761-CDEB9A3510C2}" type="parTrans" cxnId="{9E68F812-7531-475A-A43B-05C0859F9F36}">
      <dgm:prSet/>
      <dgm:spPr/>
      <dgm:t>
        <a:bodyPr/>
        <a:lstStyle/>
        <a:p>
          <a:endParaRPr lang="es-ES"/>
        </a:p>
      </dgm:t>
    </dgm:pt>
    <dgm:pt modelId="{34FE220D-5D3A-4618-A7B7-6EBBAA4BDE5F}" type="sibTrans" cxnId="{9E68F812-7531-475A-A43B-05C0859F9F36}">
      <dgm:prSet/>
      <dgm:spPr/>
      <dgm:t>
        <a:bodyPr/>
        <a:lstStyle/>
        <a:p>
          <a:endParaRPr lang="es-ES"/>
        </a:p>
      </dgm:t>
    </dgm:pt>
    <dgm:pt modelId="{3FF71BA5-FDB1-443E-807F-B893C0A6901A}">
      <dgm:prSet phldrT="[Texto]"/>
      <dgm:spPr/>
      <dgm:t>
        <a:bodyPr/>
        <a:lstStyle/>
        <a:p>
          <a:r>
            <a:rPr lang="es-ES" dirty="0" smtClean="0"/>
            <a:t>Seguimiento y Evaluación</a:t>
          </a:r>
          <a:endParaRPr lang="es-ES" dirty="0"/>
        </a:p>
      </dgm:t>
    </dgm:pt>
    <dgm:pt modelId="{5FDFF6EE-1EF3-4FB1-8B09-8F0CAFD81409}" type="parTrans" cxnId="{C51D87BB-1225-4E63-A87E-CBF2A06E93F3}">
      <dgm:prSet/>
      <dgm:spPr/>
      <dgm:t>
        <a:bodyPr/>
        <a:lstStyle/>
        <a:p>
          <a:endParaRPr lang="es-ES"/>
        </a:p>
      </dgm:t>
    </dgm:pt>
    <dgm:pt modelId="{35398485-2B9A-4ACC-87E3-DCA003E2BF9E}" type="sibTrans" cxnId="{C51D87BB-1225-4E63-A87E-CBF2A06E93F3}">
      <dgm:prSet/>
      <dgm:spPr/>
      <dgm:t>
        <a:bodyPr/>
        <a:lstStyle/>
        <a:p>
          <a:endParaRPr lang="es-ES"/>
        </a:p>
      </dgm:t>
    </dgm:pt>
    <dgm:pt modelId="{8FDF1A40-186F-4FDE-81F8-8EB662EC9B67}">
      <dgm:prSet/>
      <dgm:spPr>
        <a:solidFill>
          <a:schemeClr val="bg1">
            <a:lumMod val="65000"/>
          </a:schemeClr>
        </a:solidFill>
      </dgm:spPr>
      <dgm:t>
        <a:bodyPr/>
        <a:lstStyle/>
        <a:p>
          <a:r>
            <a:rPr lang="es-ES" dirty="0" smtClean="0"/>
            <a:t>Matriz</a:t>
          </a:r>
          <a:endParaRPr lang="es-ES" dirty="0"/>
        </a:p>
      </dgm:t>
    </dgm:pt>
    <dgm:pt modelId="{18A0E382-E8AB-4D6A-B073-3F1301CCA476}" type="parTrans" cxnId="{7E393E31-D625-44B5-9A5F-469E6561581C}">
      <dgm:prSet/>
      <dgm:spPr/>
      <dgm:t>
        <a:bodyPr/>
        <a:lstStyle/>
        <a:p>
          <a:endParaRPr lang="es-ES"/>
        </a:p>
      </dgm:t>
    </dgm:pt>
    <dgm:pt modelId="{37B3D7F7-9075-4FB6-B85D-575056D65EC5}" type="sibTrans" cxnId="{7E393E31-D625-44B5-9A5F-469E6561581C}">
      <dgm:prSet/>
      <dgm:spPr/>
      <dgm:t>
        <a:bodyPr/>
        <a:lstStyle/>
        <a:p>
          <a:endParaRPr lang="es-ES"/>
        </a:p>
      </dgm:t>
    </dgm:pt>
    <dgm:pt modelId="{69771324-49DF-48DE-AACF-0B009BCB4883}">
      <dgm:prSet/>
      <dgm:spPr/>
      <dgm:t>
        <a:bodyPr/>
        <a:lstStyle/>
        <a:p>
          <a:r>
            <a:rPr lang="es-ES" dirty="0" smtClean="0"/>
            <a:t>Programación física y financiera</a:t>
          </a:r>
          <a:endParaRPr lang="es-ES" dirty="0"/>
        </a:p>
      </dgm:t>
    </dgm:pt>
    <dgm:pt modelId="{B9C6777C-4002-4B1E-A3A6-2BD3DE460AAA}" type="parTrans" cxnId="{11FDAA2B-7FF2-452D-B8FA-1B565C443760}">
      <dgm:prSet/>
      <dgm:spPr/>
      <dgm:t>
        <a:bodyPr/>
        <a:lstStyle/>
        <a:p>
          <a:endParaRPr lang="es-ES"/>
        </a:p>
      </dgm:t>
    </dgm:pt>
    <dgm:pt modelId="{E88EA134-36E2-4661-86F4-AE5F20379DD1}" type="sibTrans" cxnId="{11FDAA2B-7FF2-452D-B8FA-1B565C443760}">
      <dgm:prSet/>
      <dgm:spPr/>
      <dgm:t>
        <a:bodyPr/>
        <a:lstStyle/>
        <a:p>
          <a:endParaRPr lang="es-ES"/>
        </a:p>
      </dgm:t>
    </dgm:pt>
    <dgm:pt modelId="{BF66C0F7-5ACD-4A5F-8032-45DFCEA6862F}" type="pres">
      <dgm:prSet presAssocID="{6EFA23F4-B73C-4EFE-A592-69FB4405F77A}" presName="Name0" presStyleCnt="0">
        <dgm:presLayoutVars>
          <dgm:dir/>
          <dgm:resizeHandles val="exact"/>
        </dgm:presLayoutVars>
      </dgm:prSet>
      <dgm:spPr/>
    </dgm:pt>
    <dgm:pt modelId="{C90C5453-DFDD-4931-A90A-860CD4FCB21A}" type="pres">
      <dgm:prSet presAssocID="{46963B81-15A6-47BA-9B2E-C4C10BCAB56D}" presName="node" presStyleLbl="node1" presStyleIdx="0" presStyleCnt="5">
        <dgm:presLayoutVars>
          <dgm:bulletEnabled val="1"/>
        </dgm:presLayoutVars>
      </dgm:prSet>
      <dgm:spPr/>
      <dgm:t>
        <a:bodyPr/>
        <a:lstStyle/>
        <a:p>
          <a:endParaRPr lang="es-ES"/>
        </a:p>
      </dgm:t>
    </dgm:pt>
    <dgm:pt modelId="{B0D6B97E-153F-42A5-B7AD-3E60ADDE7241}" type="pres">
      <dgm:prSet presAssocID="{0AC6D552-9804-4D9E-8E1A-BB3E461591EA}" presName="sibTrans" presStyleLbl="sibTrans2D1" presStyleIdx="0" presStyleCnt="4"/>
      <dgm:spPr/>
      <dgm:t>
        <a:bodyPr/>
        <a:lstStyle/>
        <a:p>
          <a:endParaRPr lang="es-ES"/>
        </a:p>
      </dgm:t>
    </dgm:pt>
    <dgm:pt modelId="{043EA872-3F23-4C76-9D3F-BF7243A55527}" type="pres">
      <dgm:prSet presAssocID="{0AC6D552-9804-4D9E-8E1A-BB3E461591EA}" presName="connectorText" presStyleLbl="sibTrans2D1" presStyleIdx="0" presStyleCnt="4"/>
      <dgm:spPr/>
      <dgm:t>
        <a:bodyPr/>
        <a:lstStyle/>
        <a:p>
          <a:endParaRPr lang="es-ES"/>
        </a:p>
      </dgm:t>
    </dgm:pt>
    <dgm:pt modelId="{B57EA0D0-8CD1-4A8D-BD6C-2BA30543F8AB}" type="pres">
      <dgm:prSet presAssocID="{95BE9001-377A-4AFB-8735-461E3274D1C7}" presName="node" presStyleLbl="node1" presStyleIdx="1" presStyleCnt="5">
        <dgm:presLayoutVars>
          <dgm:bulletEnabled val="1"/>
        </dgm:presLayoutVars>
      </dgm:prSet>
      <dgm:spPr/>
      <dgm:t>
        <a:bodyPr/>
        <a:lstStyle/>
        <a:p>
          <a:endParaRPr lang="es-ES"/>
        </a:p>
      </dgm:t>
    </dgm:pt>
    <dgm:pt modelId="{88B849BE-53F0-439D-9E94-A53E11B6C691}" type="pres">
      <dgm:prSet presAssocID="{34FE220D-5D3A-4618-A7B7-6EBBAA4BDE5F}" presName="sibTrans" presStyleLbl="sibTrans2D1" presStyleIdx="1" presStyleCnt="4"/>
      <dgm:spPr/>
      <dgm:t>
        <a:bodyPr/>
        <a:lstStyle/>
        <a:p>
          <a:endParaRPr lang="es-ES"/>
        </a:p>
      </dgm:t>
    </dgm:pt>
    <dgm:pt modelId="{45AC8E8D-9469-4E65-B3E5-55A898C79DF4}" type="pres">
      <dgm:prSet presAssocID="{34FE220D-5D3A-4618-A7B7-6EBBAA4BDE5F}" presName="connectorText" presStyleLbl="sibTrans2D1" presStyleIdx="1" presStyleCnt="4"/>
      <dgm:spPr/>
      <dgm:t>
        <a:bodyPr/>
        <a:lstStyle/>
        <a:p>
          <a:endParaRPr lang="es-ES"/>
        </a:p>
      </dgm:t>
    </dgm:pt>
    <dgm:pt modelId="{997698B4-EB7D-4ED2-ACE0-51A38DD69096}" type="pres">
      <dgm:prSet presAssocID="{8FDF1A40-186F-4FDE-81F8-8EB662EC9B67}" presName="node" presStyleLbl="node1" presStyleIdx="2" presStyleCnt="5">
        <dgm:presLayoutVars>
          <dgm:bulletEnabled val="1"/>
        </dgm:presLayoutVars>
      </dgm:prSet>
      <dgm:spPr/>
      <dgm:t>
        <a:bodyPr/>
        <a:lstStyle/>
        <a:p>
          <a:endParaRPr lang="es-ES"/>
        </a:p>
      </dgm:t>
    </dgm:pt>
    <dgm:pt modelId="{A3A42CDC-A91E-4F73-B81E-7499397D36AC}" type="pres">
      <dgm:prSet presAssocID="{37B3D7F7-9075-4FB6-B85D-575056D65EC5}" presName="sibTrans" presStyleLbl="sibTrans2D1" presStyleIdx="2" presStyleCnt="4"/>
      <dgm:spPr/>
      <dgm:t>
        <a:bodyPr/>
        <a:lstStyle/>
        <a:p>
          <a:endParaRPr lang="es-ES"/>
        </a:p>
      </dgm:t>
    </dgm:pt>
    <dgm:pt modelId="{12E0A45E-198C-431B-9304-D1B72082EC8B}" type="pres">
      <dgm:prSet presAssocID="{37B3D7F7-9075-4FB6-B85D-575056D65EC5}" presName="connectorText" presStyleLbl="sibTrans2D1" presStyleIdx="2" presStyleCnt="4"/>
      <dgm:spPr/>
      <dgm:t>
        <a:bodyPr/>
        <a:lstStyle/>
        <a:p>
          <a:endParaRPr lang="es-ES"/>
        </a:p>
      </dgm:t>
    </dgm:pt>
    <dgm:pt modelId="{07BF55F7-E762-451E-8EA3-5B83472487F8}" type="pres">
      <dgm:prSet presAssocID="{69771324-49DF-48DE-AACF-0B009BCB4883}" presName="node" presStyleLbl="node1" presStyleIdx="3" presStyleCnt="5">
        <dgm:presLayoutVars>
          <dgm:bulletEnabled val="1"/>
        </dgm:presLayoutVars>
      </dgm:prSet>
      <dgm:spPr/>
      <dgm:t>
        <a:bodyPr/>
        <a:lstStyle/>
        <a:p>
          <a:endParaRPr lang="es-ES"/>
        </a:p>
      </dgm:t>
    </dgm:pt>
    <dgm:pt modelId="{5037384E-04E1-4979-86AA-ABED78AB8123}" type="pres">
      <dgm:prSet presAssocID="{E88EA134-36E2-4661-86F4-AE5F20379DD1}" presName="sibTrans" presStyleLbl="sibTrans2D1" presStyleIdx="3" presStyleCnt="4"/>
      <dgm:spPr/>
      <dgm:t>
        <a:bodyPr/>
        <a:lstStyle/>
        <a:p>
          <a:endParaRPr lang="es-ES"/>
        </a:p>
      </dgm:t>
    </dgm:pt>
    <dgm:pt modelId="{5ACF2F1F-3F0B-4F5B-B35C-7BC179E6CDBE}" type="pres">
      <dgm:prSet presAssocID="{E88EA134-36E2-4661-86F4-AE5F20379DD1}" presName="connectorText" presStyleLbl="sibTrans2D1" presStyleIdx="3" presStyleCnt="4"/>
      <dgm:spPr/>
      <dgm:t>
        <a:bodyPr/>
        <a:lstStyle/>
        <a:p>
          <a:endParaRPr lang="es-ES"/>
        </a:p>
      </dgm:t>
    </dgm:pt>
    <dgm:pt modelId="{1E06AB83-8E66-4B9A-A279-C168072ECDA2}" type="pres">
      <dgm:prSet presAssocID="{3FF71BA5-FDB1-443E-807F-B893C0A6901A}" presName="node" presStyleLbl="node1" presStyleIdx="4" presStyleCnt="5">
        <dgm:presLayoutVars>
          <dgm:bulletEnabled val="1"/>
        </dgm:presLayoutVars>
      </dgm:prSet>
      <dgm:spPr/>
      <dgm:t>
        <a:bodyPr/>
        <a:lstStyle/>
        <a:p>
          <a:endParaRPr lang="es-ES"/>
        </a:p>
      </dgm:t>
    </dgm:pt>
  </dgm:ptLst>
  <dgm:cxnLst>
    <dgm:cxn modelId="{FD12E420-3B22-4AD0-BB05-4634078311DD}" type="presOf" srcId="{8FDF1A40-186F-4FDE-81F8-8EB662EC9B67}" destId="{997698B4-EB7D-4ED2-ACE0-51A38DD69096}" srcOrd="0" destOrd="0" presId="urn:microsoft.com/office/officeart/2005/8/layout/process1"/>
    <dgm:cxn modelId="{C51D87BB-1225-4E63-A87E-CBF2A06E93F3}" srcId="{6EFA23F4-B73C-4EFE-A592-69FB4405F77A}" destId="{3FF71BA5-FDB1-443E-807F-B893C0A6901A}" srcOrd="4" destOrd="0" parTransId="{5FDFF6EE-1EF3-4FB1-8B09-8F0CAFD81409}" sibTransId="{35398485-2B9A-4ACC-87E3-DCA003E2BF9E}"/>
    <dgm:cxn modelId="{D22BAD56-6344-48A5-A093-82308E2FA429}" type="presOf" srcId="{6EFA23F4-B73C-4EFE-A592-69FB4405F77A}" destId="{BF66C0F7-5ACD-4A5F-8032-45DFCEA6862F}" srcOrd="0" destOrd="0" presId="urn:microsoft.com/office/officeart/2005/8/layout/process1"/>
    <dgm:cxn modelId="{4FB70F0E-2BC4-4E43-99B8-303EBE233963}" type="presOf" srcId="{0AC6D552-9804-4D9E-8E1A-BB3E461591EA}" destId="{B0D6B97E-153F-42A5-B7AD-3E60ADDE7241}" srcOrd="0" destOrd="0" presId="urn:microsoft.com/office/officeart/2005/8/layout/process1"/>
    <dgm:cxn modelId="{11FDAA2B-7FF2-452D-B8FA-1B565C443760}" srcId="{6EFA23F4-B73C-4EFE-A592-69FB4405F77A}" destId="{69771324-49DF-48DE-AACF-0B009BCB4883}" srcOrd="3" destOrd="0" parTransId="{B9C6777C-4002-4B1E-A3A6-2BD3DE460AAA}" sibTransId="{E88EA134-36E2-4661-86F4-AE5F20379DD1}"/>
    <dgm:cxn modelId="{4F32D232-0D1A-4081-878A-B4638B1B72AB}" type="presOf" srcId="{E88EA134-36E2-4661-86F4-AE5F20379DD1}" destId="{5037384E-04E1-4979-86AA-ABED78AB8123}" srcOrd="0" destOrd="0" presId="urn:microsoft.com/office/officeart/2005/8/layout/process1"/>
    <dgm:cxn modelId="{9E68F812-7531-475A-A43B-05C0859F9F36}" srcId="{6EFA23F4-B73C-4EFE-A592-69FB4405F77A}" destId="{95BE9001-377A-4AFB-8735-461E3274D1C7}" srcOrd="1" destOrd="0" parTransId="{3BA259B4-5A41-4F5E-A761-CDEB9A3510C2}" sibTransId="{34FE220D-5D3A-4618-A7B7-6EBBAA4BDE5F}"/>
    <dgm:cxn modelId="{2160B1A6-7F7A-48F2-9B97-FD5F500EB3D7}" type="presOf" srcId="{E88EA134-36E2-4661-86F4-AE5F20379DD1}" destId="{5ACF2F1F-3F0B-4F5B-B35C-7BC179E6CDBE}" srcOrd="1" destOrd="0" presId="urn:microsoft.com/office/officeart/2005/8/layout/process1"/>
    <dgm:cxn modelId="{933799E0-E9AA-47EE-B3F0-B53971597D30}" type="presOf" srcId="{46963B81-15A6-47BA-9B2E-C4C10BCAB56D}" destId="{C90C5453-DFDD-4931-A90A-860CD4FCB21A}" srcOrd="0" destOrd="0" presId="urn:microsoft.com/office/officeart/2005/8/layout/process1"/>
    <dgm:cxn modelId="{82FC0E92-C8A4-42F7-BF9E-A80C26089AC8}" type="presOf" srcId="{0AC6D552-9804-4D9E-8E1A-BB3E461591EA}" destId="{043EA872-3F23-4C76-9D3F-BF7243A55527}" srcOrd="1" destOrd="0" presId="urn:microsoft.com/office/officeart/2005/8/layout/process1"/>
    <dgm:cxn modelId="{5F807C24-229B-4A32-8A9D-951A7E568BCD}" type="presOf" srcId="{3FF71BA5-FDB1-443E-807F-B893C0A6901A}" destId="{1E06AB83-8E66-4B9A-A279-C168072ECDA2}" srcOrd="0" destOrd="0" presId="urn:microsoft.com/office/officeart/2005/8/layout/process1"/>
    <dgm:cxn modelId="{CAE55CBD-8833-4B2E-9760-ECAD4EE2F964}" type="presOf" srcId="{37B3D7F7-9075-4FB6-B85D-575056D65EC5}" destId="{12E0A45E-198C-431B-9304-D1B72082EC8B}" srcOrd="1" destOrd="0" presId="urn:microsoft.com/office/officeart/2005/8/layout/process1"/>
    <dgm:cxn modelId="{54100845-46E5-437B-8768-7A5CF9E57905}" type="presOf" srcId="{37B3D7F7-9075-4FB6-B85D-575056D65EC5}" destId="{A3A42CDC-A91E-4F73-B81E-7499397D36AC}" srcOrd="0" destOrd="0" presId="urn:microsoft.com/office/officeart/2005/8/layout/process1"/>
    <dgm:cxn modelId="{7E393E31-D625-44B5-9A5F-469E6561581C}" srcId="{6EFA23F4-B73C-4EFE-A592-69FB4405F77A}" destId="{8FDF1A40-186F-4FDE-81F8-8EB662EC9B67}" srcOrd="2" destOrd="0" parTransId="{18A0E382-E8AB-4D6A-B073-3F1301CCA476}" sibTransId="{37B3D7F7-9075-4FB6-B85D-575056D65EC5}"/>
    <dgm:cxn modelId="{70518DA4-C6B7-4E28-BB6A-D082D8F90782}" type="presOf" srcId="{69771324-49DF-48DE-AACF-0B009BCB4883}" destId="{07BF55F7-E762-451E-8EA3-5B83472487F8}" srcOrd="0" destOrd="0" presId="urn:microsoft.com/office/officeart/2005/8/layout/process1"/>
    <dgm:cxn modelId="{15F13FB4-DC89-49D3-85DF-6F5D3F1218EC}" type="presOf" srcId="{34FE220D-5D3A-4618-A7B7-6EBBAA4BDE5F}" destId="{45AC8E8D-9469-4E65-B3E5-55A898C79DF4}" srcOrd="1" destOrd="0" presId="urn:microsoft.com/office/officeart/2005/8/layout/process1"/>
    <dgm:cxn modelId="{3ECBF6B9-C017-4AF2-AC98-283E1A0B8160}" srcId="{6EFA23F4-B73C-4EFE-A592-69FB4405F77A}" destId="{46963B81-15A6-47BA-9B2E-C4C10BCAB56D}" srcOrd="0" destOrd="0" parTransId="{C87B3879-A748-4FF7-8C8A-E626D96C6B3A}" sibTransId="{0AC6D552-9804-4D9E-8E1A-BB3E461591EA}"/>
    <dgm:cxn modelId="{FD5BA9CA-A8FE-49AA-AFF9-53B18EBC3FF5}" type="presOf" srcId="{95BE9001-377A-4AFB-8735-461E3274D1C7}" destId="{B57EA0D0-8CD1-4A8D-BD6C-2BA30543F8AB}" srcOrd="0" destOrd="0" presId="urn:microsoft.com/office/officeart/2005/8/layout/process1"/>
    <dgm:cxn modelId="{21D7B18C-71CB-4584-8CB8-F4E6DDB142FA}" type="presOf" srcId="{34FE220D-5D3A-4618-A7B7-6EBBAA4BDE5F}" destId="{88B849BE-53F0-439D-9E94-A53E11B6C691}" srcOrd="0" destOrd="0" presId="urn:microsoft.com/office/officeart/2005/8/layout/process1"/>
    <dgm:cxn modelId="{0CDCF323-4346-49EA-B244-A849F506E850}" type="presParOf" srcId="{BF66C0F7-5ACD-4A5F-8032-45DFCEA6862F}" destId="{C90C5453-DFDD-4931-A90A-860CD4FCB21A}" srcOrd="0" destOrd="0" presId="urn:microsoft.com/office/officeart/2005/8/layout/process1"/>
    <dgm:cxn modelId="{02A6DE5C-96E2-483B-B65B-2090BD197B06}" type="presParOf" srcId="{BF66C0F7-5ACD-4A5F-8032-45DFCEA6862F}" destId="{B0D6B97E-153F-42A5-B7AD-3E60ADDE7241}" srcOrd="1" destOrd="0" presId="urn:microsoft.com/office/officeart/2005/8/layout/process1"/>
    <dgm:cxn modelId="{27208D64-2C06-4C12-ADD1-38C3CD47F10B}" type="presParOf" srcId="{B0D6B97E-153F-42A5-B7AD-3E60ADDE7241}" destId="{043EA872-3F23-4C76-9D3F-BF7243A55527}" srcOrd="0" destOrd="0" presId="urn:microsoft.com/office/officeart/2005/8/layout/process1"/>
    <dgm:cxn modelId="{5F1E62D2-4FED-4498-AC2E-9F37BB2ABF03}" type="presParOf" srcId="{BF66C0F7-5ACD-4A5F-8032-45DFCEA6862F}" destId="{B57EA0D0-8CD1-4A8D-BD6C-2BA30543F8AB}" srcOrd="2" destOrd="0" presId="urn:microsoft.com/office/officeart/2005/8/layout/process1"/>
    <dgm:cxn modelId="{7DABC59B-E03B-499F-BB75-5AE6FC597500}" type="presParOf" srcId="{BF66C0F7-5ACD-4A5F-8032-45DFCEA6862F}" destId="{88B849BE-53F0-439D-9E94-A53E11B6C691}" srcOrd="3" destOrd="0" presId="urn:microsoft.com/office/officeart/2005/8/layout/process1"/>
    <dgm:cxn modelId="{B902E2A8-3D31-4A37-B1F8-F43FD4E014BD}" type="presParOf" srcId="{88B849BE-53F0-439D-9E94-A53E11B6C691}" destId="{45AC8E8D-9469-4E65-B3E5-55A898C79DF4}" srcOrd="0" destOrd="0" presId="urn:microsoft.com/office/officeart/2005/8/layout/process1"/>
    <dgm:cxn modelId="{7ED43850-DEC0-4635-889A-5A1B4ED95431}" type="presParOf" srcId="{BF66C0F7-5ACD-4A5F-8032-45DFCEA6862F}" destId="{997698B4-EB7D-4ED2-ACE0-51A38DD69096}" srcOrd="4" destOrd="0" presId="urn:microsoft.com/office/officeart/2005/8/layout/process1"/>
    <dgm:cxn modelId="{F4B02FD8-69D6-4D75-A2A5-B7934E36304F}" type="presParOf" srcId="{BF66C0F7-5ACD-4A5F-8032-45DFCEA6862F}" destId="{A3A42CDC-A91E-4F73-B81E-7499397D36AC}" srcOrd="5" destOrd="0" presId="urn:microsoft.com/office/officeart/2005/8/layout/process1"/>
    <dgm:cxn modelId="{D836AAAA-1BEC-41E1-B792-18A4C749ADF5}" type="presParOf" srcId="{A3A42CDC-A91E-4F73-B81E-7499397D36AC}" destId="{12E0A45E-198C-431B-9304-D1B72082EC8B}" srcOrd="0" destOrd="0" presId="urn:microsoft.com/office/officeart/2005/8/layout/process1"/>
    <dgm:cxn modelId="{C3D0CB51-346D-4BBE-832F-7F0C14A0DEFF}" type="presParOf" srcId="{BF66C0F7-5ACD-4A5F-8032-45DFCEA6862F}" destId="{07BF55F7-E762-451E-8EA3-5B83472487F8}" srcOrd="6" destOrd="0" presId="urn:microsoft.com/office/officeart/2005/8/layout/process1"/>
    <dgm:cxn modelId="{D2EADF49-44A0-4C04-84D9-3365DF561F5C}" type="presParOf" srcId="{BF66C0F7-5ACD-4A5F-8032-45DFCEA6862F}" destId="{5037384E-04E1-4979-86AA-ABED78AB8123}" srcOrd="7" destOrd="0" presId="urn:microsoft.com/office/officeart/2005/8/layout/process1"/>
    <dgm:cxn modelId="{41060AB2-6208-462B-ADEC-90969F2CF8F7}" type="presParOf" srcId="{5037384E-04E1-4979-86AA-ABED78AB8123}" destId="{5ACF2F1F-3F0B-4F5B-B35C-7BC179E6CDBE}" srcOrd="0" destOrd="0" presId="urn:microsoft.com/office/officeart/2005/8/layout/process1"/>
    <dgm:cxn modelId="{62D9C6B5-7FDE-4564-AD6D-5F99E0AD228B}" type="presParOf" srcId="{BF66C0F7-5ACD-4A5F-8032-45DFCEA6862F}" destId="{1E06AB83-8E66-4B9A-A279-C168072ECDA2}" srcOrd="8" destOrd="0" presId="urn:microsoft.com/office/officeart/2005/8/layout/process1"/>
  </dgm:cxnLst>
  <dgm:bg>
    <a:solidFill>
      <a:srgbClr val="FF0000"/>
    </a:solidFill>
  </dgm:bg>
  <dgm:whole>
    <a:ln>
      <a:solidFill>
        <a:schemeClr val="accent1"/>
      </a:solidFill>
    </a:ln>
  </dgm:whole>
  <dgm:extLst>
    <a:ext uri="http://schemas.microsoft.com/office/drawing/2008/diagram">
      <dsp:dataModelExt xmlns:dsp="http://schemas.microsoft.com/office/drawing/2008/diagram" xmlns:a="http://schemas.openxmlformats.org/drawingml/2006/main" xmlns:dgm="http://schemas.openxmlformats.org/drawingml/2006/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FA23F4-B73C-4EFE-A592-69FB4405F77A}" type="doc">
      <dgm:prSet loTypeId="urn:microsoft.com/office/officeart/2005/8/layout/process1" loCatId="process" qsTypeId="urn:microsoft.com/office/officeart/2005/8/quickstyle/simple1#12" qsCatId="simple" csTypeId="urn:microsoft.com/office/officeart/2005/8/colors/accent0_1" csCatId="mainScheme" phldr="1"/>
      <dgm:spPr/>
    </dgm:pt>
    <dgm:pt modelId="{46963B81-15A6-47BA-9B2E-C4C10BCAB56D}">
      <dgm:prSet phldrT="[Texto]"/>
      <dgm:spPr>
        <a:solidFill>
          <a:schemeClr val="bg1">
            <a:lumMod val="65000"/>
          </a:schemeClr>
        </a:solidFill>
      </dgm:spPr>
      <dgm:t>
        <a:bodyPr/>
        <a:lstStyle/>
        <a:p>
          <a:r>
            <a:rPr lang="es-ES" dirty="0" smtClean="0"/>
            <a:t>Diagnóstico</a:t>
          </a:r>
          <a:endParaRPr lang="es-ES" dirty="0"/>
        </a:p>
      </dgm:t>
    </dgm:pt>
    <dgm:pt modelId="{C87B3879-A748-4FF7-8C8A-E626D96C6B3A}" type="parTrans" cxnId="{3ECBF6B9-C017-4AF2-AC98-283E1A0B8160}">
      <dgm:prSet/>
      <dgm:spPr/>
      <dgm:t>
        <a:bodyPr/>
        <a:lstStyle/>
        <a:p>
          <a:endParaRPr lang="es-ES"/>
        </a:p>
      </dgm:t>
    </dgm:pt>
    <dgm:pt modelId="{0AC6D552-9804-4D9E-8E1A-BB3E461591EA}" type="sibTrans" cxnId="{3ECBF6B9-C017-4AF2-AC98-283E1A0B8160}">
      <dgm:prSet/>
      <dgm:spPr/>
      <dgm:t>
        <a:bodyPr/>
        <a:lstStyle/>
        <a:p>
          <a:endParaRPr lang="es-ES"/>
        </a:p>
      </dgm:t>
    </dgm:pt>
    <dgm:pt modelId="{95BE9001-377A-4AFB-8735-461E3274D1C7}">
      <dgm:prSet phldrT="[Texto]"/>
      <dgm:spPr>
        <a:solidFill>
          <a:schemeClr val="bg1">
            <a:lumMod val="65000"/>
          </a:schemeClr>
        </a:solidFill>
      </dgm:spPr>
      <dgm:t>
        <a:bodyPr/>
        <a:lstStyle/>
        <a:p>
          <a:r>
            <a:rPr lang="es-ES" dirty="0" smtClean="0"/>
            <a:t>Contenidos</a:t>
          </a:r>
          <a:endParaRPr lang="es-ES" dirty="0"/>
        </a:p>
      </dgm:t>
    </dgm:pt>
    <dgm:pt modelId="{3BA259B4-5A41-4F5E-A761-CDEB9A3510C2}" type="parTrans" cxnId="{9E68F812-7531-475A-A43B-05C0859F9F36}">
      <dgm:prSet/>
      <dgm:spPr/>
      <dgm:t>
        <a:bodyPr/>
        <a:lstStyle/>
        <a:p>
          <a:endParaRPr lang="es-ES"/>
        </a:p>
      </dgm:t>
    </dgm:pt>
    <dgm:pt modelId="{34FE220D-5D3A-4618-A7B7-6EBBAA4BDE5F}" type="sibTrans" cxnId="{9E68F812-7531-475A-A43B-05C0859F9F36}">
      <dgm:prSet/>
      <dgm:spPr/>
      <dgm:t>
        <a:bodyPr/>
        <a:lstStyle/>
        <a:p>
          <a:endParaRPr lang="es-ES"/>
        </a:p>
      </dgm:t>
    </dgm:pt>
    <dgm:pt modelId="{3FF71BA5-FDB1-443E-807F-B893C0A6901A}">
      <dgm:prSet phldrT="[Texto]"/>
      <dgm:spPr>
        <a:solidFill>
          <a:schemeClr val="bg1">
            <a:lumMod val="65000"/>
          </a:schemeClr>
        </a:solidFill>
      </dgm:spPr>
      <dgm:t>
        <a:bodyPr/>
        <a:lstStyle/>
        <a:p>
          <a:r>
            <a:rPr lang="es-ES" dirty="0" smtClean="0"/>
            <a:t>Seguimiento y Evaluación</a:t>
          </a:r>
          <a:endParaRPr lang="es-ES" dirty="0"/>
        </a:p>
      </dgm:t>
    </dgm:pt>
    <dgm:pt modelId="{5FDFF6EE-1EF3-4FB1-8B09-8F0CAFD81409}" type="parTrans" cxnId="{C51D87BB-1225-4E63-A87E-CBF2A06E93F3}">
      <dgm:prSet/>
      <dgm:spPr/>
      <dgm:t>
        <a:bodyPr/>
        <a:lstStyle/>
        <a:p>
          <a:endParaRPr lang="es-ES"/>
        </a:p>
      </dgm:t>
    </dgm:pt>
    <dgm:pt modelId="{35398485-2B9A-4ACC-87E3-DCA003E2BF9E}" type="sibTrans" cxnId="{C51D87BB-1225-4E63-A87E-CBF2A06E93F3}">
      <dgm:prSet/>
      <dgm:spPr/>
      <dgm:t>
        <a:bodyPr/>
        <a:lstStyle/>
        <a:p>
          <a:endParaRPr lang="es-ES"/>
        </a:p>
      </dgm:t>
    </dgm:pt>
    <dgm:pt modelId="{8FDF1A40-186F-4FDE-81F8-8EB662EC9B67}">
      <dgm:prSet/>
      <dgm:spPr>
        <a:solidFill>
          <a:schemeClr val="bg1">
            <a:lumMod val="65000"/>
          </a:schemeClr>
        </a:solidFill>
      </dgm:spPr>
      <dgm:t>
        <a:bodyPr/>
        <a:lstStyle/>
        <a:p>
          <a:r>
            <a:rPr lang="es-ES" dirty="0" smtClean="0"/>
            <a:t>Matriz</a:t>
          </a:r>
          <a:endParaRPr lang="es-ES" dirty="0"/>
        </a:p>
      </dgm:t>
    </dgm:pt>
    <dgm:pt modelId="{18A0E382-E8AB-4D6A-B073-3F1301CCA476}" type="parTrans" cxnId="{7E393E31-D625-44B5-9A5F-469E6561581C}">
      <dgm:prSet/>
      <dgm:spPr/>
      <dgm:t>
        <a:bodyPr/>
        <a:lstStyle/>
        <a:p>
          <a:endParaRPr lang="es-ES"/>
        </a:p>
      </dgm:t>
    </dgm:pt>
    <dgm:pt modelId="{37B3D7F7-9075-4FB6-B85D-575056D65EC5}" type="sibTrans" cxnId="{7E393E31-D625-44B5-9A5F-469E6561581C}">
      <dgm:prSet/>
      <dgm:spPr/>
      <dgm:t>
        <a:bodyPr/>
        <a:lstStyle/>
        <a:p>
          <a:endParaRPr lang="es-ES"/>
        </a:p>
      </dgm:t>
    </dgm:pt>
    <dgm:pt modelId="{69771324-49DF-48DE-AACF-0B009BCB4883}">
      <dgm:prSet/>
      <dgm:spPr>
        <a:solidFill>
          <a:schemeClr val="bg1">
            <a:lumMod val="65000"/>
          </a:schemeClr>
        </a:solidFill>
      </dgm:spPr>
      <dgm:t>
        <a:bodyPr/>
        <a:lstStyle/>
        <a:p>
          <a:r>
            <a:rPr lang="es-ES" dirty="0" smtClean="0"/>
            <a:t>Programación física y financiera</a:t>
          </a:r>
          <a:endParaRPr lang="es-ES" dirty="0"/>
        </a:p>
      </dgm:t>
    </dgm:pt>
    <dgm:pt modelId="{B9C6777C-4002-4B1E-A3A6-2BD3DE460AAA}" type="parTrans" cxnId="{11FDAA2B-7FF2-452D-B8FA-1B565C443760}">
      <dgm:prSet/>
      <dgm:spPr/>
      <dgm:t>
        <a:bodyPr/>
        <a:lstStyle/>
        <a:p>
          <a:endParaRPr lang="es-ES"/>
        </a:p>
      </dgm:t>
    </dgm:pt>
    <dgm:pt modelId="{E88EA134-36E2-4661-86F4-AE5F20379DD1}" type="sibTrans" cxnId="{11FDAA2B-7FF2-452D-B8FA-1B565C443760}">
      <dgm:prSet/>
      <dgm:spPr/>
      <dgm:t>
        <a:bodyPr/>
        <a:lstStyle/>
        <a:p>
          <a:endParaRPr lang="es-ES"/>
        </a:p>
      </dgm:t>
    </dgm:pt>
    <dgm:pt modelId="{BF66C0F7-5ACD-4A5F-8032-45DFCEA6862F}" type="pres">
      <dgm:prSet presAssocID="{6EFA23F4-B73C-4EFE-A592-69FB4405F77A}" presName="Name0" presStyleCnt="0">
        <dgm:presLayoutVars>
          <dgm:dir/>
          <dgm:resizeHandles val="exact"/>
        </dgm:presLayoutVars>
      </dgm:prSet>
      <dgm:spPr/>
    </dgm:pt>
    <dgm:pt modelId="{C90C5453-DFDD-4931-A90A-860CD4FCB21A}" type="pres">
      <dgm:prSet presAssocID="{46963B81-15A6-47BA-9B2E-C4C10BCAB56D}" presName="node" presStyleLbl="node1" presStyleIdx="0" presStyleCnt="5">
        <dgm:presLayoutVars>
          <dgm:bulletEnabled val="1"/>
        </dgm:presLayoutVars>
      </dgm:prSet>
      <dgm:spPr/>
      <dgm:t>
        <a:bodyPr/>
        <a:lstStyle/>
        <a:p>
          <a:endParaRPr lang="es-ES"/>
        </a:p>
      </dgm:t>
    </dgm:pt>
    <dgm:pt modelId="{B0D6B97E-153F-42A5-B7AD-3E60ADDE7241}" type="pres">
      <dgm:prSet presAssocID="{0AC6D552-9804-4D9E-8E1A-BB3E461591EA}" presName="sibTrans" presStyleLbl="sibTrans2D1" presStyleIdx="0" presStyleCnt="4"/>
      <dgm:spPr/>
      <dgm:t>
        <a:bodyPr/>
        <a:lstStyle/>
        <a:p>
          <a:endParaRPr lang="es-ES"/>
        </a:p>
      </dgm:t>
    </dgm:pt>
    <dgm:pt modelId="{043EA872-3F23-4C76-9D3F-BF7243A55527}" type="pres">
      <dgm:prSet presAssocID="{0AC6D552-9804-4D9E-8E1A-BB3E461591EA}" presName="connectorText" presStyleLbl="sibTrans2D1" presStyleIdx="0" presStyleCnt="4"/>
      <dgm:spPr/>
      <dgm:t>
        <a:bodyPr/>
        <a:lstStyle/>
        <a:p>
          <a:endParaRPr lang="es-ES"/>
        </a:p>
      </dgm:t>
    </dgm:pt>
    <dgm:pt modelId="{B57EA0D0-8CD1-4A8D-BD6C-2BA30543F8AB}" type="pres">
      <dgm:prSet presAssocID="{95BE9001-377A-4AFB-8735-461E3274D1C7}" presName="node" presStyleLbl="node1" presStyleIdx="1" presStyleCnt="5">
        <dgm:presLayoutVars>
          <dgm:bulletEnabled val="1"/>
        </dgm:presLayoutVars>
      </dgm:prSet>
      <dgm:spPr/>
      <dgm:t>
        <a:bodyPr/>
        <a:lstStyle/>
        <a:p>
          <a:endParaRPr lang="es-ES"/>
        </a:p>
      </dgm:t>
    </dgm:pt>
    <dgm:pt modelId="{88B849BE-53F0-439D-9E94-A53E11B6C691}" type="pres">
      <dgm:prSet presAssocID="{34FE220D-5D3A-4618-A7B7-6EBBAA4BDE5F}" presName="sibTrans" presStyleLbl="sibTrans2D1" presStyleIdx="1" presStyleCnt="4"/>
      <dgm:spPr/>
      <dgm:t>
        <a:bodyPr/>
        <a:lstStyle/>
        <a:p>
          <a:endParaRPr lang="es-ES"/>
        </a:p>
      </dgm:t>
    </dgm:pt>
    <dgm:pt modelId="{45AC8E8D-9469-4E65-B3E5-55A898C79DF4}" type="pres">
      <dgm:prSet presAssocID="{34FE220D-5D3A-4618-A7B7-6EBBAA4BDE5F}" presName="connectorText" presStyleLbl="sibTrans2D1" presStyleIdx="1" presStyleCnt="4"/>
      <dgm:spPr/>
      <dgm:t>
        <a:bodyPr/>
        <a:lstStyle/>
        <a:p>
          <a:endParaRPr lang="es-ES"/>
        </a:p>
      </dgm:t>
    </dgm:pt>
    <dgm:pt modelId="{997698B4-EB7D-4ED2-ACE0-51A38DD69096}" type="pres">
      <dgm:prSet presAssocID="{8FDF1A40-186F-4FDE-81F8-8EB662EC9B67}" presName="node" presStyleLbl="node1" presStyleIdx="2" presStyleCnt="5">
        <dgm:presLayoutVars>
          <dgm:bulletEnabled val="1"/>
        </dgm:presLayoutVars>
      </dgm:prSet>
      <dgm:spPr/>
      <dgm:t>
        <a:bodyPr/>
        <a:lstStyle/>
        <a:p>
          <a:endParaRPr lang="es-ES"/>
        </a:p>
      </dgm:t>
    </dgm:pt>
    <dgm:pt modelId="{A3A42CDC-A91E-4F73-B81E-7499397D36AC}" type="pres">
      <dgm:prSet presAssocID="{37B3D7F7-9075-4FB6-B85D-575056D65EC5}" presName="sibTrans" presStyleLbl="sibTrans2D1" presStyleIdx="2" presStyleCnt="4"/>
      <dgm:spPr/>
      <dgm:t>
        <a:bodyPr/>
        <a:lstStyle/>
        <a:p>
          <a:endParaRPr lang="es-ES"/>
        </a:p>
      </dgm:t>
    </dgm:pt>
    <dgm:pt modelId="{12E0A45E-198C-431B-9304-D1B72082EC8B}" type="pres">
      <dgm:prSet presAssocID="{37B3D7F7-9075-4FB6-B85D-575056D65EC5}" presName="connectorText" presStyleLbl="sibTrans2D1" presStyleIdx="2" presStyleCnt="4"/>
      <dgm:spPr/>
      <dgm:t>
        <a:bodyPr/>
        <a:lstStyle/>
        <a:p>
          <a:endParaRPr lang="es-ES"/>
        </a:p>
      </dgm:t>
    </dgm:pt>
    <dgm:pt modelId="{07BF55F7-E762-451E-8EA3-5B83472487F8}" type="pres">
      <dgm:prSet presAssocID="{69771324-49DF-48DE-AACF-0B009BCB4883}" presName="node" presStyleLbl="node1" presStyleIdx="3" presStyleCnt="5">
        <dgm:presLayoutVars>
          <dgm:bulletEnabled val="1"/>
        </dgm:presLayoutVars>
      </dgm:prSet>
      <dgm:spPr/>
      <dgm:t>
        <a:bodyPr/>
        <a:lstStyle/>
        <a:p>
          <a:endParaRPr lang="es-ES"/>
        </a:p>
      </dgm:t>
    </dgm:pt>
    <dgm:pt modelId="{5037384E-04E1-4979-86AA-ABED78AB8123}" type="pres">
      <dgm:prSet presAssocID="{E88EA134-36E2-4661-86F4-AE5F20379DD1}" presName="sibTrans" presStyleLbl="sibTrans2D1" presStyleIdx="3" presStyleCnt="4"/>
      <dgm:spPr/>
      <dgm:t>
        <a:bodyPr/>
        <a:lstStyle/>
        <a:p>
          <a:endParaRPr lang="es-ES"/>
        </a:p>
      </dgm:t>
    </dgm:pt>
    <dgm:pt modelId="{5ACF2F1F-3F0B-4F5B-B35C-7BC179E6CDBE}" type="pres">
      <dgm:prSet presAssocID="{E88EA134-36E2-4661-86F4-AE5F20379DD1}" presName="connectorText" presStyleLbl="sibTrans2D1" presStyleIdx="3" presStyleCnt="4"/>
      <dgm:spPr/>
      <dgm:t>
        <a:bodyPr/>
        <a:lstStyle/>
        <a:p>
          <a:endParaRPr lang="es-ES"/>
        </a:p>
      </dgm:t>
    </dgm:pt>
    <dgm:pt modelId="{1E06AB83-8E66-4B9A-A279-C168072ECDA2}" type="pres">
      <dgm:prSet presAssocID="{3FF71BA5-FDB1-443E-807F-B893C0A6901A}" presName="node" presStyleLbl="node1" presStyleIdx="4" presStyleCnt="5">
        <dgm:presLayoutVars>
          <dgm:bulletEnabled val="1"/>
        </dgm:presLayoutVars>
      </dgm:prSet>
      <dgm:spPr/>
      <dgm:t>
        <a:bodyPr/>
        <a:lstStyle/>
        <a:p>
          <a:endParaRPr lang="es-ES"/>
        </a:p>
      </dgm:t>
    </dgm:pt>
  </dgm:ptLst>
  <dgm:cxnLst>
    <dgm:cxn modelId="{FA734C8C-7BEA-42CA-8A9C-D42E3151F509}" type="presOf" srcId="{34FE220D-5D3A-4618-A7B7-6EBBAA4BDE5F}" destId="{88B849BE-53F0-439D-9E94-A53E11B6C691}" srcOrd="0" destOrd="0" presId="urn:microsoft.com/office/officeart/2005/8/layout/process1"/>
    <dgm:cxn modelId="{4C2E6CF0-496D-481A-8835-F86CAF394308}" type="presOf" srcId="{37B3D7F7-9075-4FB6-B85D-575056D65EC5}" destId="{12E0A45E-198C-431B-9304-D1B72082EC8B}" srcOrd="1" destOrd="0" presId="urn:microsoft.com/office/officeart/2005/8/layout/process1"/>
    <dgm:cxn modelId="{C51D87BB-1225-4E63-A87E-CBF2A06E93F3}" srcId="{6EFA23F4-B73C-4EFE-A592-69FB4405F77A}" destId="{3FF71BA5-FDB1-443E-807F-B893C0A6901A}" srcOrd="4" destOrd="0" parTransId="{5FDFF6EE-1EF3-4FB1-8B09-8F0CAFD81409}" sibTransId="{35398485-2B9A-4ACC-87E3-DCA003E2BF9E}"/>
    <dgm:cxn modelId="{11FDAA2B-7FF2-452D-B8FA-1B565C443760}" srcId="{6EFA23F4-B73C-4EFE-A592-69FB4405F77A}" destId="{69771324-49DF-48DE-AACF-0B009BCB4883}" srcOrd="3" destOrd="0" parTransId="{B9C6777C-4002-4B1E-A3A6-2BD3DE460AAA}" sibTransId="{E88EA134-36E2-4661-86F4-AE5F20379DD1}"/>
    <dgm:cxn modelId="{9E68F812-7531-475A-A43B-05C0859F9F36}" srcId="{6EFA23F4-B73C-4EFE-A592-69FB4405F77A}" destId="{95BE9001-377A-4AFB-8735-461E3274D1C7}" srcOrd="1" destOrd="0" parTransId="{3BA259B4-5A41-4F5E-A761-CDEB9A3510C2}" sibTransId="{34FE220D-5D3A-4618-A7B7-6EBBAA4BDE5F}"/>
    <dgm:cxn modelId="{5A176846-2633-4A38-AF92-7B41F6B76C1C}" type="presOf" srcId="{8FDF1A40-186F-4FDE-81F8-8EB662EC9B67}" destId="{997698B4-EB7D-4ED2-ACE0-51A38DD69096}" srcOrd="0" destOrd="0" presId="urn:microsoft.com/office/officeart/2005/8/layout/process1"/>
    <dgm:cxn modelId="{090DD677-C153-4D8F-9A00-34B6DAA952C2}" type="presOf" srcId="{69771324-49DF-48DE-AACF-0B009BCB4883}" destId="{07BF55F7-E762-451E-8EA3-5B83472487F8}" srcOrd="0" destOrd="0" presId="urn:microsoft.com/office/officeart/2005/8/layout/process1"/>
    <dgm:cxn modelId="{A0AB3406-E50F-484D-8B67-7A7343ED5CC6}" type="presOf" srcId="{46963B81-15A6-47BA-9B2E-C4C10BCAB56D}" destId="{C90C5453-DFDD-4931-A90A-860CD4FCB21A}" srcOrd="0" destOrd="0" presId="urn:microsoft.com/office/officeart/2005/8/layout/process1"/>
    <dgm:cxn modelId="{7E393E31-D625-44B5-9A5F-469E6561581C}" srcId="{6EFA23F4-B73C-4EFE-A592-69FB4405F77A}" destId="{8FDF1A40-186F-4FDE-81F8-8EB662EC9B67}" srcOrd="2" destOrd="0" parTransId="{18A0E382-E8AB-4D6A-B073-3F1301CCA476}" sibTransId="{37B3D7F7-9075-4FB6-B85D-575056D65EC5}"/>
    <dgm:cxn modelId="{55AD3871-A08D-4375-B24A-FF44D9BA4B91}" type="presOf" srcId="{34FE220D-5D3A-4618-A7B7-6EBBAA4BDE5F}" destId="{45AC8E8D-9469-4E65-B3E5-55A898C79DF4}" srcOrd="1" destOrd="0" presId="urn:microsoft.com/office/officeart/2005/8/layout/process1"/>
    <dgm:cxn modelId="{DF872D8C-AB6C-47C4-AD3E-FD217054497C}" type="presOf" srcId="{0AC6D552-9804-4D9E-8E1A-BB3E461591EA}" destId="{043EA872-3F23-4C76-9D3F-BF7243A55527}" srcOrd="1" destOrd="0" presId="urn:microsoft.com/office/officeart/2005/8/layout/process1"/>
    <dgm:cxn modelId="{89C60906-623D-46BA-A108-4776640D438E}" type="presOf" srcId="{3FF71BA5-FDB1-443E-807F-B893C0A6901A}" destId="{1E06AB83-8E66-4B9A-A279-C168072ECDA2}" srcOrd="0" destOrd="0" presId="urn:microsoft.com/office/officeart/2005/8/layout/process1"/>
    <dgm:cxn modelId="{0B06DABF-4A08-40F3-B09A-FDF150C33D79}" type="presOf" srcId="{E88EA134-36E2-4661-86F4-AE5F20379DD1}" destId="{5ACF2F1F-3F0B-4F5B-B35C-7BC179E6CDBE}" srcOrd="1" destOrd="0" presId="urn:microsoft.com/office/officeart/2005/8/layout/process1"/>
    <dgm:cxn modelId="{C89FDC0A-8633-47D4-9421-2ECE8C96FDC5}" type="presOf" srcId="{E88EA134-36E2-4661-86F4-AE5F20379DD1}" destId="{5037384E-04E1-4979-86AA-ABED78AB8123}" srcOrd="0" destOrd="0" presId="urn:microsoft.com/office/officeart/2005/8/layout/process1"/>
    <dgm:cxn modelId="{3ECBF6B9-C017-4AF2-AC98-283E1A0B8160}" srcId="{6EFA23F4-B73C-4EFE-A592-69FB4405F77A}" destId="{46963B81-15A6-47BA-9B2E-C4C10BCAB56D}" srcOrd="0" destOrd="0" parTransId="{C87B3879-A748-4FF7-8C8A-E626D96C6B3A}" sibTransId="{0AC6D552-9804-4D9E-8E1A-BB3E461591EA}"/>
    <dgm:cxn modelId="{4283C6DA-4114-446C-8C7C-90EC517D0700}" type="presOf" srcId="{95BE9001-377A-4AFB-8735-461E3274D1C7}" destId="{B57EA0D0-8CD1-4A8D-BD6C-2BA30543F8AB}" srcOrd="0" destOrd="0" presId="urn:microsoft.com/office/officeart/2005/8/layout/process1"/>
    <dgm:cxn modelId="{E5BCBB3A-1F25-47E0-9138-84F30B9FC3D3}" type="presOf" srcId="{6EFA23F4-B73C-4EFE-A592-69FB4405F77A}" destId="{BF66C0F7-5ACD-4A5F-8032-45DFCEA6862F}" srcOrd="0" destOrd="0" presId="urn:microsoft.com/office/officeart/2005/8/layout/process1"/>
    <dgm:cxn modelId="{414BB58F-1A67-48D9-94BD-1EA3BA569DB4}" type="presOf" srcId="{0AC6D552-9804-4D9E-8E1A-BB3E461591EA}" destId="{B0D6B97E-153F-42A5-B7AD-3E60ADDE7241}" srcOrd="0" destOrd="0" presId="urn:microsoft.com/office/officeart/2005/8/layout/process1"/>
    <dgm:cxn modelId="{1F490B58-3E7E-47CF-A61A-C20A29F3EFF8}" type="presOf" srcId="{37B3D7F7-9075-4FB6-B85D-575056D65EC5}" destId="{A3A42CDC-A91E-4F73-B81E-7499397D36AC}" srcOrd="0" destOrd="0" presId="urn:microsoft.com/office/officeart/2005/8/layout/process1"/>
    <dgm:cxn modelId="{7466643E-2AE5-4868-9E99-ED9FE7A12D8B}" type="presParOf" srcId="{BF66C0F7-5ACD-4A5F-8032-45DFCEA6862F}" destId="{C90C5453-DFDD-4931-A90A-860CD4FCB21A}" srcOrd="0" destOrd="0" presId="urn:microsoft.com/office/officeart/2005/8/layout/process1"/>
    <dgm:cxn modelId="{C82CA00D-E349-43C1-83A6-0256A8C2E170}" type="presParOf" srcId="{BF66C0F7-5ACD-4A5F-8032-45DFCEA6862F}" destId="{B0D6B97E-153F-42A5-B7AD-3E60ADDE7241}" srcOrd="1" destOrd="0" presId="urn:microsoft.com/office/officeart/2005/8/layout/process1"/>
    <dgm:cxn modelId="{4F66F146-2BA8-464E-AED3-F625DA173292}" type="presParOf" srcId="{B0D6B97E-153F-42A5-B7AD-3E60ADDE7241}" destId="{043EA872-3F23-4C76-9D3F-BF7243A55527}" srcOrd="0" destOrd="0" presId="urn:microsoft.com/office/officeart/2005/8/layout/process1"/>
    <dgm:cxn modelId="{E4042CEE-1485-4207-8438-C0C72D207CE8}" type="presParOf" srcId="{BF66C0F7-5ACD-4A5F-8032-45DFCEA6862F}" destId="{B57EA0D0-8CD1-4A8D-BD6C-2BA30543F8AB}" srcOrd="2" destOrd="0" presId="urn:microsoft.com/office/officeart/2005/8/layout/process1"/>
    <dgm:cxn modelId="{E218F382-85B8-46D1-BE8C-C2AE26AE5958}" type="presParOf" srcId="{BF66C0F7-5ACD-4A5F-8032-45DFCEA6862F}" destId="{88B849BE-53F0-439D-9E94-A53E11B6C691}" srcOrd="3" destOrd="0" presId="urn:microsoft.com/office/officeart/2005/8/layout/process1"/>
    <dgm:cxn modelId="{E6AF1385-B4DA-47E6-B601-EECB5DAA57A3}" type="presParOf" srcId="{88B849BE-53F0-439D-9E94-A53E11B6C691}" destId="{45AC8E8D-9469-4E65-B3E5-55A898C79DF4}" srcOrd="0" destOrd="0" presId="urn:microsoft.com/office/officeart/2005/8/layout/process1"/>
    <dgm:cxn modelId="{2499114E-600C-4531-B91D-1FB0F92FF0B1}" type="presParOf" srcId="{BF66C0F7-5ACD-4A5F-8032-45DFCEA6862F}" destId="{997698B4-EB7D-4ED2-ACE0-51A38DD69096}" srcOrd="4" destOrd="0" presId="urn:microsoft.com/office/officeart/2005/8/layout/process1"/>
    <dgm:cxn modelId="{633B709F-6B2D-4284-92CD-612C69FC13B7}" type="presParOf" srcId="{BF66C0F7-5ACD-4A5F-8032-45DFCEA6862F}" destId="{A3A42CDC-A91E-4F73-B81E-7499397D36AC}" srcOrd="5" destOrd="0" presId="urn:microsoft.com/office/officeart/2005/8/layout/process1"/>
    <dgm:cxn modelId="{ACA7332D-D0E7-4F93-AD07-1858F8A00B92}" type="presParOf" srcId="{A3A42CDC-A91E-4F73-B81E-7499397D36AC}" destId="{12E0A45E-198C-431B-9304-D1B72082EC8B}" srcOrd="0" destOrd="0" presId="urn:microsoft.com/office/officeart/2005/8/layout/process1"/>
    <dgm:cxn modelId="{6AFB46FE-7DDA-4259-90BD-F43C36688688}" type="presParOf" srcId="{BF66C0F7-5ACD-4A5F-8032-45DFCEA6862F}" destId="{07BF55F7-E762-451E-8EA3-5B83472487F8}" srcOrd="6" destOrd="0" presId="urn:microsoft.com/office/officeart/2005/8/layout/process1"/>
    <dgm:cxn modelId="{E78AA342-B638-4EE4-BD3C-81EF38849DF7}" type="presParOf" srcId="{BF66C0F7-5ACD-4A5F-8032-45DFCEA6862F}" destId="{5037384E-04E1-4979-86AA-ABED78AB8123}" srcOrd="7" destOrd="0" presId="urn:microsoft.com/office/officeart/2005/8/layout/process1"/>
    <dgm:cxn modelId="{366CE831-AD2B-41F5-8F67-6A0EF0D8F972}" type="presParOf" srcId="{5037384E-04E1-4979-86AA-ABED78AB8123}" destId="{5ACF2F1F-3F0B-4F5B-B35C-7BC179E6CDBE}" srcOrd="0" destOrd="0" presId="urn:microsoft.com/office/officeart/2005/8/layout/process1"/>
    <dgm:cxn modelId="{02EAEE94-C9AB-4DB1-A806-06D3440AF921}" type="presParOf" srcId="{BF66C0F7-5ACD-4A5F-8032-45DFCEA6862F}" destId="{1E06AB83-8E66-4B9A-A279-C168072ECDA2}" srcOrd="8" destOrd="0" presId="urn:microsoft.com/office/officeart/2005/8/layout/process1"/>
  </dgm:cxnLst>
  <dgm:bg>
    <a:solidFill>
      <a:srgbClr val="FF0000"/>
    </a:solidFill>
  </dgm:bg>
  <dgm:whole>
    <a:ln>
      <a:solidFill>
        <a:schemeClr val="accent1"/>
      </a:solidFill>
    </a:ln>
  </dgm:whole>
  <dgm:extLst>
    <a:ext uri="http://schemas.microsoft.com/office/drawing/2008/diagram">
      <dsp:dataModelExt xmlns:dsp="http://schemas.microsoft.com/office/drawing/2008/diagram" xmlns:a="http://schemas.openxmlformats.org/drawingml/2006/main" xmlns:dgm="http://schemas.openxmlformats.org/drawingml/2006/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BB40EF-3435-41F3-ABA2-4E9A2285CB86}"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PE"/>
        </a:p>
      </dgm:t>
    </dgm:pt>
    <dgm:pt modelId="{43CAF70A-A16D-4DB8-B023-7161FC74C9D3}">
      <dgm:prSet phldrT="[Texto]" custT="1"/>
      <dgm:spPr>
        <a:solidFill>
          <a:schemeClr val="tx1">
            <a:lumMod val="65000"/>
            <a:lumOff val="35000"/>
          </a:schemeClr>
        </a:solidFill>
      </dgm:spPr>
      <dgm:t>
        <a:bodyPr/>
        <a:lstStyle/>
        <a:p>
          <a:r>
            <a:rPr lang="es-PE" sz="1050" dirty="0" smtClean="0"/>
            <a:t>1. </a:t>
          </a:r>
          <a:r>
            <a:rPr lang="es-PE" sz="1050" b="1" dirty="0" smtClean="0"/>
            <a:t>Difusión de la lógica del diseño del PP</a:t>
          </a:r>
          <a:endParaRPr lang="es-PE" sz="1050" b="1" dirty="0"/>
        </a:p>
      </dgm:t>
    </dgm:pt>
    <dgm:pt modelId="{9AF26C1D-FB2A-4CD7-9560-373282176B87}" type="parTrans" cxnId="{3DAFA42A-64C8-4277-A6C7-A2D2041EA080}">
      <dgm:prSet/>
      <dgm:spPr/>
      <dgm:t>
        <a:bodyPr/>
        <a:lstStyle/>
        <a:p>
          <a:endParaRPr lang="es-PE"/>
        </a:p>
      </dgm:t>
    </dgm:pt>
    <dgm:pt modelId="{F342CCED-4D39-4923-8A05-D73F048D9532}" type="sibTrans" cxnId="{3DAFA42A-64C8-4277-A6C7-A2D2041EA080}">
      <dgm:prSet/>
      <dgm:spPr>
        <a:solidFill>
          <a:srgbClr val="FF0000"/>
        </a:solidFill>
      </dgm:spPr>
      <dgm:t>
        <a:bodyPr/>
        <a:lstStyle/>
        <a:p>
          <a:endParaRPr lang="es-PE"/>
        </a:p>
      </dgm:t>
    </dgm:pt>
    <dgm:pt modelId="{E90641BE-234D-4FC0-A9D9-9433A6AA9C04}">
      <dgm:prSet phldrT="[Texto]" custT="1"/>
      <dgm:spPr>
        <a:solidFill>
          <a:schemeClr val="tx1">
            <a:lumMod val="50000"/>
            <a:lumOff val="50000"/>
          </a:schemeClr>
        </a:solidFill>
      </dgm:spPr>
      <dgm:t>
        <a:bodyPr/>
        <a:lstStyle/>
        <a:p>
          <a:r>
            <a:rPr lang="es-PE" sz="1050" dirty="0" smtClean="0"/>
            <a:t>2. </a:t>
          </a:r>
          <a:r>
            <a:rPr lang="es-PE" sz="1050" b="1" dirty="0" smtClean="0"/>
            <a:t>Validación de modelos operacionales y tipología de proyectos</a:t>
          </a:r>
          <a:endParaRPr lang="es-PE" sz="1050" b="1" dirty="0"/>
        </a:p>
      </dgm:t>
    </dgm:pt>
    <dgm:pt modelId="{584D1A89-5870-4762-B9AC-5447F056CB7B}" type="parTrans" cxnId="{8DAECD05-C575-40F2-A096-15BD0E6F07AD}">
      <dgm:prSet/>
      <dgm:spPr/>
      <dgm:t>
        <a:bodyPr/>
        <a:lstStyle/>
        <a:p>
          <a:endParaRPr lang="es-PE"/>
        </a:p>
      </dgm:t>
    </dgm:pt>
    <dgm:pt modelId="{57AB75AD-54FA-4677-A514-97001F184241}" type="sibTrans" cxnId="{8DAECD05-C575-40F2-A096-15BD0E6F07AD}">
      <dgm:prSet/>
      <dgm:spPr>
        <a:solidFill>
          <a:srgbClr val="FF0000"/>
        </a:solidFill>
      </dgm:spPr>
      <dgm:t>
        <a:bodyPr/>
        <a:lstStyle/>
        <a:p>
          <a:endParaRPr lang="es-PE"/>
        </a:p>
      </dgm:t>
    </dgm:pt>
    <dgm:pt modelId="{73DBB4F5-FAAC-441C-A9FA-D30D839C029E}">
      <dgm:prSet phldrT="[Texto]" custT="1"/>
      <dgm:spPr>
        <a:solidFill>
          <a:schemeClr val="bg1">
            <a:lumMod val="65000"/>
          </a:schemeClr>
        </a:solidFill>
      </dgm:spPr>
      <dgm:t>
        <a:bodyPr/>
        <a:lstStyle/>
        <a:p>
          <a:r>
            <a:rPr lang="es-PE" sz="1050" dirty="0" smtClean="0"/>
            <a:t>3 . </a:t>
          </a:r>
          <a:r>
            <a:rPr lang="es-PE" sz="1050" b="1" dirty="0" smtClean="0"/>
            <a:t>Difusión del diseño del PP a ser considerado en la formulación del presupuesto del año XX</a:t>
          </a:r>
          <a:endParaRPr lang="es-PE" sz="1050" b="1" dirty="0"/>
        </a:p>
      </dgm:t>
    </dgm:pt>
    <dgm:pt modelId="{A415AB37-52A6-4BEF-A2F5-8019DD01B9E2}" type="parTrans" cxnId="{F2486383-1403-4B11-AFCA-9B70C4CDA17F}">
      <dgm:prSet/>
      <dgm:spPr/>
      <dgm:t>
        <a:bodyPr/>
        <a:lstStyle/>
        <a:p>
          <a:endParaRPr lang="es-PE"/>
        </a:p>
      </dgm:t>
    </dgm:pt>
    <dgm:pt modelId="{51D23D45-992D-48D3-B02C-581A9428E02B}" type="sibTrans" cxnId="{F2486383-1403-4B11-AFCA-9B70C4CDA17F}">
      <dgm:prSet/>
      <dgm:spPr>
        <a:solidFill>
          <a:srgbClr val="FF0000"/>
        </a:solidFill>
      </dgm:spPr>
      <dgm:t>
        <a:bodyPr/>
        <a:lstStyle/>
        <a:p>
          <a:endParaRPr lang="es-PE"/>
        </a:p>
      </dgm:t>
    </dgm:pt>
    <dgm:pt modelId="{BBB1C7AC-E9FD-41C1-B1B4-CAD193911B9C}">
      <dgm:prSet phldrT="[Texto]" custT="1"/>
      <dgm:spPr>
        <a:solidFill>
          <a:schemeClr val="bg1">
            <a:lumMod val="75000"/>
          </a:schemeClr>
        </a:solidFill>
      </dgm:spPr>
      <dgm:t>
        <a:bodyPr/>
        <a:lstStyle/>
        <a:p>
          <a:r>
            <a:rPr lang="es-PE" sz="1050" dirty="0" smtClean="0"/>
            <a:t>4. </a:t>
          </a:r>
          <a:r>
            <a:rPr lang="es-PE" sz="1050" b="1" dirty="0" smtClean="0"/>
            <a:t>Propuesta de las metas de los indicadores de desempeño de resultado y productos por el PP</a:t>
          </a:r>
          <a:endParaRPr lang="es-PE" sz="1050" b="1" dirty="0"/>
        </a:p>
      </dgm:t>
    </dgm:pt>
    <dgm:pt modelId="{E39241EA-8F7F-4D54-A7BC-A891CC155722}" type="parTrans" cxnId="{BFBF7211-922E-442F-89B3-A6835F4718AE}">
      <dgm:prSet/>
      <dgm:spPr/>
      <dgm:t>
        <a:bodyPr/>
        <a:lstStyle/>
        <a:p>
          <a:endParaRPr lang="es-PE"/>
        </a:p>
      </dgm:t>
    </dgm:pt>
    <dgm:pt modelId="{6FC5CCFB-D922-4303-B358-D0E7F0FA7C36}" type="sibTrans" cxnId="{BFBF7211-922E-442F-89B3-A6835F4718AE}">
      <dgm:prSet/>
      <dgm:spPr>
        <a:solidFill>
          <a:srgbClr val="FF0000"/>
        </a:solidFill>
      </dgm:spPr>
      <dgm:t>
        <a:bodyPr/>
        <a:lstStyle/>
        <a:p>
          <a:endParaRPr lang="es-PE"/>
        </a:p>
      </dgm:t>
    </dgm:pt>
    <dgm:pt modelId="{53B779AB-8B7C-41F9-BC6C-4BD46C520F14}">
      <dgm:prSet phldrT="[Texto]" custT="1"/>
      <dgm:spPr>
        <a:solidFill>
          <a:schemeClr val="bg2">
            <a:lumMod val="40000"/>
            <a:lumOff val="60000"/>
          </a:schemeClr>
        </a:solidFill>
      </dgm:spPr>
      <dgm:t>
        <a:bodyPr/>
        <a:lstStyle/>
        <a:p>
          <a:r>
            <a:rPr lang="es-PE" sz="1050" dirty="0" smtClean="0"/>
            <a:t>5. </a:t>
          </a:r>
          <a:r>
            <a:rPr lang="es-PE" sz="1050" b="1" dirty="0" smtClean="0"/>
            <a:t>Definición de las metas físicas y financieras</a:t>
          </a:r>
          <a:endParaRPr lang="es-PE" sz="1050" b="1" dirty="0"/>
        </a:p>
      </dgm:t>
    </dgm:pt>
    <dgm:pt modelId="{3317F22B-56F8-4512-9A89-E5E77D3E60F1}" type="parTrans" cxnId="{6DFCF905-B1E8-4BDB-A895-9A0AD009540C}">
      <dgm:prSet/>
      <dgm:spPr/>
      <dgm:t>
        <a:bodyPr/>
        <a:lstStyle/>
        <a:p>
          <a:endParaRPr lang="es-PE"/>
        </a:p>
      </dgm:t>
    </dgm:pt>
    <dgm:pt modelId="{584162EB-3757-4481-8AD9-C08E905F7DAC}" type="sibTrans" cxnId="{6DFCF905-B1E8-4BDB-A895-9A0AD009540C}">
      <dgm:prSet/>
      <dgm:spPr>
        <a:solidFill>
          <a:srgbClr val="FF0000"/>
        </a:solidFill>
      </dgm:spPr>
      <dgm:t>
        <a:bodyPr/>
        <a:lstStyle/>
        <a:p>
          <a:endParaRPr lang="es-PE"/>
        </a:p>
      </dgm:t>
    </dgm:pt>
    <dgm:pt modelId="{9D17CC29-BB7C-455E-A116-4DA8D6638D2D}">
      <dgm:prSet phldrT="[Texto]" custT="1"/>
      <dgm:spPr>
        <a:solidFill>
          <a:schemeClr val="bg1">
            <a:lumMod val="85000"/>
          </a:schemeClr>
        </a:solidFill>
      </dgm:spPr>
      <dgm:t>
        <a:bodyPr/>
        <a:lstStyle/>
        <a:p>
          <a:r>
            <a:rPr lang="es-PE" sz="1050" b="1" dirty="0" smtClean="0">
              <a:solidFill>
                <a:schemeClr val="tx1"/>
              </a:solidFill>
            </a:rPr>
            <a:t>6. Ajuste de metas físicas </a:t>
          </a:r>
          <a:r>
            <a:rPr lang="es-PE" sz="1050" b="1" dirty="0" smtClean="0">
              <a:solidFill>
                <a:schemeClr val="tx1"/>
              </a:solidFill>
              <a:effectLst/>
            </a:rPr>
            <a:t>y financieras </a:t>
          </a:r>
          <a:r>
            <a:rPr lang="es-PE" sz="1050" b="1" dirty="0" smtClean="0">
              <a:solidFill>
                <a:schemeClr val="tx1"/>
              </a:solidFill>
            </a:rPr>
            <a:t>con marco presupuestal aprobado</a:t>
          </a:r>
          <a:endParaRPr lang="es-PE" sz="1050" b="1" dirty="0">
            <a:solidFill>
              <a:schemeClr val="tx1"/>
            </a:solidFill>
          </a:endParaRPr>
        </a:p>
      </dgm:t>
    </dgm:pt>
    <dgm:pt modelId="{1AEF66C8-0889-402C-B4BA-D220EB5040A1}" type="parTrans" cxnId="{A78ED9B9-1C1B-4D1D-BE53-1C602165C958}">
      <dgm:prSet/>
      <dgm:spPr/>
      <dgm:t>
        <a:bodyPr/>
        <a:lstStyle/>
        <a:p>
          <a:endParaRPr lang="es-PE"/>
        </a:p>
      </dgm:t>
    </dgm:pt>
    <dgm:pt modelId="{4A091FC8-4B66-4B2A-906F-539D2E9B597D}" type="sibTrans" cxnId="{A78ED9B9-1C1B-4D1D-BE53-1C602165C958}">
      <dgm:prSet/>
      <dgm:spPr>
        <a:solidFill>
          <a:srgbClr val="FF0000"/>
        </a:solidFill>
      </dgm:spPr>
      <dgm:t>
        <a:bodyPr/>
        <a:lstStyle/>
        <a:p>
          <a:endParaRPr lang="es-PE"/>
        </a:p>
      </dgm:t>
    </dgm:pt>
    <dgm:pt modelId="{4D27A4D0-88EE-44B9-9EA7-155E4AF43B31}">
      <dgm:prSet phldrT="[Texto]" custT="1"/>
      <dgm:spPr>
        <a:solidFill>
          <a:schemeClr val="bg1">
            <a:lumMod val="95000"/>
          </a:schemeClr>
        </a:solidFill>
      </dgm:spPr>
      <dgm:t>
        <a:bodyPr/>
        <a:lstStyle/>
        <a:p>
          <a:r>
            <a:rPr lang="es-PE" sz="1050" b="1" dirty="0" smtClean="0">
              <a:solidFill>
                <a:schemeClr val="tx1"/>
              </a:solidFill>
              <a:effectLst/>
            </a:rPr>
            <a:t>7. Consolidación de la formulación del presupuesto del PP para el ejercicio _____ en documentos ejecutivos</a:t>
          </a:r>
          <a:endParaRPr lang="es-PE" sz="1050" b="1" dirty="0">
            <a:solidFill>
              <a:schemeClr val="tx1"/>
            </a:solidFill>
            <a:effectLst/>
          </a:endParaRPr>
        </a:p>
      </dgm:t>
    </dgm:pt>
    <dgm:pt modelId="{C03FB2A5-AE7B-4D65-8F64-8E3CFBD2DE0D}" type="parTrans" cxnId="{79109899-4D4D-4ED3-A37B-6F8CCF2C97CC}">
      <dgm:prSet/>
      <dgm:spPr/>
      <dgm:t>
        <a:bodyPr/>
        <a:lstStyle/>
        <a:p>
          <a:endParaRPr lang="es-PE"/>
        </a:p>
      </dgm:t>
    </dgm:pt>
    <dgm:pt modelId="{28D03F13-817C-417E-8852-87EFDA7125EC}" type="sibTrans" cxnId="{79109899-4D4D-4ED3-A37B-6F8CCF2C97CC}">
      <dgm:prSet/>
      <dgm:spPr>
        <a:solidFill>
          <a:srgbClr val="FF0000"/>
        </a:solidFill>
      </dgm:spPr>
      <dgm:t>
        <a:bodyPr/>
        <a:lstStyle/>
        <a:p>
          <a:endParaRPr lang="es-PE"/>
        </a:p>
      </dgm:t>
    </dgm:pt>
    <dgm:pt modelId="{97596D78-9AAD-4AA8-B3B1-6AE6299BA9B1}">
      <dgm:prSet phldrT="[Texto]" custT="1"/>
      <dgm:spPr>
        <a:solidFill>
          <a:schemeClr val="bg1">
            <a:lumMod val="95000"/>
          </a:schemeClr>
        </a:solidFill>
      </dgm:spPr>
      <dgm:t>
        <a:bodyPr/>
        <a:lstStyle/>
        <a:p>
          <a:r>
            <a:rPr lang="es-PE" sz="1050" b="1" dirty="0" smtClean="0">
              <a:solidFill>
                <a:schemeClr val="tx1"/>
              </a:solidFill>
              <a:effectLst/>
            </a:rPr>
            <a:t>8. Revisión de la . ejecución del ejercicio anterior y ajuste de las metas del ejercicio vigente con marco presupuestal aprobado</a:t>
          </a:r>
          <a:endParaRPr lang="es-PE" sz="1050" b="1" dirty="0">
            <a:solidFill>
              <a:schemeClr val="tx1"/>
            </a:solidFill>
            <a:effectLst/>
          </a:endParaRPr>
        </a:p>
      </dgm:t>
    </dgm:pt>
    <dgm:pt modelId="{3FE021AF-0981-4F1E-AE5C-DC96BDFBA897}" type="parTrans" cxnId="{38DB8CC0-9BBB-498A-AB95-D03F13D2BBC5}">
      <dgm:prSet/>
      <dgm:spPr/>
      <dgm:t>
        <a:bodyPr/>
        <a:lstStyle/>
        <a:p>
          <a:endParaRPr lang="es-PE"/>
        </a:p>
      </dgm:t>
    </dgm:pt>
    <dgm:pt modelId="{B49DB421-BA21-4F3D-86A0-6D622688F585}" type="sibTrans" cxnId="{38DB8CC0-9BBB-498A-AB95-D03F13D2BBC5}">
      <dgm:prSet/>
      <dgm:spPr>
        <a:solidFill>
          <a:srgbClr val="FF0000"/>
        </a:solidFill>
        <a:ln>
          <a:solidFill>
            <a:schemeClr val="tx1"/>
          </a:solidFill>
        </a:ln>
      </dgm:spPr>
      <dgm:t>
        <a:bodyPr/>
        <a:lstStyle/>
        <a:p>
          <a:endParaRPr lang="es-PE"/>
        </a:p>
      </dgm:t>
    </dgm:pt>
    <dgm:pt modelId="{C5C8C340-F1A1-4B03-BBD6-57A309B2B3CC}">
      <dgm:prSet phldrT="[Texto]" custT="1"/>
      <dgm:spPr>
        <a:ln>
          <a:solidFill>
            <a:schemeClr val="tx1"/>
          </a:solidFill>
        </a:ln>
      </dgm:spPr>
      <dgm:t>
        <a:bodyPr/>
        <a:lstStyle/>
        <a:p>
          <a:r>
            <a:rPr lang="es-PE" sz="900" b="1" dirty="0" smtClean="0">
              <a:solidFill>
                <a:schemeClr val="tx1"/>
              </a:solidFill>
              <a:effectLst/>
            </a:rPr>
            <a:t>9. Revisión de avance ejecución acumulada de los PP en los meses de marzo y setiembre e identificación de acciones correctivas y responsables de su implementación</a:t>
          </a:r>
          <a:endParaRPr lang="es-PE" sz="900" b="1" dirty="0">
            <a:solidFill>
              <a:schemeClr val="tx1"/>
            </a:solidFill>
            <a:effectLst/>
          </a:endParaRPr>
        </a:p>
      </dgm:t>
    </dgm:pt>
    <dgm:pt modelId="{A031CE3B-400A-4296-B0A7-3B8AA51AEC61}" type="parTrans" cxnId="{41831843-4C57-4985-9E7C-B008CC1D2158}">
      <dgm:prSet/>
      <dgm:spPr/>
      <dgm:t>
        <a:bodyPr/>
        <a:lstStyle/>
        <a:p>
          <a:endParaRPr lang="es-PE"/>
        </a:p>
      </dgm:t>
    </dgm:pt>
    <dgm:pt modelId="{1FA6F321-3670-42FC-8F6B-164C60F8AF2D}" type="sibTrans" cxnId="{41831843-4C57-4985-9E7C-B008CC1D2158}">
      <dgm:prSet/>
      <dgm:spPr>
        <a:solidFill>
          <a:srgbClr val="FF0000"/>
        </a:solidFill>
        <a:ln>
          <a:solidFill>
            <a:schemeClr val="tx1"/>
          </a:solidFill>
        </a:ln>
      </dgm:spPr>
      <dgm:t>
        <a:bodyPr/>
        <a:lstStyle/>
        <a:p>
          <a:endParaRPr lang="es-PE"/>
        </a:p>
      </dgm:t>
    </dgm:pt>
    <dgm:pt modelId="{53728B9B-24E5-42A3-82BF-B80CB6F68F22}">
      <dgm:prSet phldrT="[Texto]" custT="1"/>
      <dgm:spPr>
        <a:ln>
          <a:solidFill>
            <a:schemeClr val="tx1"/>
          </a:solidFill>
        </a:ln>
      </dgm:spPr>
      <dgm:t>
        <a:bodyPr/>
        <a:lstStyle/>
        <a:p>
          <a:r>
            <a:rPr lang="es-PE" sz="1050" b="1" dirty="0" smtClean="0">
              <a:solidFill>
                <a:schemeClr val="tx1"/>
              </a:solidFill>
              <a:effectLst/>
            </a:rPr>
            <a:t>10. Evaluación presupuestal semestral  y anual  del PP</a:t>
          </a:r>
          <a:endParaRPr lang="es-PE" sz="1050" b="1" dirty="0">
            <a:solidFill>
              <a:schemeClr val="tx1"/>
            </a:solidFill>
            <a:effectLst/>
          </a:endParaRPr>
        </a:p>
      </dgm:t>
    </dgm:pt>
    <dgm:pt modelId="{1E25C8C3-162F-498E-B46F-B2792132A3D2}" type="parTrans" cxnId="{05123F8E-F3B2-422C-B5E1-5231107DD5DB}">
      <dgm:prSet/>
      <dgm:spPr/>
      <dgm:t>
        <a:bodyPr/>
        <a:lstStyle/>
        <a:p>
          <a:endParaRPr lang="es-PE"/>
        </a:p>
      </dgm:t>
    </dgm:pt>
    <dgm:pt modelId="{E4D5491B-2EA1-4500-8475-5006EE4C96C5}" type="sibTrans" cxnId="{05123F8E-F3B2-422C-B5E1-5231107DD5DB}">
      <dgm:prSet/>
      <dgm:spPr/>
      <dgm:t>
        <a:bodyPr/>
        <a:lstStyle/>
        <a:p>
          <a:endParaRPr lang="es-PE"/>
        </a:p>
      </dgm:t>
    </dgm:pt>
    <dgm:pt modelId="{6DFF67D4-6B7A-4520-A6D2-3A215103A486}" type="pres">
      <dgm:prSet presAssocID="{D0BB40EF-3435-41F3-ABA2-4E9A2285CB86}" presName="diagram" presStyleCnt="0">
        <dgm:presLayoutVars>
          <dgm:dir/>
          <dgm:resizeHandles val="exact"/>
        </dgm:presLayoutVars>
      </dgm:prSet>
      <dgm:spPr/>
      <dgm:t>
        <a:bodyPr/>
        <a:lstStyle/>
        <a:p>
          <a:endParaRPr lang="es-ES"/>
        </a:p>
      </dgm:t>
    </dgm:pt>
    <dgm:pt modelId="{954755D3-94BE-4F1F-A85D-F052F015726C}" type="pres">
      <dgm:prSet presAssocID="{43CAF70A-A16D-4DB8-B023-7161FC74C9D3}" presName="node" presStyleLbl="node1" presStyleIdx="0" presStyleCnt="10" custScaleY="152697">
        <dgm:presLayoutVars>
          <dgm:bulletEnabled val="1"/>
        </dgm:presLayoutVars>
      </dgm:prSet>
      <dgm:spPr/>
      <dgm:t>
        <a:bodyPr/>
        <a:lstStyle/>
        <a:p>
          <a:endParaRPr lang="es-PE"/>
        </a:p>
      </dgm:t>
    </dgm:pt>
    <dgm:pt modelId="{4FA295B5-4FDE-4776-9D0D-BB4B51B12ECC}" type="pres">
      <dgm:prSet presAssocID="{F342CCED-4D39-4923-8A05-D73F048D9532}" presName="sibTrans" presStyleLbl="sibTrans2D1" presStyleIdx="0" presStyleCnt="9"/>
      <dgm:spPr/>
      <dgm:t>
        <a:bodyPr/>
        <a:lstStyle/>
        <a:p>
          <a:endParaRPr lang="es-ES"/>
        </a:p>
      </dgm:t>
    </dgm:pt>
    <dgm:pt modelId="{0DA8083F-A127-4177-A782-8CB5E23A4C8B}" type="pres">
      <dgm:prSet presAssocID="{F342CCED-4D39-4923-8A05-D73F048D9532}" presName="connectorText" presStyleLbl="sibTrans2D1" presStyleIdx="0" presStyleCnt="9"/>
      <dgm:spPr/>
      <dgm:t>
        <a:bodyPr/>
        <a:lstStyle/>
        <a:p>
          <a:endParaRPr lang="es-ES"/>
        </a:p>
      </dgm:t>
    </dgm:pt>
    <dgm:pt modelId="{F7BF9AB4-FB9E-48C2-B23A-DD527A068B27}" type="pres">
      <dgm:prSet presAssocID="{E90641BE-234D-4FC0-A9D9-9433A6AA9C04}" presName="node" presStyleLbl="node1" presStyleIdx="1" presStyleCnt="10" custScaleY="152697">
        <dgm:presLayoutVars>
          <dgm:bulletEnabled val="1"/>
        </dgm:presLayoutVars>
      </dgm:prSet>
      <dgm:spPr/>
      <dgm:t>
        <a:bodyPr/>
        <a:lstStyle/>
        <a:p>
          <a:endParaRPr lang="es-PE"/>
        </a:p>
      </dgm:t>
    </dgm:pt>
    <dgm:pt modelId="{03BC1D9E-20F6-4956-A91D-E232EB564CF3}" type="pres">
      <dgm:prSet presAssocID="{57AB75AD-54FA-4677-A514-97001F184241}" presName="sibTrans" presStyleLbl="sibTrans2D1" presStyleIdx="1" presStyleCnt="9"/>
      <dgm:spPr/>
      <dgm:t>
        <a:bodyPr/>
        <a:lstStyle/>
        <a:p>
          <a:endParaRPr lang="es-ES"/>
        </a:p>
      </dgm:t>
    </dgm:pt>
    <dgm:pt modelId="{914ABB37-A6A5-410B-A2C3-435F998D458A}" type="pres">
      <dgm:prSet presAssocID="{57AB75AD-54FA-4677-A514-97001F184241}" presName="connectorText" presStyleLbl="sibTrans2D1" presStyleIdx="1" presStyleCnt="9"/>
      <dgm:spPr/>
      <dgm:t>
        <a:bodyPr/>
        <a:lstStyle/>
        <a:p>
          <a:endParaRPr lang="es-ES"/>
        </a:p>
      </dgm:t>
    </dgm:pt>
    <dgm:pt modelId="{385D6A88-9EAA-4A22-9DE5-0EBB8A5C2DD7}" type="pres">
      <dgm:prSet presAssocID="{73DBB4F5-FAAC-441C-A9FA-D30D839C029E}" presName="node" presStyleLbl="node1" presStyleIdx="2" presStyleCnt="10" custScaleY="152697">
        <dgm:presLayoutVars>
          <dgm:bulletEnabled val="1"/>
        </dgm:presLayoutVars>
      </dgm:prSet>
      <dgm:spPr/>
      <dgm:t>
        <a:bodyPr/>
        <a:lstStyle/>
        <a:p>
          <a:endParaRPr lang="es-PE"/>
        </a:p>
      </dgm:t>
    </dgm:pt>
    <dgm:pt modelId="{1DDBF6D1-BA1B-4FF3-B9D5-793E2243A5BE}" type="pres">
      <dgm:prSet presAssocID="{51D23D45-992D-48D3-B02C-581A9428E02B}" presName="sibTrans" presStyleLbl="sibTrans2D1" presStyleIdx="2" presStyleCnt="9"/>
      <dgm:spPr/>
      <dgm:t>
        <a:bodyPr/>
        <a:lstStyle/>
        <a:p>
          <a:endParaRPr lang="es-ES"/>
        </a:p>
      </dgm:t>
    </dgm:pt>
    <dgm:pt modelId="{09420A38-36DA-401D-A0D6-A3AA4FC56B66}" type="pres">
      <dgm:prSet presAssocID="{51D23D45-992D-48D3-B02C-581A9428E02B}" presName="connectorText" presStyleLbl="sibTrans2D1" presStyleIdx="2" presStyleCnt="9"/>
      <dgm:spPr/>
      <dgm:t>
        <a:bodyPr/>
        <a:lstStyle/>
        <a:p>
          <a:endParaRPr lang="es-ES"/>
        </a:p>
      </dgm:t>
    </dgm:pt>
    <dgm:pt modelId="{8C407E2E-7C55-40B4-8306-2D3E276039BB}" type="pres">
      <dgm:prSet presAssocID="{BBB1C7AC-E9FD-41C1-B1B4-CAD193911B9C}" presName="node" presStyleLbl="node1" presStyleIdx="3" presStyleCnt="10" custScaleY="152697">
        <dgm:presLayoutVars>
          <dgm:bulletEnabled val="1"/>
        </dgm:presLayoutVars>
      </dgm:prSet>
      <dgm:spPr/>
      <dgm:t>
        <a:bodyPr/>
        <a:lstStyle/>
        <a:p>
          <a:endParaRPr lang="es-PE"/>
        </a:p>
      </dgm:t>
    </dgm:pt>
    <dgm:pt modelId="{0A7067DC-0C0F-4DBE-B394-E79A1FF76045}" type="pres">
      <dgm:prSet presAssocID="{6FC5CCFB-D922-4303-B358-D0E7F0FA7C36}" presName="sibTrans" presStyleLbl="sibTrans2D1" presStyleIdx="3" presStyleCnt="9"/>
      <dgm:spPr/>
      <dgm:t>
        <a:bodyPr/>
        <a:lstStyle/>
        <a:p>
          <a:endParaRPr lang="es-ES"/>
        </a:p>
      </dgm:t>
    </dgm:pt>
    <dgm:pt modelId="{46D76AA9-5EEF-4151-B5C9-04088C918475}" type="pres">
      <dgm:prSet presAssocID="{6FC5CCFB-D922-4303-B358-D0E7F0FA7C36}" presName="connectorText" presStyleLbl="sibTrans2D1" presStyleIdx="3" presStyleCnt="9"/>
      <dgm:spPr/>
      <dgm:t>
        <a:bodyPr/>
        <a:lstStyle/>
        <a:p>
          <a:endParaRPr lang="es-ES"/>
        </a:p>
      </dgm:t>
    </dgm:pt>
    <dgm:pt modelId="{095E072B-1CB8-44F0-B32D-B756A1E89217}" type="pres">
      <dgm:prSet presAssocID="{53B779AB-8B7C-41F9-BC6C-4BD46C520F14}" presName="node" presStyleLbl="node1" presStyleIdx="4" presStyleCnt="10" custScaleY="152697">
        <dgm:presLayoutVars>
          <dgm:bulletEnabled val="1"/>
        </dgm:presLayoutVars>
      </dgm:prSet>
      <dgm:spPr/>
      <dgm:t>
        <a:bodyPr/>
        <a:lstStyle/>
        <a:p>
          <a:endParaRPr lang="es-PE"/>
        </a:p>
      </dgm:t>
    </dgm:pt>
    <dgm:pt modelId="{F499B60D-4991-4244-8CA9-CD5B2281DDE5}" type="pres">
      <dgm:prSet presAssocID="{584162EB-3757-4481-8AD9-C08E905F7DAC}" presName="sibTrans" presStyleLbl="sibTrans2D1" presStyleIdx="4" presStyleCnt="9"/>
      <dgm:spPr/>
      <dgm:t>
        <a:bodyPr/>
        <a:lstStyle/>
        <a:p>
          <a:endParaRPr lang="es-ES"/>
        </a:p>
      </dgm:t>
    </dgm:pt>
    <dgm:pt modelId="{B947C5D8-6FE6-4D79-B934-649B068E5BD3}" type="pres">
      <dgm:prSet presAssocID="{584162EB-3757-4481-8AD9-C08E905F7DAC}" presName="connectorText" presStyleLbl="sibTrans2D1" presStyleIdx="4" presStyleCnt="9"/>
      <dgm:spPr/>
      <dgm:t>
        <a:bodyPr/>
        <a:lstStyle/>
        <a:p>
          <a:endParaRPr lang="es-ES"/>
        </a:p>
      </dgm:t>
    </dgm:pt>
    <dgm:pt modelId="{24009A12-1774-47DD-A195-0F094DBCE8FA}" type="pres">
      <dgm:prSet presAssocID="{9D17CC29-BB7C-455E-A116-4DA8D6638D2D}" presName="node" presStyleLbl="node1" presStyleIdx="5" presStyleCnt="10" custScaleY="152697">
        <dgm:presLayoutVars>
          <dgm:bulletEnabled val="1"/>
        </dgm:presLayoutVars>
      </dgm:prSet>
      <dgm:spPr/>
      <dgm:t>
        <a:bodyPr/>
        <a:lstStyle/>
        <a:p>
          <a:endParaRPr lang="es-PE"/>
        </a:p>
      </dgm:t>
    </dgm:pt>
    <dgm:pt modelId="{9D51FE77-FEA3-4212-88C9-7BCE64C6A32E}" type="pres">
      <dgm:prSet presAssocID="{4A091FC8-4B66-4B2A-906F-539D2E9B597D}" presName="sibTrans" presStyleLbl="sibTrans2D1" presStyleIdx="5" presStyleCnt="9"/>
      <dgm:spPr/>
      <dgm:t>
        <a:bodyPr/>
        <a:lstStyle/>
        <a:p>
          <a:endParaRPr lang="es-ES"/>
        </a:p>
      </dgm:t>
    </dgm:pt>
    <dgm:pt modelId="{3F7EAF31-CD10-40C3-B649-455FAF74AAD8}" type="pres">
      <dgm:prSet presAssocID="{4A091FC8-4B66-4B2A-906F-539D2E9B597D}" presName="connectorText" presStyleLbl="sibTrans2D1" presStyleIdx="5" presStyleCnt="9"/>
      <dgm:spPr/>
      <dgm:t>
        <a:bodyPr/>
        <a:lstStyle/>
        <a:p>
          <a:endParaRPr lang="es-ES"/>
        </a:p>
      </dgm:t>
    </dgm:pt>
    <dgm:pt modelId="{ECCB97A4-C30B-4F9B-B5F5-5C732D53B915}" type="pres">
      <dgm:prSet presAssocID="{4D27A4D0-88EE-44B9-9EA7-155E4AF43B31}" presName="node" presStyleLbl="node1" presStyleIdx="6" presStyleCnt="10" custScaleY="152697">
        <dgm:presLayoutVars>
          <dgm:bulletEnabled val="1"/>
        </dgm:presLayoutVars>
      </dgm:prSet>
      <dgm:spPr/>
      <dgm:t>
        <a:bodyPr/>
        <a:lstStyle/>
        <a:p>
          <a:endParaRPr lang="es-PE"/>
        </a:p>
      </dgm:t>
    </dgm:pt>
    <dgm:pt modelId="{04D35B27-0DBB-4381-8E51-9BC44B10D93F}" type="pres">
      <dgm:prSet presAssocID="{28D03F13-817C-417E-8852-87EFDA7125EC}" presName="sibTrans" presStyleLbl="sibTrans2D1" presStyleIdx="6" presStyleCnt="9"/>
      <dgm:spPr/>
      <dgm:t>
        <a:bodyPr/>
        <a:lstStyle/>
        <a:p>
          <a:endParaRPr lang="es-ES"/>
        </a:p>
      </dgm:t>
    </dgm:pt>
    <dgm:pt modelId="{A7A3C40D-92D7-4694-878B-5D0B0C0B974E}" type="pres">
      <dgm:prSet presAssocID="{28D03F13-817C-417E-8852-87EFDA7125EC}" presName="connectorText" presStyleLbl="sibTrans2D1" presStyleIdx="6" presStyleCnt="9"/>
      <dgm:spPr/>
      <dgm:t>
        <a:bodyPr/>
        <a:lstStyle/>
        <a:p>
          <a:endParaRPr lang="es-ES"/>
        </a:p>
      </dgm:t>
    </dgm:pt>
    <dgm:pt modelId="{E799D288-C0B0-4FE2-95F5-D6824BC6C77A}" type="pres">
      <dgm:prSet presAssocID="{97596D78-9AAD-4AA8-B3B1-6AE6299BA9B1}" presName="node" presStyleLbl="node1" presStyleIdx="7" presStyleCnt="10" custScaleY="152697">
        <dgm:presLayoutVars>
          <dgm:bulletEnabled val="1"/>
        </dgm:presLayoutVars>
      </dgm:prSet>
      <dgm:spPr/>
      <dgm:t>
        <a:bodyPr/>
        <a:lstStyle/>
        <a:p>
          <a:endParaRPr lang="es-PE"/>
        </a:p>
      </dgm:t>
    </dgm:pt>
    <dgm:pt modelId="{2445BF0E-FD6A-4A13-A147-CDC44EB574EC}" type="pres">
      <dgm:prSet presAssocID="{B49DB421-BA21-4F3D-86A0-6D622688F585}" presName="sibTrans" presStyleLbl="sibTrans2D1" presStyleIdx="7" presStyleCnt="9"/>
      <dgm:spPr/>
      <dgm:t>
        <a:bodyPr/>
        <a:lstStyle/>
        <a:p>
          <a:endParaRPr lang="es-ES"/>
        </a:p>
      </dgm:t>
    </dgm:pt>
    <dgm:pt modelId="{A1B06F32-4295-4C1F-B3EE-1AE49D63881E}" type="pres">
      <dgm:prSet presAssocID="{B49DB421-BA21-4F3D-86A0-6D622688F585}" presName="connectorText" presStyleLbl="sibTrans2D1" presStyleIdx="7" presStyleCnt="9"/>
      <dgm:spPr/>
      <dgm:t>
        <a:bodyPr/>
        <a:lstStyle/>
        <a:p>
          <a:endParaRPr lang="es-ES"/>
        </a:p>
      </dgm:t>
    </dgm:pt>
    <dgm:pt modelId="{9B8D8B82-F19C-4BF7-BE96-91AFAD31F619}" type="pres">
      <dgm:prSet presAssocID="{C5C8C340-F1A1-4B03-BBD6-57A309B2B3CC}" presName="node" presStyleLbl="node1" presStyleIdx="8" presStyleCnt="10" custScaleY="152697">
        <dgm:presLayoutVars>
          <dgm:bulletEnabled val="1"/>
        </dgm:presLayoutVars>
      </dgm:prSet>
      <dgm:spPr/>
      <dgm:t>
        <a:bodyPr/>
        <a:lstStyle/>
        <a:p>
          <a:endParaRPr lang="es-PE"/>
        </a:p>
      </dgm:t>
    </dgm:pt>
    <dgm:pt modelId="{FB42560A-9841-42BF-AFF6-3417BAB05D37}" type="pres">
      <dgm:prSet presAssocID="{1FA6F321-3670-42FC-8F6B-164C60F8AF2D}" presName="sibTrans" presStyleLbl="sibTrans2D1" presStyleIdx="8" presStyleCnt="9"/>
      <dgm:spPr/>
      <dgm:t>
        <a:bodyPr/>
        <a:lstStyle/>
        <a:p>
          <a:endParaRPr lang="es-ES"/>
        </a:p>
      </dgm:t>
    </dgm:pt>
    <dgm:pt modelId="{DF90EC0E-BDB9-43C6-98D4-F9225C011293}" type="pres">
      <dgm:prSet presAssocID="{1FA6F321-3670-42FC-8F6B-164C60F8AF2D}" presName="connectorText" presStyleLbl="sibTrans2D1" presStyleIdx="8" presStyleCnt="9"/>
      <dgm:spPr/>
      <dgm:t>
        <a:bodyPr/>
        <a:lstStyle/>
        <a:p>
          <a:endParaRPr lang="es-ES"/>
        </a:p>
      </dgm:t>
    </dgm:pt>
    <dgm:pt modelId="{0E9A0F66-382F-41D5-AE77-8683CA667836}" type="pres">
      <dgm:prSet presAssocID="{53728B9B-24E5-42A3-82BF-B80CB6F68F22}" presName="node" presStyleLbl="node1" presStyleIdx="9" presStyleCnt="10" custScaleY="152697">
        <dgm:presLayoutVars>
          <dgm:bulletEnabled val="1"/>
        </dgm:presLayoutVars>
      </dgm:prSet>
      <dgm:spPr/>
      <dgm:t>
        <a:bodyPr/>
        <a:lstStyle/>
        <a:p>
          <a:endParaRPr lang="es-PE"/>
        </a:p>
      </dgm:t>
    </dgm:pt>
  </dgm:ptLst>
  <dgm:cxnLst>
    <dgm:cxn modelId="{D113EB37-4739-40B7-8B41-D359D68A919F}" type="presOf" srcId="{51D23D45-992D-48D3-B02C-581A9428E02B}" destId="{09420A38-36DA-401D-A0D6-A3AA4FC56B66}" srcOrd="1" destOrd="0" presId="urn:microsoft.com/office/officeart/2005/8/layout/process5"/>
    <dgm:cxn modelId="{2F8D3742-D088-4744-8BE9-35B34B7B8DCB}" type="presOf" srcId="{BBB1C7AC-E9FD-41C1-B1B4-CAD193911B9C}" destId="{8C407E2E-7C55-40B4-8306-2D3E276039BB}" srcOrd="0" destOrd="0" presId="urn:microsoft.com/office/officeart/2005/8/layout/process5"/>
    <dgm:cxn modelId="{C2D38163-8693-4F4E-9930-67C0CF2AA671}" type="presOf" srcId="{57AB75AD-54FA-4677-A514-97001F184241}" destId="{03BC1D9E-20F6-4956-A91D-E232EB564CF3}" srcOrd="0" destOrd="0" presId="urn:microsoft.com/office/officeart/2005/8/layout/process5"/>
    <dgm:cxn modelId="{FFCED18A-1DCC-4D15-AF1A-8BB9B94C85B6}" type="presOf" srcId="{6FC5CCFB-D922-4303-B358-D0E7F0FA7C36}" destId="{46D76AA9-5EEF-4151-B5C9-04088C918475}" srcOrd="1" destOrd="0" presId="urn:microsoft.com/office/officeart/2005/8/layout/process5"/>
    <dgm:cxn modelId="{79109899-4D4D-4ED3-A37B-6F8CCF2C97CC}" srcId="{D0BB40EF-3435-41F3-ABA2-4E9A2285CB86}" destId="{4D27A4D0-88EE-44B9-9EA7-155E4AF43B31}" srcOrd="6" destOrd="0" parTransId="{C03FB2A5-AE7B-4D65-8F64-8E3CFBD2DE0D}" sibTransId="{28D03F13-817C-417E-8852-87EFDA7125EC}"/>
    <dgm:cxn modelId="{6DFCF905-B1E8-4BDB-A895-9A0AD009540C}" srcId="{D0BB40EF-3435-41F3-ABA2-4E9A2285CB86}" destId="{53B779AB-8B7C-41F9-BC6C-4BD46C520F14}" srcOrd="4" destOrd="0" parTransId="{3317F22B-56F8-4512-9A89-E5E77D3E60F1}" sibTransId="{584162EB-3757-4481-8AD9-C08E905F7DAC}"/>
    <dgm:cxn modelId="{7A8DF893-C967-43F0-AD7F-4749EFAE4D59}" type="presOf" srcId="{97596D78-9AAD-4AA8-B3B1-6AE6299BA9B1}" destId="{E799D288-C0B0-4FE2-95F5-D6824BC6C77A}" srcOrd="0" destOrd="0" presId="urn:microsoft.com/office/officeart/2005/8/layout/process5"/>
    <dgm:cxn modelId="{3F98B740-B26C-4AE5-9340-51FB736C7E53}" type="presOf" srcId="{6FC5CCFB-D922-4303-B358-D0E7F0FA7C36}" destId="{0A7067DC-0C0F-4DBE-B394-E79A1FF76045}" srcOrd="0" destOrd="0" presId="urn:microsoft.com/office/officeart/2005/8/layout/process5"/>
    <dgm:cxn modelId="{BB5E3330-B590-4FAA-AE17-5A004EFC56DB}" type="presOf" srcId="{F342CCED-4D39-4923-8A05-D73F048D9532}" destId="{4FA295B5-4FDE-4776-9D0D-BB4B51B12ECC}" srcOrd="0" destOrd="0" presId="urn:microsoft.com/office/officeart/2005/8/layout/process5"/>
    <dgm:cxn modelId="{7BDDFC2F-E9DA-4322-AE3C-8F53A76115D5}" type="presOf" srcId="{53B779AB-8B7C-41F9-BC6C-4BD46C520F14}" destId="{095E072B-1CB8-44F0-B32D-B756A1E89217}" srcOrd="0" destOrd="0" presId="urn:microsoft.com/office/officeart/2005/8/layout/process5"/>
    <dgm:cxn modelId="{05123F8E-F3B2-422C-B5E1-5231107DD5DB}" srcId="{D0BB40EF-3435-41F3-ABA2-4E9A2285CB86}" destId="{53728B9B-24E5-42A3-82BF-B80CB6F68F22}" srcOrd="9" destOrd="0" parTransId="{1E25C8C3-162F-498E-B46F-B2792132A3D2}" sibTransId="{E4D5491B-2EA1-4500-8475-5006EE4C96C5}"/>
    <dgm:cxn modelId="{CF8652F0-74F1-4D0A-8483-B72FF5D72FB6}" type="presOf" srcId="{C5C8C340-F1A1-4B03-BBD6-57A309B2B3CC}" destId="{9B8D8B82-F19C-4BF7-BE96-91AFAD31F619}" srcOrd="0" destOrd="0" presId="urn:microsoft.com/office/officeart/2005/8/layout/process5"/>
    <dgm:cxn modelId="{FC0C6951-2C97-4661-BCE4-51B99F40AAC3}" type="presOf" srcId="{28D03F13-817C-417E-8852-87EFDA7125EC}" destId="{A7A3C40D-92D7-4694-878B-5D0B0C0B974E}" srcOrd="1" destOrd="0" presId="urn:microsoft.com/office/officeart/2005/8/layout/process5"/>
    <dgm:cxn modelId="{71F7B074-4012-429C-A8B5-665CA7F71028}" type="presOf" srcId="{43CAF70A-A16D-4DB8-B023-7161FC74C9D3}" destId="{954755D3-94BE-4F1F-A85D-F052F015726C}" srcOrd="0" destOrd="0" presId="urn:microsoft.com/office/officeart/2005/8/layout/process5"/>
    <dgm:cxn modelId="{8DAECD05-C575-40F2-A096-15BD0E6F07AD}" srcId="{D0BB40EF-3435-41F3-ABA2-4E9A2285CB86}" destId="{E90641BE-234D-4FC0-A9D9-9433A6AA9C04}" srcOrd="1" destOrd="0" parTransId="{584D1A89-5870-4762-B9AC-5447F056CB7B}" sibTransId="{57AB75AD-54FA-4677-A514-97001F184241}"/>
    <dgm:cxn modelId="{3393E3FE-03D8-41D9-AA7D-0126180AD317}" type="presOf" srcId="{584162EB-3757-4481-8AD9-C08E905F7DAC}" destId="{F499B60D-4991-4244-8CA9-CD5B2281DDE5}" srcOrd="0" destOrd="0" presId="urn:microsoft.com/office/officeart/2005/8/layout/process5"/>
    <dgm:cxn modelId="{76247D92-B59E-479E-A829-007DAECF7981}" type="presOf" srcId="{1FA6F321-3670-42FC-8F6B-164C60F8AF2D}" destId="{FB42560A-9841-42BF-AFF6-3417BAB05D37}" srcOrd="0" destOrd="0" presId="urn:microsoft.com/office/officeart/2005/8/layout/process5"/>
    <dgm:cxn modelId="{BFBF7211-922E-442F-89B3-A6835F4718AE}" srcId="{D0BB40EF-3435-41F3-ABA2-4E9A2285CB86}" destId="{BBB1C7AC-E9FD-41C1-B1B4-CAD193911B9C}" srcOrd="3" destOrd="0" parTransId="{E39241EA-8F7F-4D54-A7BC-A891CC155722}" sibTransId="{6FC5CCFB-D922-4303-B358-D0E7F0FA7C36}"/>
    <dgm:cxn modelId="{F2486383-1403-4B11-AFCA-9B70C4CDA17F}" srcId="{D0BB40EF-3435-41F3-ABA2-4E9A2285CB86}" destId="{73DBB4F5-FAAC-441C-A9FA-D30D839C029E}" srcOrd="2" destOrd="0" parTransId="{A415AB37-52A6-4BEF-A2F5-8019DD01B9E2}" sibTransId="{51D23D45-992D-48D3-B02C-581A9428E02B}"/>
    <dgm:cxn modelId="{B281E530-C83E-4E7F-9383-2FEDB2FD56BB}" type="presOf" srcId="{51D23D45-992D-48D3-B02C-581A9428E02B}" destId="{1DDBF6D1-BA1B-4FF3-B9D5-793E2243A5BE}" srcOrd="0" destOrd="0" presId="urn:microsoft.com/office/officeart/2005/8/layout/process5"/>
    <dgm:cxn modelId="{3C95F34F-D9E4-497D-BC77-F8626B438A14}" type="presOf" srcId="{57AB75AD-54FA-4677-A514-97001F184241}" destId="{914ABB37-A6A5-410B-A2C3-435F998D458A}" srcOrd="1" destOrd="0" presId="urn:microsoft.com/office/officeart/2005/8/layout/process5"/>
    <dgm:cxn modelId="{621C75EC-EABF-4435-9A73-13623A132381}" type="presOf" srcId="{4D27A4D0-88EE-44B9-9EA7-155E4AF43B31}" destId="{ECCB97A4-C30B-4F9B-B5F5-5C732D53B915}" srcOrd="0" destOrd="0" presId="urn:microsoft.com/office/officeart/2005/8/layout/process5"/>
    <dgm:cxn modelId="{D2C56838-96E4-4F36-875C-3F97467ABE87}" type="presOf" srcId="{B49DB421-BA21-4F3D-86A0-6D622688F585}" destId="{2445BF0E-FD6A-4A13-A147-CDC44EB574EC}" srcOrd="0" destOrd="0" presId="urn:microsoft.com/office/officeart/2005/8/layout/process5"/>
    <dgm:cxn modelId="{41831843-4C57-4985-9E7C-B008CC1D2158}" srcId="{D0BB40EF-3435-41F3-ABA2-4E9A2285CB86}" destId="{C5C8C340-F1A1-4B03-BBD6-57A309B2B3CC}" srcOrd="8" destOrd="0" parTransId="{A031CE3B-400A-4296-B0A7-3B8AA51AEC61}" sibTransId="{1FA6F321-3670-42FC-8F6B-164C60F8AF2D}"/>
    <dgm:cxn modelId="{BB254473-F49F-44F7-8CDC-01CD925CD245}" type="presOf" srcId="{D0BB40EF-3435-41F3-ABA2-4E9A2285CB86}" destId="{6DFF67D4-6B7A-4520-A6D2-3A215103A486}" srcOrd="0" destOrd="0" presId="urn:microsoft.com/office/officeart/2005/8/layout/process5"/>
    <dgm:cxn modelId="{A4E17D7E-3F4F-47FD-85A7-4550FC444291}" type="presOf" srcId="{73DBB4F5-FAAC-441C-A9FA-D30D839C029E}" destId="{385D6A88-9EAA-4A22-9DE5-0EBB8A5C2DD7}" srcOrd="0" destOrd="0" presId="urn:microsoft.com/office/officeart/2005/8/layout/process5"/>
    <dgm:cxn modelId="{5B27D7EA-A4D2-4FB9-8ED4-210CFFC57334}" type="presOf" srcId="{4A091FC8-4B66-4B2A-906F-539D2E9B597D}" destId="{3F7EAF31-CD10-40C3-B649-455FAF74AAD8}" srcOrd="1" destOrd="0" presId="urn:microsoft.com/office/officeart/2005/8/layout/process5"/>
    <dgm:cxn modelId="{E4CBE4D8-38F3-404F-B7F9-2DFD03EF19D1}" type="presOf" srcId="{53728B9B-24E5-42A3-82BF-B80CB6F68F22}" destId="{0E9A0F66-382F-41D5-AE77-8683CA667836}" srcOrd="0" destOrd="0" presId="urn:microsoft.com/office/officeart/2005/8/layout/process5"/>
    <dgm:cxn modelId="{E06B63D8-C138-4F33-9793-D6DE2CB26FBB}" type="presOf" srcId="{E90641BE-234D-4FC0-A9D9-9433A6AA9C04}" destId="{F7BF9AB4-FB9E-48C2-B23A-DD527A068B27}" srcOrd="0" destOrd="0" presId="urn:microsoft.com/office/officeart/2005/8/layout/process5"/>
    <dgm:cxn modelId="{A78ED9B9-1C1B-4D1D-BE53-1C602165C958}" srcId="{D0BB40EF-3435-41F3-ABA2-4E9A2285CB86}" destId="{9D17CC29-BB7C-455E-A116-4DA8D6638D2D}" srcOrd="5" destOrd="0" parTransId="{1AEF66C8-0889-402C-B4BA-D220EB5040A1}" sibTransId="{4A091FC8-4B66-4B2A-906F-539D2E9B597D}"/>
    <dgm:cxn modelId="{3DAFA42A-64C8-4277-A6C7-A2D2041EA080}" srcId="{D0BB40EF-3435-41F3-ABA2-4E9A2285CB86}" destId="{43CAF70A-A16D-4DB8-B023-7161FC74C9D3}" srcOrd="0" destOrd="0" parTransId="{9AF26C1D-FB2A-4CD7-9560-373282176B87}" sibTransId="{F342CCED-4D39-4923-8A05-D73F048D9532}"/>
    <dgm:cxn modelId="{C2698D2A-D8BF-4384-9A55-D729CF537BE8}" type="presOf" srcId="{9D17CC29-BB7C-455E-A116-4DA8D6638D2D}" destId="{24009A12-1774-47DD-A195-0F094DBCE8FA}" srcOrd="0" destOrd="0" presId="urn:microsoft.com/office/officeart/2005/8/layout/process5"/>
    <dgm:cxn modelId="{967A4A5D-D1E3-4707-96D3-8E4B75EAEDD7}" type="presOf" srcId="{4A091FC8-4B66-4B2A-906F-539D2E9B597D}" destId="{9D51FE77-FEA3-4212-88C9-7BCE64C6A32E}" srcOrd="0" destOrd="0" presId="urn:microsoft.com/office/officeart/2005/8/layout/process5"/>
    <dgm:cxn modelId="{7736D4B2-488F-42AD-AA62-E55DDE7228E7}" type="presOf" srcId="{1FA6F321-3670-42FC-8F6B-164C60F8AF2D}" destId="{DF90EC0E-BDB9-43C6-98D4-F9225C011293}" srcOrd="1" destOrd="0" presId="urn:microsoft.com/office/officeart/2005/8/layout/process5"/>
    <dgm:cxn modelId="{831B1711-5E16-4C91-957D-89D3755168A0}" type="presOf" srcId="{B49DB421-BA21-4F3D-86A0-6D622688F585}" destId="{A1B06F32-4295-4C1F-B3EE-1AE49D63881E}" srcOrd="1" destOrd="0" presId="urn:microsoft.com/office/officeart/2005/8/layout/process5"/>
    <dgm:cxn modelId="{032F5023-30FF-4607-99F2-6D38512760F5}" type="presOf" srcId="{584162EB-3757-4481-8AD9-C08E905F7DAC}" destId="{B947C5D8-6FE6-4D79-B934-649B068E5BD3}" srcOrd="1" destOrd="0" presId="urn:microsoft.com/office/officeart/2005/8/layout/process5"/>
    <dgm:cxn modelId="{38DB8CC0-9BBB-498A-AB95-D03F13D2BBC5}" srcId="{D0BB40EF-3435-41F3-ABA2-4E9A2285CB86}" destId="{97596D78-9AAD-4AA8-B3B1-6AE6299BA9B1}" srcOrd="7" destOrd="0" parTransId="{3FE021AF-0981-4F1E-AE5C-DC96BDFBA897}" sibTransId="{B49DB421-BA21-4F3D-86A0-6D622688F585}"/>
    <dgm:cxn modelId="{68CEE860-BE94-46E0-B7D0-2E00167B47DC}" type="presOf" srcId="{F342CCED-4D39-4923-8A05-D73F048D9532}" destId="{0DA8083F-A127-4177-A782-8CB5E23A4C8B}" srcOrd="1" destOrd="0" presId="urn:microsoft.com/office/officeart/2005/8/layout/process5"/>
    <dgm:cxn modelId="{5B2E58D7-0A56-49FB-8781-49A2F0049EC7}" type="presOf" srcId="{28D03F13-817C-417E-8852-87EFDA7125EC}" destId="{04D35B27-0DBB-4381-8E51-9BC44B10D93F}" srcOrd="0" destOrd="0" presId="urn:microsoft.com/office/officeart/2005/8/layout/process5"/>
    <dgm:cxn modelId="{25FBFE96-E82F-46E0-BF9F-523016C7649F}" type="presParOf" srcId="{6DFF67D4-6B7A-4520-A6D2-3A215103A486}" destId="{954755D3-94BE-4F1F-A85D-F052F015726C}" srcOrd="0" destOrd="0" presId="urn:microsoft.com/office/officeart/2005/8/layout/process5"/>
    <dgm:cxn modelId="{20483724-A8A3-496F-832D-8A1E9F1F3721}" type="presParOf" srcId="{6DFF67D4-6B7A-4520-A6D2-3A215103A486}" destId="{4FA295B5-4FDE-4776-9D0D-BB4B51B12ECC}" srcOrd="1" destOrd="0" presId="urn:microsoft.com/office/officeart/2005/8/layout/process5"/>
    <dgm:cxn modelId="{2E6E3AD3-558B-426A-8E03-EB9B1AFED9C1}" type="presParOf" srcId="{4FA295B5-4FDE-4776-9D0D-BB4B51B12ECC}" destId="{0DA8083F-A127-4177-A782-8CB5E23A4C8B}" srcOrd="0" destOrd="0" presId="urn:microsoft.com/office/officeart/2005/8/layout/process5"/>
    <dgm:cxn modelId="{508B40BB-14A9-462A-B9CF-B4429D7A82EC}" type="presParOf" srcId="{6DFF67D4-6B7A-4520-A6D2-3A215103A486}" destId="{F7BF9AB4-FB9E-48C2-B23A-DD527A068B27}" srcOrd="2" destOrd="0" presId="urn:microsoft.com/office/officeart/2005/8/layout/process5"/>
    <dgm:cxn modelId="{EF783645-8A50-4268-B7B9-E117DBCAE268}" type="presParOf" srcId="{6DFF67D4-6B7A-4520-A6D2-3A215103A486}" destId="{03BC1D9E-20F6-4956-A91D-E232EB564CF3}" srcOrd="3" destOrd="0" presId="urn:microsoft.com/office/officeart/2005/8/layout/process5"/>
    <dgm:cxn modelId="{EF2B9F09-1EFE-4269-9FD1-BED7AFCCBFAB}" type="presParOf" srcId="{03BC1D9E-20F6-4956-A91D-E232EB564CF3}" destId="{914ABB37-A6A5-410B-A2C3-435F998D458A}" srcOrd="0" destOrd="0" presId="urn:microsoft.com/office/officeart/2005/8/layout/process5"/>
    <dgm:cxn modelId="{216AF092-C9A7-4CF5-9B11-36DDF71C66B7}" type="presParOf" srcId="{6DFF67D4-6B7A-4520-A6D2-3A215103A486}" destId="{385D6A88-9EAA-4A22-9DE5-0EBB8A5C2DD7}" srcOrd="4" destOrd="0" presId="urn:microsoft.com/office/officeart/2005/8/layout/process5"/>
    <dgm:cxn modelId="{B4693211-3966-4E54-8CDD-BF67BD61B480}" type="presParOf" srcId="{6DFF67D4-6B7A-4520-A6D2-3A215103A486}" destId="{1DDBF6D1-BA1B-4FF3-B9D5-793E2243A5BE}" srcOrd="5" destOrd="0" presId="urn:microsoft.com/office/officeart/2005/8/layout/process5"/>
    <dgm:cxn modelId="{667E6502-9D30-44E0-AC80-1A15CE84D657}" type="presParOf" srcId="{1DDBF6D1-BA1B-4FF3-B9D5-793E2243A5BE}" destId="{09420A38-36DA-401D-A0D6-A3AA4FC56B66}" srcOrd="0" destOrd="0" presId="urn:microsoft.com/office/officeart/2005/8/layout/process5"/>
    <dgm:cxn modelId="{5872D87E-C3B9-488B-A8A3-79BCD1775846}" type="presParOf" srcId="{6DFF67D4-6B7A-4520-A6D2-3A215103A486}" destId="{8C407E2E-7C55-40B4-8306-2D3E276039BB}" srcOrd="6" destOrd="0" presId="urn:microsoft.com/office/officeart/2005/8/layout/process5"/>
    <dgm:cxn modelId="{D0835818-4988-453A-AC60-1668EBA491FF}" type="presParOf" srcId="{6DFF67D4-6B7A-4520-A6D2-3A215103A486}" destId="{0A7067DC-0C0F-4DBE-B394-E79A1FF76045}" srcOrd="7" destOrd="0" presId="urn:microsoft.com/office/officeart/2005/8/layout/process5"/>
    <dgm:cxn modelId="{7C1D7F45-640F-4C7B-BFB9-5B35779AA034}" type="presParOf" srcId="{0A7067DC-0C0F-4DBE-B394-E79A1FF76045}" destId="{46D76AA9-5EEF-4151-B5C9-04088C918475}" srcOrd="0" destOrd="0" presId="urn:microsoft.com/office/officeart/2005/8/layout/process5"/>
    <dgm:cxn modelId="{11E6DF1C-520D-47B8-B166-4C52B7850A6D}" type="presParOf" srcId="{6DFF67D4-6B7A-4520-A6D2-3A215103A486}" destId="{095E072B-1CB8-44F0-B32D-B756A1E89217}" srcOrd="8" destOrd="0" presId="urn:microsoft.com/office/officeart/2005/8/layout/process5"/>
    <dgm:cxn modelId="{3C2EBD74-81A1-4F5E-80A6-209C2D5D7650}" type="presParOf" srcId="{6DFF67D4-6B7A-4520-A6D2-3A215103A486}" destId="{F499B60D-4991-4244-8CA9-CD5B2281DDE5}" srcOrd="9" destOrd="0" presId="urn:microsoft.com/office/officeart/2005/8/layout/process5"/>
    <dgm:cxn modelId="{926577C6-761C-4A91-A011-4E3B7E8BD574}" type="presParOf" srcId="{F499B60D-4991-4244-8CA9-CD5B2281DDE5}" destId="{B947C5D8-6FE6-4D79-B934-649B068E5BD3}" srcOrd="0" destOrd="0" presId="urn:microsoft.com/office/officeart/2005/8/layout/process5"/>
    <dgm:cxn modelId="{5EFD045F-492F-4105-8D64-E9ECE507DF5F}" type="presParOf" srcId="{6DFF67D4-6B7A-4520-A6D2-3A215103A486}" destId="{24009A12-1774-47DD-A195-0F094DBCE8FA}" srcOrd="10" destOrd="0" presId="urn:microsoft.com/office/officeart/2005/8/layout/process5"/>
    <dgm:cxn modelId="{C5A46AA0-B690-4F6A-8AC7-E9EBD2BCB79D}" type="presParOf" srcId="{6DFF67D4-6B7A-4520-A6D2-3A215103A486}" destId="{9D51FE77-FEA3-4212-88C9-7BCE64C6A32E}" srcOrd="11" destOrd="0" presId="urn:microsoft.com/office/officeart/2005/8/layout/process5"/>
    <dgm:cxn modelId="{A3FA2FBB-B529-4E1E-8309-5AA5B3D6D516}" type="presParOf" srcId="{9D51FE77-FEA3-4212-88C9-7BCE64C6A32E}" destId="{3F7EAF31-CD10-40C3-B649-455FAF74AAD8}" srcOrd="0" destOrd="0" presId="urn:microsoft.com/office/officeart/2005/8/layout/process5"/>
    <dgm:cxn modelId="{F904FB4B-8AE6-4A5C-94F8-F13DD24441C8}" type="presParOf" srcId="{6DFF67D4-6B7A-4520-A6D2-3A215103A486}" destId="{ECCB97A4-C30B-4F9B-B5F5-5C732D53B915}" srcOrd="12" destOrd="0" presId="urn:microsoft.com/office/officeart/2005/8/layout/process5"/>
    <dgm:cxn modelId="{4EDBC70B-8D9C-4837-A49F-53CE0616184B}" type="presParOf" srcId="{6DFF67D4-6B7A-4520-A6D2-3A215103A486}" destId="{04D35B27-0DBB-4381-8E51-9BC44B10D93F}" srcOrd="13" destOrd="0" presId="urn:microsoft.com/office/officeart/2005/8/layout/process5"/>
    <dgm:cxn modelId="{8EA3ECF4-38E1-4130-9408-56D4EEDEAE68}" type="presParOf" srcId="{04D35B27-0DBB-4381-8E51-9BC44B10D93F}" destId="{A7A3C40D-92D7-4694-878B-5D0B0C0B974E}" srcOrd="0" destOrd="0" presId="urn:microsoft.com/office/officeart/2005/8/layout/process5"/>
    <dgm:cxn modelId="{7228143D-5C87-42BA-811E-C504250062BC}" type="presParOf" srcId="{6DFF67D4-6B7A-4520-A6D2-3A215103A486}" destId="{E799D288-C0B0-4FE2-95F5-D6824BC6C77A}" srcOrd="14" destOrd="0" presId="urn:microsoft.com/office/officeart/2005/8/layout/process5"/>
    <dgm:cxn modelId="{7EEE3ACB-FA25-498A-84AA-77F8B8F11887}" type="presParOf" srcId="{6DFF67D4-6B7A-4520-A6D2-3A215103A486}" destId="{2445BF0E-FD6A-4A13-A147-CDC44EB574EC}" srcOrd="15" destOrd="0" presId="urn:microsoft.com/office/officeart/2005/8/layout/process5"/>
    <dgm:cxn modelId="{02315D90-5D00-4072-8E8C-685947A4EF2C}" type="presParOf" srcId="{2445BF0E-FD6A-4A13-A147-CDC44EB574EC}" destId="{A1B06F32-4295-4C1F-B3EE-1AE49D63881E}" srcOrd="0" destOrd="0" presId="urn:microsoft.com/office/officeart/2005/8/layout/process5"/>
    <dgm:cxn modelId="{55374311-ED12-48DE-AD88-F1779DCA73D4}" type="presParOf" srcId="{6DFF67D4-6B7A-4520-A6D2-3A215103A486}" destId="{9B8D8B82-F19C-4BF7-BE96-91AFAD31F619}" srcOrd="16" destOrd="0" presId="urn:microsoft.com/office/officeart/2005/8/layout/process5"/>
    <dgm:cxn modelId="{BCF07C78-58BA-4660-A324-2E551F875C5B}" type="presParOf" srcId="{6DFF67D4-6B7A-4520-A6D2-3A215103A486}" destId="{FB42560A-9841-42BF-AFF6-3417BAB05D37}" srcOrd="17" destOrd="0" presId="urn:microsoft.com/office/officeart/2005/8/layout/process5"/>
    <dgm:cxn modelId="{83E82FF6-5C77-420A-BBDD-8B9D6040564C}" type="presParOf" srcId="{FB42560A-9841-42BF-AFF6-3417BAB05D37}" destId="{DF90EC0E-BDB9-43C6-98D4-F9225C011293}" srcOrd="0" destOrd="0" presId="urn:microsoft.com/office/officeart/2005/8/layout/process5"/>
    <dgm:cxn modelId="{7C651847-BE17-4F92-84EE-8141D0F97D1D}" type="presParOf" srcId="{6DFF67D4-6B7A-4520-A6D2-3A215103A486}" destId="{0E9A0F66-382F-41D5-AE77-8683CA667836}" srcOrd="18" destOrd="0" presId="urn:microsoft.com/office/officeart/2005/8/layout/process5"/>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620613-086D-473D-9AB8-5432B78BB192}" type="doc">
      <dgm:prSet loTypeId="urn:microsoft.com/office/officeart/2005/8/layout/process1" loCatId="process" qsTypeId="urn:microsoft.com/office/officeart/2005/8/quickstyle/simple1" qsCatId="simple" csTypeId="urn:microsoft.com/office/officeart/2005/8/colors/colorful1#1" csCatId="colorful" phldr="1"/>
      <dgm:spPr/>
    </dgm:pt>
    <dgm:pt modelId="{36A13B65-1640-4258-95FA-E6567496559E}">
      <dgm:prSet phldrT="[Texto]" custT="1"/>
      <dgm:spPr/>
      <dgm:t>
        <a:bodyPr/>
        <a:lstStyle/>
        <a:p>
          <a:r>
            <a:rPr lang="es-PE" sz="1200" u="sng" dirty="0" smtClean="0">
              <a:solidFill>
                <a:schemeClr val="bg1"/>
              </a:solidFill>
              <a:latin typeface="+mj-lt"/>
            </a:rPr>
            <a:t>Acción 3</a:t>
          </a:r>
          <a:r>
            <a:rPr lang="es-PE" sz="1200" dirty="0" smtClean="0">
              <a:solidFill>
                <a:schemeClr val="bg1"/>
              </a:solidFill>
              <a:latin typeface="+mj-lt"/>
            </a:rPr>
            <a:t>: </a:t>
          </a:r>
          <a:r>
            <a:rPr kumimoji="0" lang="es-PE" sz="1200" b="0" i="0" u="none" strike="noStrike" cap="none" normalizeH="0" baseline="0" dirty="0" smtClean="0">
              <a:ln>
                <a:noFill/>
              </a:ln>
              <a:solidFill>
                <a:schemeClr val="bg1"/>
              </a:solidFill>
              <a:effectLst/>
              <a:latin typeface="+mj-lt"/>
              <a:cs typeface="Arial" pitchFamily="34" charset="0"/>
            </a:rPr>
            <a:t>Difusión del diseño validado del PP (modelos  operacionales de productos y actividades, y tipologías de proyectos definitivos)</a:t>
          </a:r>
          <a:endParaRPr lang="es-PE" sz="1200" dirty="0">
            <a:solidFill>
              <a:schemeClr val="bg1"/>
            </a:solidFill>
            <a:latin typeface="+mj-lt"/>
          </a:endParaRPr>
        </a:p>
      </dgm:t>
    </dgm:pt>
    <dgm:pt modelId="{330271D3-D06C-44F0-8469-6C22B593D639}" type="parTrans" cxnId="{EA60A805-BDA6-4731-BA15-602B1BC929EB}">
      <dgm:prSet/>
      <dgm:spPr/>
      <dgm:t>
        <a:bodyPr/>
        <a:lstStyle/>
        <a:p>
          <a:endParaRPr lang="es-PE" sz="1200"/>
        </a:p>
      </dgm:t>
    </dgm:pt>
    <dgm:pt modelId="{662BB152-4CF7-4B21-AFF3-5970AA68C4FB}" type="sibTrans" cxnId="{EA60A805-BDA6-4731-BA15-602B1BC929EB}">
      <dgm:prSet custT="1"/>
      <dgm:spPr/>
      <dgm:t>
        <a:bodyPr/>
        <a:lstStyle/>
        <a:p>
          <a:endParaRPr lang="es-PE" sz="1200"/>
        </a:p>
      </dgm:t>
    </dgm:pt>
    <dgm:pt modelId="{CFD147F6-1C5E-4E31-ABD9-91BF09DA7C67}">
      <dgm:prSet phldrT="[Texto]" custT="1"/>
      <dgm:spPr>
        <a:ln>
          <a:solidFill>
            <a:schemeClr val="tx1"/>
          </a:solidFill>
        </a:ln>
      </dgm:spPr>
      <dgm:t>
        <a:bodyPr/>
        <a:lstStyle/>
        <a:p>
          <a:r>
            <a:rPr lang="es-PE" sz="1200" dirty="0" smtClean="0">
              <a:solidFill>
                <a:schemeClr val="tx1"/>
              </a:solidFill>
            </a:rPr>
            <a:t>Se conocen las especificaciones técnicas de productos, actividades y tipologías de proyectos</a:t>
          </a:r>
          <a:endParaRPr lang="es-PE" sz="1200" dirty="0">
            <a:solidFill>
              <a:schemeClr val="tx1"/>
            </a:solidFill>
          </a:endParaRPr>
        </a:p>
      </dgm:t>
    </dgm:pt>
    <dgm:pt modelId="{3DC3DAD0-D251-4D52-AF7A-3E4B9AF01779}" type="parTrans" cxnId="{B87F224D-5F4E-4094-A312-117BC5EA35D1}">
      <dgm:prSet/>
      <dgm:spPr/>
      <dgm:t>
        <a:bodyPr/>
        <a:lstStyle/>
        <a:p>
          <a:endParaRPr lang="es-PE" sz="1200"/>
        </a:p>
      </dgm:t>
    </dgm:pt>
    <dgm:pt modelId="{1E75531E-EC4B-4F63-A51F-2EC68FD46B9B}" type="sibTrans" cxnId="{B87F224D-5F4E-4094-A312-117BC5EA35D1}">
      <dgm:prSet custT="1"/>
      <dgm:spPr>
        <a:ln>
          <a:solidFill>
            <a:schemeClr val="tx1"/>
          </a:solidFill>
        </a:ln>
      </dgm:spPr>
      <dgm:t>
        <a:bodyPr/>
        <a:lstStyle/>
        <a:p>
          <a:endParaRPr lang="es-PE" sz="1200"/>
        </a:p>
      </dgm:t>
    </dgm:pt>
    <dgm:pt modelId="{EEC5B889-BC8F-4BE7-9CE8-8FAD78B55580}">
      <dgm:prSet phldrT="[Texto]" phldr="1" custT="1"/>
      <dgm:spPr/>
      <dgm:t>
        <a:bodyPr/>
        <a:lstStyle/>
        <a:p>
          <a:endParaRPr lang="es-PE" sz="1200" dirty="0"/>
        </a:p>
      </dgm:t>
    </dgm:pt>
    <dgm:pt modelId="{71E1F099-EBD1-45CC-BE1B-1098A505CEAF}" type="parTrans" cxnId="{90662435-538F-44AA-BFFE-15D507EA9804}">
      <dgm:prSet/>
      <dgm:spPr/>
      <dgm:t>
        <a:bodyPr/>
        <a:lstStyle/>
        <a:p>
          <a:endParaRPr lang="es-PE" sz="1200"/>
        </a:p>
      </dgm:t>
    </dgm:pt>
    <dgm:pt modelId="{BF59BC07-FD50-4550-9A54-E5CE2009F271}" type="sibTrans" cxnId="{90662435-538F-44AA-BFFE-15D507EA9804}">
      <dgm:prSet/>
      <dgm:spPr/>
      <dgm:t>
        <a:bodyPr/>
        <a:lstStyle/>
        <a:p>
          <a:endParaRPr lang="es-PE" sz="1200"/>
        </a:p>
      </dgm:t>
    </dgm:pt>
    <dgm:pt modelId="{52130558-05C0-4F98-907D-282C75B6A5CD}" type="pres">
      <dgm:prSet presAssocID="{B7620613-086D-473D-9AB8-5432B78BB192}" presName="Name0" presStyleCnt="0">
        <dgm:presLayoutVars>
          <dgm:dir/>
          <dgm:resizeHandles val="exact"/>
        </dgm:presLayoutVars>
      </dgm:prSet>
      <dgm:spPr/>
    </dgm:pt>
    <dgm:pt modelId="{B4A84724-FBDE-48F1-887D-1ED6E0605DE7}" type="pres">
      <dgm:prSet presAssocID="{36A13B65-1640-4258-95FA-E6567496559E}" presName="node" presStyleLbl="node1" presStyleIdx="0" presStyleCnt="3">
        <dgm:presLayoutVars>
          <dgm:bulletEnabled val="1"/>
        </dgm:presLayoutVars>
      </dgm:prSet>
      <dgm:spPr/>
      <dgm:t>
        <a:bodyPr/>
        <a:lstStyle/>
        <a:p>
          <a:endParaRPr lang="es-PE"/>
        </a:p>
      </dgm:t>
    </dgm:pt>
    <dgm:pt modelId="{B2FCF2F4-2451-4798-9532-1AA8F500E5BA}" type="pres">
      <dgm:prSet presAssocID="{662BB152-4CF7-4B21-AFF3-5970AA68C4FB}" presName="sibTrans" presStyleLbl="sibTrans2D1" presStyleIdx="0" presStyleCnt="2"/>
      <dgm:spPr/>
      <dgm:t>
        <a:bodyPr/>
        <a:lstStyle/>
        <a:p>
          <a:endParaRPr lang="es-PE"/>
        </a:p>
      </dgm:t>
    </dgm:pt>
    <dgm:pt modelId="{FB2FAC4A-DDFE-4C3D-814B-0CAC555A0A30}" type="pres">
      <dgm:prSet presAssocID="{662BB152-4CF7-4B21-AFF3-5970AA68C4FB}" presName="connectorText" presStyleLbl="sibTrans2D1" presStyleIdx="0" presStyleCnt="2"/>
      <dgm:spPr/>
      <dgm:t>
        <a:bodyPr/>
        <a:lstStyle/>
        <a:p>
          <a:endParaRPr lang="es-PE"/>
        </a:p>
      </dgm:t>
    </dgm:pt>
    <dgm:pt modelId="{C0E434A5-C010-49C6-BD55-B8A31CA8D4F0}" type="pres">
      <dgm:prSet presAssocID="{CFD147F6-1C5E-4E31-ABD9-91BF09DA7C67}" presName="node" presStyleLbl="node1" presStyleIdx="1" presStyleCnt="3">
        <dgm:presLayoutVars>
          <dgm:bulletEnabled val="1"/>
        </dgm:presLayoutVars>
      </dgm:prSet>
      <dgm:spPr/>
      <dgm:t>
        <a:bodyPr/>
        <a:lstStyle/>
        <a:p>
          <a:endParaRPr lang="es-PE"/>
        </a:p>
      </dgm:t>
    </dgm:pt>
    <dgm:pt modelId="{74660375-D940-48A5-BEE5-A4D031DE7BF6}" type="pres">
      <dgm:prSet presAssocID="{1E75531E-EC4B-4F63-A51F-2EC68FD46B9B}" presName="sibTrans" presStyleLbl="sibTrans2D1" presStyleIdx="1" presStyleCnt="2"/>
      <dgm:spPr/>
      <dgm:t>
        <a:bodyPr/>
        <a:lstStyle/>
        <a:p>
          <a:endParaRPr lang="es-PE"/>
        </a:p>
      </dgm:t>
    </dgm:pt>
    <dgm:pt modelId="{2AD0476A-90C1-4231-9482-2727BEE34B8A}" type="pres">
      <dgm:prSet presAssocID="{1E75531E-EC4B-4F63-A51F-2EC68FD46B9B}" presName="connectorText" presStyleLbl="sibTrans2D1" presStyleIdx="1" presStyleCnt="2"/>
      <dgm:spPr/>
      <dgm:t>
        <a:bodyPr/>
        <a:lstStyle/>
        <a:p>
          <a:endParaRPr lang="es-PE"/>
        </a:p>
      </dgm:t>
    </dgm:pt>
    <dgm:pt modelId="{E0628250-9F4C-4FDE-AE08-41C2B3F2CF7D}" type="pres">
      <dgm:prSet presAssocID="{EEC5B889-BC8F-4BE7-9CE8-8FAD78B55580}" presName="node" presStyleLbl="node1" presStyleIdx="2" presStyleCnt="3">
        <dgm:presLayoutVars>
          <dgm:bulletEnabled val="1"/>
        </dgm:presLayoutVars>
      </dgm:prSet>
      <dgm:spPr/>
      <dgm:t>
        <a:bodyPr/>
        <a:lstStyle/>
        <a:p>
          <a:endParaRPr lang="es-PE"/>
        </a:p>
      </dgm:t>
    </dgm:pt>
  </dgm:ptLst>
  <dgm:cxnLst>
    <dgm:cxn modelId="{E1A62741-5E7E-4D4B-A26F-C2E91931EC45}" type="presOf" srcId="{1E75531E-EC4B-4F63-A51F-2EC68FD46B9B}" destId="{74660375-D940-48A5-BEE5-A4D031DE7BF6}" srcOrd="0" destOrd="0" presId="urn:microsoft.com/office/officeart/2005/8/layout/process1"/>
    <dgm:cxn modelId="{77506E99-DBB4-434C-B83A-8D3139852EAD}" type="presOf" srcId="{B7620613-086D-473D-9AB8-5432B78BB192}" destId="{52130558-05C0-4F98-907D-282C75B6A5CD}" srcOrd="0" destOrd="0" presId="urn:microsoft.com/office/officeart/2005/8/layout/process1"/>
    <dgm:cxn modelId="{23677C6C-D5F0-453E-A91F-0D40529D5F51}" type="presOf" srcId="{CFD147F6-1C5E-4E31-ABD9-91BF09DA7C67}" destId="{C0E434A5-C010-49C6-BD55-B8A31CA8D4F0}" srcOrd="0" destOrd="0" presId="urn:microsoft.com/office/officeart/2005/8/layout/process1"/>
    <dgm:cxn modelId="{2DA306CD-1293-49DE-877F-1E4A1C810BF6}" type="presOf" srcId="{662BB152-4CF7-4B21-AFF3-5970AA68C4FB}" destId="{FB2FAC4A-DDFE-4C3D-814B-0CAC555A0A30}" srcOrd="1" destOrd="0" presId="urn:microsoft.com/office/officeart/2005/8/layout/process1"/>
    <dgm:cxn modelId="{EA60A805-BDA6-4731-BA15-602B1BC929EB}" srcId="{B7620613-086D-473D-9AB8-5432B78BB192}" destId="{36A13B65-1640-4258-95FA-E6567496559E}" srcOrd="0" destOrd="0" parTransId="{330271D3-D06C-44F0-8469-6C22B593D639}" sibTransId="{662BB152-4CF7-4B21-AFF3-5970AA68C4FB}"/>
    <dgm:cxn modelId="{5375D05D-0736-4050-8FF7-E3B036BECF4F}" type="presOf" srcId="{EEC5B889-BC8F-4BE7-9CE8-8FAD78B55580}" destId="{E0628250-9F4C-4FDE-AE08-41C2B3F2CF7D}" srcOrd="0" destOrd="0" presId="urn:microsoft.com/office/officeart/2005/8/layout/process1"/>
    <dgm:cxn modelId="{5EFF720B-EA50-4BF1-A22C-BD51CC799F49}" type="presOf" srcId="{36A13B65-1640-4258-95FA-E6567496559E}" destId="{B4A84724-FBDE-48F1-887D-1ED6E0605DE7}" srcOrd="0" destOrd="0" presId="urn:microsoft.com/office/officeart/2005/8/layout/process1"/>
    <dgm:cxn modelId="{D11777AF-7B79-4CF3-A173-AB9F07F246C1}" type="presOf" srcId="{662BB152-4CF7-4B21-AFF3-5970AA68C4FB}" destId="{B2FCF2F4-2451-4798-9532-1AA8F500E5BA}" srcOrd="0" destOrd="0" presId="urn:microsoft.com/office/officeart/2005/8/layout/process1"/>
    <dgm:cxn modelId="{B87F224D-5F4E-4094-A312-117BC5EA35D1}" srcId="{B7620613-086D-473D-9AB8-5432B78BB192}" destId="{CFD147F6-1C5E-4E31-ABD9-91BF09DA7C67}" srcOrd="1" destOrd="0" parTransId="{3DC3DAD0-D251-4D52-AF7A-3E4B9AF01779}" sibTransId="{1E75531E-EC4B-4F63-A51F-2EC68FD46B9B}"/>
    <dgm:cxn modelId="{6867022D-0B48-4F13-B31E-E6F1AB03E77F}" type="presOf" srcId="{1E75531E-EC4B-4F63-A51F-2EC68FD46B9B}" destId="{2AD0476A-90C1-4231-9482-2727BEE34B8A}" srcOrd="1" destOrd="0" presId="urn:microsoft.com/office/officeart/2005/8/layout/process1"/>
    <dgm:cxn modelId="{90662435-538F-44AA-BFFE-15D507EA9804}" srcId="{B7620613-086D-473D-9AB8-5432B78BB192}" destId="{EEC5B889-BC8F-4BE7-9CE8-8FAD78B55580}" srcOrd="2" destOrd="0" parTransId="{71E1F099-EBD1-45CC-BE1B-1098A505CEAF}" sibTransId="{BF59BC07-FD50-4550-9A54-E5CE2009F271}"/>
    <dgm:cxn modelId="{D35AC062-FC02-4047-A675-1A38710EB2B6}" type="presParOf" srcId="{52130558-05C0-4F98-907D-282C75B6A5CD}" destId="{B4A84724-FBDE-48F1-887D-1ED6E0605DE7}" srcOrd="0" destOrd="0" presId="urn:microsoft.com/office/officeart/2005/8/layout/process1"/>
    <dgm:cxn modelId="{9CDE46EC-C46D-4468-A057-224C80BD0482}" type="presParOf" srcId="{52130558-05C0-4F98-907D-282C75B6A5CD}" destId="{B2FCF2F4-2451-4798-9532-1AA8F500E5BA}" srcOrd="1" destOrd="0" presId="urn:microsoft.com/office/officeart/2005/8/layout/process1"/>
    <dgm:cxn modelId="{2086E8FC-572E-4668-8C4D-F8465D21AD77}" type="presParOf" srcId="{B2FCF2F4-2451-4798-9532-1AA8F500E5BA}" destId="{FB2FAC4A-DDFE-4C3D-814B-0CAC555A0A30}" srcOrd="0" destOrd="0" presId="urn:microsoft.com/office/officeart/2005/8/layout/process1"/>
    <dgm:cxn modelId="{D1C8810B-BCC9-4686-9163-CAF797B8C746}" type="presParOf" srcId="{52130558-05C0-4F98-907D-282C75B6A5CD}" destId="{C0E434A5-C010-49C6-BD55-B8A31CA8D4F0}" srcOrd="2" destOrd="0" presId="urn:microsoft.com/office/officeart/2005/8/layout/process1"/>
    <dgm:cxn modelId="{93BCDDD6-42D3-46CC-99E7-D9932169316B}" type="presParOf" srcId="{52130558-05C0-4F98-907D-282C75B6A5CD}" destId="{74660375-D940-48A5-BEE5-A4D031DE7BF6}" srcOrd="3" destOrd="0" presId="urn:microsoft.com/office/officeart/2005/8/layout/process1"/>
    <dgm:cxn modelId="{DDC1A98F-7253-4A89-8E1F-7E94AE798830}" type="presParOf" srcId="{74660375-D940-48A5-BEE5-A4D031DE7BF6}" destId="{2AD0476A-90C1-4231-9482-2727BEE34B8A}" srcOrd="0" destOrd="0" presId="urn:microsoft.com/office/officeart/2005/8/layout/process1"/>
    <dgm:cxn modelId="{32EE32DE-74AA-4985-8B82-77FE97D70925}" type="presParOf" srcId="{52130558-05C0-4F98-907D-282C75B6A5CD}" destId="{E0628250-9F4C-4FDE-AE08-41C2B3F2CF7D}"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620613-086D-473D-9AB8-5432B78BB192}" type="doc">
      <dgm:prSet loTypeId="urn:microsoft.com/office/officeart/2005/8/layout/process1" loCatId="process" qsTypeId="urn:microsoft.com/office/officeart/2005/8/quickstyle/simple1" qsCatId="simple" csTypeId="urn:microsoft.com/office/officeart/2005/8/colors/colorful1#3" csCatId="colorful" phldr="1"/>
      <dgm:spPr/>
    </dgm:pt>
    <dgm:pt modelId="{36A13B65-1640-4258-95FA-E6567496559E}">
      <dgm:prSet phldrT="[Texto]" custT="1"/>
      <dgm:spPr/>
      <dgm:t>
        <a:bodyPr/>
        <a:lstStyle/>
        <a:p>
          <a:r>
            <a:rPr lang="es-PE" sz="1200" u="sng" dirty="0" smtClean="0">
              <a:latin typeface="+mj-lt"/>
            </a:rPr>
            <a:t>Acción 2</a:t>
          </a:r>
          <a:r>
            <a:rPr lang="es-PE" sz="1200" dirty="0" smtClean="0">
              <a:latin typeface="+mj-lt"/>
            </a:rPr>
            <a:t>: </a:t>
          </a:r>
          <a:r>
            <a:rPr kumimoji="0" lang="es-PE" sz="1200" i="0" u="none" strike="noStrike" cap="none" normalizeH="0" baseline="0" dirty="0" smtClean="0">
              <a:ln>
                <a:noFill/>
              </a:ln>
              <a:effectLst/>
              <a:latin typeface="+mj-lt"/>
              <a:cs typeface="Arial" pitchFamily="34" charset="0"/>
            </a:rPr>
            <a:t>Validación de modelos  operacionales y tipología de proyectos </a:t>
          </a:r>
          <a:endParaRPr lang="es-PE" sz="1200" dirty="0">
            <a:latin typeface="+mj-lt"/>
          </a:endParaRPr>
        </a:p>
      </dgm:t>
    </dgm:pt>
    <dgm:pt modelId="{330271D3-D06C-44F0-8469-6C22B593D639}" type="parTrans" cxnId="{EA60A805-BDA6-4731-BA15-602B1BC929EB}">
      <dgm:prSet/>
      <dgm:spPr/>
      <dgm:t>
        <a:bodyPr/>
        <a:lstStyle/>
        <a:p>
          <a:endParaRPr lang="es-PE" sz="1200"/>
        </a:p>
      </dgm:t>
    </dgm:pt>
    <dgm:pt modelId="{662BB152-4CF7-4B21-AFF3-5970AA68C4FB}" type="sibTrans" cxnId="{EA60A805-BDA6-4731-BA15-602B1BC929EB}">
      <dgm:prSet custT="1"/>
      <dgm:spPr/>
      <dgm:t>
        <a:bodyPr/>
        <a:lstStyle/>
        <a:p>
          <a:endParaRPr lang="es-PE" sz="1200"/>
        </a:p>
      </dgm:t>
    </dgm:pt>
    <dgm:pt modelId="{CFD147F6-1C5E-4E31-ABD9-91BF09DA7C67}">
      <dgm:prSet phldrT="[Texto]" custT="1"/>
      <dgm:spPr>
        <a:ln>
          <a:solidFill>
            <a:schemeClr val="tx1"/>
          </a:solidFill>
        </a:ln>
      </dgm:spPr>
      <dgm:t>
        <a:bodyPr/>
        <a:lstStyle/>
        <a:p>
          <a:r>
            <a:rPr lang="es-PE" sz="1200" dirty="0" smtClean="0">
              <a:solidFill>
                <a:schemeClr val="tx1"/>
              </a:solidFill>
            </a:rPr>
            <a:t>Se toman mejores prácticas </a:t>
          </a:r>
          <a:r>
            <a:rPr lang="es-PE" sz="1200" dirty="0" err="1" smtClean="0">
              <a:solidFill>
                <a:schemeClr val="tx1"/>
              </a:solidFill>
            </a:rPr>
            <a:t>subnacionales</a:t>
          </a:r>
          <a:r>
            <a:rPr lang="es-PE" sz="1200" dirty="0" smtClean="0">
              <a:solidFill>
                <a:schemeClr val="tx1"/>
              </a:solidFill>
            </a:rPr>
            <a:t>, se mejora el diseño del PP, los operadores comprenden mejor las especificaciones técnicas</a:t>
          </a:r>
          <a:endParaRPr lang="es-PE" sz="1200" dirty="0">
            <a:solidFill>
              <a:schemeClr val="tx1"/>
            </a:solidFill>
          </a:endParaRPr>
        </a:p>
      </dgm:t>
    </dgm:pt>
    <dgm:pt modelId="{3DC3DAD0-D251-4D52-AF7A-3E4B9AF01779}" type="parTrans" cxnId="{B87F224D-5F4E-4094-A312-117BC5EA35D1}">
      <dgm:prSet/>
      <dgm:spPr/>
      <dgm:t>
        <a:bodyPr/>
        <a:lstStyle/>
        <a:p>
          <a:endParaRPr lang="es-PE" sz="1200"/>
        </a:p>
      </dgm:t>
    </dgm:pt>
    <dgm:pt modelId="{1E75531E-EC4B-4F63-A51F-2EC68FD46B9B}" type="sibTrans" cxnId="{B87F224D-5F4E-4094-A312-117BC5EA35D1}">
      <dgm:prSet custT="1"/>
      <dgm:spPr>
        <a:ln>
          <a:solidFill>
            <a:schemeClr val="tx1"/>
          </a:solidFill>
        </a:ln>
      </dgm:spPr>
      <dgm:t>
        <a:bodyPr/>
        <a:lstStyle/>
        <a:p>
          <a:endParaRPr lang="es-PE" sz="1200"/>
        </a:p>
      </dgm:t>
    </dgm:pt>
    <dgm:pt modelId="{EEC5B889-BC8F-4BE7-9CE8-8FAD78B55580}">
      <dgm:prSet phldrT="[Texto]" phldr="1" custT="1"/>
      <dgm:spPr/>
      <dgm:t>
        <a:bodyPr/>
        <a:lstStyle/>
        <a:p>
          <a:endParaRPr lang="es-PE" sz="1200" dirty="0"/>
        </a:p>
      </dgm:t>
    </dgm:pt>
    <dgm:pt modelId="{71E1F099-EBD1-45CC-BE1B-1098A505CEAF}" type="parTrans" cxnId="{90662435-538F-44AA-BFFE-15D507EA9804}">
      <dgm:prSet/>
      <dgm:spPr/>
      <dgm:t>
        <a:bodyPr/>
        <a:lstStyle/>
        <a:p>
          <a:endParaRPr lang="es-PE" sz="1200"/>
        </a:p>
      </dgm:t>
    </dgm:pt>
    <dgm:pt modelId="{BF59BC07-FD50-4550-9A54-E5CE2009F271}" type="sibTrans" cxnId="{90662435-538F-44AA-BFFE-15D507EA9804}">
      <dgm:prSet/>
      <dgm:spPr/>
      <dgm:t>
        <a:bodyPr/>
        <a:lstStyle/>
        <a:p>
          <a:endParaRPr lang="es-PE" sz="1200"/>
        </a:p>
      </dgm:t>
    </dgm:pt>
    <dgm:pt modelId="{52130558-05C0-4F98-907D-282C75B6A5CD}" type="pres">
      <dgm:prSet presAssocID="{B7620613-086D-473D-9AB8-5432B78BB192}" presName="Name0" presStyleCnt="0">
        <dgm:presLayoutVars>
          <dgm:dir/>
          <dgm:resizeHandles val="exact"/>
        </dgm:presLayoutVars>
      </dgm:prSet>
      <dgm:spPr/>
    </dgm:pt>
    <dgm:pt modelId="{B4A84724-FBDE-48F1-887D-1ED6E0605DE7}" type="pres">
      <dgm:prSet presAssocID="{36A13B65-1640-4258-95FA-E6567496559E}" presName="node" presStyleLbl="node1" presStyleIdx="0" presStyleCnt="3">
        <dgm:presLayoutVars>
          <dgm:bulletEnabled val="1"/>
        </dgm:presLayoutVars>
      </dgm:prSet>
      <dgm:spPr/>
      <dgm:t>
        <a:bodyPr/>
        <a:lstStyle/>
        <a:p>
          <a:endParaRPr lang="es-PE"/>
        </a:p>
      </dgm:t>
    </dgm:pt>
    <dgm:pt modelId="{B2FCF2F4-2451-4798-9532-1AA8F500E5BA}" type="pres">
      <dgm:prSet presAssocID="{662BB152-4CF7-4B21-AFF3-5970AA68C4FB}" presName="sibTrans" presStyleLbl="sibTrans2D1" presStyleIdx="0" presStyleCnt="2"/>
      <dgm:spPr/>
      <dgm:t>
        <a:bodyPr/>
        <a:lstStyle/>
        <a:p>
          <a:endParaRPr lang="es-PE"/>
        </a:p>
      </dgm:t>
    </dgm:pt>
    <dgm:pt modelId="{FB2FAC4A-DDFE-4C3D-814B-0CAC555A0A30}" type="pres">
      <dgm:prSet presAssocID="{662BB152-4CF7-4B21-AFF3-5970AA68C4FB}" presName="connectorText" presStyleLbl="sibTrans2D1" presStyleIdx="0" presStyleCnt="2"/>
      <dgm:spPr/>
      <dgm:t>
        <a:bodyPr/>
        <a:lstStyle/>
        <a:p>
          <a:endParaRPr lang="es-PE"/>
        </a:p>
      </dgm:t>
    </dgm:pt>
    <dgm:pt modelId="{C0E434A5-C010-49C6-BD55-B8A31CA8D4F0}" type="pres">
      <dgm:prSet presAssocID="{CFD147F6-1C5E-4E31-ABD9-91BF09DA7C67}" presName="node" presStyleLbl="node1" presStyleIdx="1" presStyleCnt="3" custLinFactNeighborY="-1428">
        <dgm:presLayoutVars>
          <dgm:bulletEnabled val="1"/>
        </dgm:presLayoutVars>
      </dgm:prSet>
      <dgm:spPr/>
      <dgm:t>
        <a:bodyPr/>
        <a:lstStyle/>
        <a:p>
          <a:endParaRPr lang="es-PE"/>
        </a:p>
      </dgm:t>
    </dgm:pt>
    <dgm:pt modelId="{74660375-D940-48A5-BEE5-A4D031DE7BF6}" type="pres">
      <dgm:prSet presAssocID="{1E75531E-EC4B-4F63-A51F-2EC68FD46B9B}" presName="sibTrans" presStyleLbl="sibTrans2D1" presStyleIdx="1" presStyleCnt="2"/>
      <dgm:spPr/>
      <dgm:t>
        <a:bodyPr/>
        <a:lstStyle/>
        <a:p>
          <a:endParaRPr lang="es-PE"/>
        </a:p>
      </dgm:t>
    </dgm:pt>
    <dgm:pt modelId="{2AD0476A-90C1-4231-9482-2727BEE34B8A}" type="pres">
      <dgm:prSet presAssocID="{1E75531E-EC4B-4F63-A51F-2EC68FD46B9B}" presName="connectorText" presStyleLbl="sibTrans2D1" presStyleIdx="1" presStyleCnt="2"/>
      <dgm:spPr/>
      <dgm:t>
        <a:bodyPr/>
        <a:lstStyle/>
        <a:p>
          <a:endParaRPr lang="es-PE"/>
        </a:p>
      </dgm:t>
    </dgm:pt>
    <dgm:pt modelId="{E0628250-9F4C-4FDE-AE08-41C2B3F2CF7D}" type="pres">
      <dgm:prSet presAssocID="{EEC5B889-BC8F-4BE7-9CE8-8FAD78B55580}" presName="node" presStyleLbl="node1" presStyleIdx="2" presStyleCnt="3">
        <dgm:presLayoutVars>
          <dgm:bulletEnabled val="1"/>
        </dgm:presLayoutVars>
      </dgm:prSet>
      <dgm:spPr/>
      <dgm:t>
        <a:bodyPr/>
        <a:lstStyle/>
        <a:p>
          <a:endParaRPr lang="es-PE"/>
        </a:p>
      </dgm:t>
    </dgm:pt>
  </dgm:ptLst>
  <dgm:cxnLst>
    <dgm:cxn modelId="{45F12B76-60EA-4E41-9EF1-6BE7EE112130}" type="presOf" srcId="{662BB152-4CF7-4B21-AFF3-5970AA68C4FB}" destId="{B2FCF2F4-2451-4798-9532-1AA8F500E5BA}" srcOrd="0" destOrd="0" presId="urn:microsoft.com/office/officeart/2005/8/layout/process1"/>
    <dgm:cxn modelId="{35BD7484-3A7D-4654-89B5-5591DDAE2ECF}" type="presOf" srcId="{662BB152-4CF7-4B21-AFF3-5970AA68C4FB}" destId="{FB2FAC4A-DDFE-4C3D-814B-0CAC555A0A30}" srcOrd="1" destOrd="0" presId="urn:microsoft.com/office/officeart/2005/8/layout/process1"/>
    <dgm:cxn modelId="{163C71B9-37E7-4288-B886-61704AA7CBEB}" type="presOf" srcId="{B7620613-086D-473D-9AB8-5432B78BB192}" destId="{52130558-05C0-4F98-907D-282C75B6A5CD}" srcOrd="0" destOrd="0" presId="urn:microsoft.com/office/officeart/2005/8/layout/process1"/>
    <dgm:cxn modelId="{E8DAE804-7305-43D1-B273-3EDA4EB7E4A5}" type="presOf" srcId="{EEC5B889-BC8F-4BE7-9CE8-8FAD78B55580}" destId="{E0628250-9F4C-4FDE-AE08-41C2B3F2CF7D}" srcOrd="0" destOrd="0" presId="urn:microsoft.com/office/officeart/2005/8/layout/process1"/>
    <dgm:cxn modelId="{34E79ED3-C029-40C6-88D7-EB83FBC949F9}" type="presOf" srcId="{36A13B65-1640-4258-95FA-E6567496559E}" destId="{B4A84724-FBDE-48F1-887D-1ED6E0605DE7}" srcOrd="0" destOrd="0" presId="urn:microsoft.com/office/officeart/2005/8/layout/process1"/>
    <dgm:cxn modelId="{EA60A805-BDA6-4731-BA15-602B1BC929EB}" srcId="{B7620613-086D-473D-9AB8-5432B78BB192}" destId="{36A13B65-1640-4258-95FA-E6567496559E}" srcOrd="0" destOrd="0" parTransId="{330271D3-D06C-44F0-8469-6C22B593D639}" sibTransId="{662BB152-4CF7-4B21-AFF3-5970AA68C4FB}"/>
    <dgm:cxn modelId="{2C525FED-DD3D-4CB4-87CC-1D19ABEDCEA4}" type="presOf" srcId="{1E75531E-EC4B-4F63-A51F-2EC68FD46B9B}" destId="{74660375-D940-48A5-BEE5-A4D031DE7BF6}" srcOrd="0" destOrd="0" presId="urn:microsoft.com/office/officeart/2005/8/layout/process1"/>
    <dgm:cxn modelId="{B87F224D-5F4E-4094-A312-117BC5EA35D1}" srcId="{B7620613-086D-473D-9AB8-5432B78BB192}" destId="{CFD147F6-1C5E-4E31-ABD9-91BF09DA7C67}" srcOrd="1" destOrd="0" parTransId="{3DC3DAD0-D251-4D52-AF7A-3E4B9AF01779}" sibTransId="{1E75531E-EC4B-4F63-A51F-2EC68FD46B9B}"/>
    <dgm:cxn modelId="{76E38FDA-357F-4A4A-B10A-18BAB2A4CDB5}" type="presOf" srcId="{CFD147F6-1C5E-4E31-ABD9-91BF09DA7C67}" destId="{C0E434A5-C010-49C6-BD55-B8A31CA8D4F0}" srcOrd="0" destOrd="0" presId="urn:microsoft.com/office/officeart/2005/8/layout/process1"/>
    <dgm:cxn modelId="{BB7FFC09-C18A-4A55-8C25-ACFD04DD28BE}" type="presOf" srcId="{1E75531E-EC4B-4F63-A51F-2EC68FD46B9B}" destId="{2AD0476A-90C1-4231-9482-2727BEE34B8A}" srcOrd="1" destOrd="0" presId="urn:microsoft.com/office/officeart/2005/8/layout/process1"/>
    <dgm:cxn modelId="{90662435-538F-44AA-BFFE-15D507EA9804}" srcId="{B7620613-086D-473D-9AB8-5432B78BB192}" destId="{EEC5B889-BC8F-4BE7-9CE8-8FAD78B55580}" srcOrd="2" destOrd="0" parTransId="{71E1F099-EBD1-45CC-BE1B-1098A505CEAF}" sibTransId="{BF59BC07-FD50-4550-9A54-E5CE2009F271}"/>
    <dgm:cxn modelId="{EBBAC8AD-7B35-4DC4-B981-26C1A3096B70}" type="presParOf" srcId="{52130558-05C0-4F98-907D-282C75B6A5CD}" destId="{B4A84724-FBDE-48F1-887D-1ED6E0605DE7}" srcOrd="0" destOrd="0" presId="urn:microsoft.com/office/officeart/2005/8/layout/process1"/>
    <dgm:cxn modelId="{C0B726FF-2B6D-42E4-BC31-DAA742B966AB}" type="presParOf" srcId="{52130558-05C0-4F98-907D-282C75B6A5CD}" destId="{B2FCF2F4-2451-4798-9532-1AA8F500E5BA}" srcOrd="1" destOrd="0" presId="urn:microsoft.com/office/officeart/2005/8/layout/process1"/>
    <dgm:cxn modelId="{74E26F63-F191-48A4-B66D-E645384F4FC3}" type="presParOf" srcId="{B2FCF2F4-2451-4798-9532-1AA8F500E5BA}" destId="{FB2FAC4A-DDFE-4C3D-814B-0CAC555A0A30}" srcOrd="0" destOrd="0" presId="urn:microsoft.com/office/officeart/2005/8/layout/process1"/>
    <dgm:cxn modelId="{01D95292-3F4E-4E53-B9B7-EAFB0FAFEA0F}" type="presParOf" srcId="{52130558-05C0-4F98-907D-282C75B6A5CD}" destId="{C0E434A5-C010-49C6-BD55-B8A31CA8D4F0}" srcOrd="2" destOrd="0" presId="urn:microsoft.com/office/officeart/2005/8/layout/process1"/>
    <dgm:cxn modelId="{8494DC3A-9BAE-4392-BC6E-D299BC3B79E5}" type="presParOf" srcId="{52130558-05C0-4F98-907D-282C75B6A5CD}" destId="{74660375-D940-48A5-BEE5-A4D031DE7BF6}" srcOrd="3" destOrd="0" presId="urn:microsoft.com/office/officeart/2005/8/layout/process1"/>
    <dgm:cxn modelId="{DDC83522-9D4E-4A3A-8289-79BA67EE1765}" type="presParOf" srcId="{74660375-D940-48A5-BEE5-A4D031DE7BF6}" destId="{2AD0476A-90C1-4231-9482-2727BEE34B8A}" srcOrd="0" destOrd="0" presId="urn:microsoft.com/office/officeart/2005/8/layout/process1"/>
    <dgm:cxn modelId="{3C4D925D-F005-467A-B16C-F52713716789}" type="presParOf" srcId="{52130558-05C0-4F98-907D-282C75B6A5CD}" destId="{E0628250-9F4C-4FDE-AE08-41C2B3F2CF7D}"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620613-086D-473D-9AB8-5432B78BB192}" type="doc">
      <dgm:prSet loTypeId="urn:microsoft.com/office/officeart/2005/8/layout/process1" loCatId="process" qsTypeId="urn:microsoft.com/office/officeart/2005/8/quickstyle/simple1" qsCatId="simple" csTypeId="urn:microsoft.com/office/officeart/2005/8/colors/colorful1#4" csCatId="colorful" phldr="1"/>
      <dgm:spPr/>
    </dgm:pt>
    <dgm:pt modelId="{36A13B65-1640-4258-95FA-E6567496559E}">
      <dgm:prSet phldrT="[Texto]" custT="1"/>
      <dgm:spPr/>
      <dgm:t>
        <a:bodyPr/>
        <a:lstStyle/>
        <a:p>
          <a:r>
            <a:rPr lang="es-PE" sz="1200" u="sng" dirty="0" smtClean="0"/>
            <a:t>Acción 1</a:t>
          </a:r>
          <a:r>
            <a:rPr lang="es-PE" sz="1200" dirty="0" smtClean="0"/>
            <a:t>: Difusión del diseño del PP</a:t>
          </a:r>
          <a:endParaRPr lang="es-PE" sz="1200" dirty="0"/>
        </a:p>
      </dgm:t>
    </dgm:pt>
    <dgm:pt modelId="{330271D3-D06C-44F0-8469-6C22B593D639}" type="parTrans" cxnId="{EA60A805-BDA6-4731-BA15-602B1BC929EB}">
      <dgm:prSet/>
      <dgm:spPr/>
      <dgm:t>
        <a:bodyPr/>
        <a:lstStyle/>
        <a:p>
          <a:endParaRPr lang="es-PE" sz="1200"/>
        </a:p>
      </dgm:t>
    </dgm:pt>
    <dgm:pt modelId="{662BB152-4CF7-4B21-AFF3-5970AA68C4FB}" type="sibTrans" cxnId="{EA60A805-BDA6-4731-BA15-602B1BC929EB}">
      <dgm:prSet custT="1"/>
      <dgm:spPr/>
      <dgm:t>
        <a:bodyPr/>
        <a:lstStyle/>
        <a:p>
          <a:endParaRPr lang="es-PE" sz="1200"/>
        </a:p>
      </dgm:t>
    </dgm:pt>
    <dgm:pt modelId="{CFD147F6-1C5E-4E31-ABD9-91BF09DA7C67}">
      <dgm:prSet phldrT="[Texto]" custT="1"/>
      <dgm:spPr>
        <a:ln>
          <a:solidFill>
            <a:schemeClr val="tx1"/>
          </a:solidFill>
        </a:ln>
      </dgm:spPr>
      <dgm:t>
        <a:bodyPr/>
        <a:lstStyle/>
        <a:p>
          <a:r>
            <a:rPr lang="es-PE" sz="1200" dirty="0" smtClean="0">
              <a:solidFill>
                <a:schemeClr val="tx1"/>
              </a:solidFill>
            </a:rPr>
            <a:t>Los gobiernos sub nacionales se apropian del diseño  del PP, identifican  sus roles  y conocen los productos , actividades y tipología de proyectos del PP</a:t>
          </a:r>
          <a:endParaRPr lang="es-PE" sz="1200" dirty="0">
            <a:solidFill>
              <a:schemeClr val="tx1"/>
            </a:solidFill>
          </a:endParaRPr>
        </a:p>
      </dgm:t>
    </dgm:pt>
    <dgm:pt modelId="{3DC3DAD0-D251-4D52-AF7A-3E4B9AF01779}" type="parTrans" cxnId="{B87F224D-5F4E-4094-A312-117BC5EA35D1}">
      <dgm:prSet/>
      <dgm:spPr/>
      <dgm:t>
        <a:bodyPr/>
        <a:lstStyle/>
        <a:p>
          <a:endParaRPr lang="es-PE" sz="1200"/>
        </a:p>
      </dgm:t>
    </dgm:pt>
    <dgm:pt modelId="{1E75531E-EC4B-4F63-A51F-2EC68FD46B9B}" type="sibTrans" cxnId="{B87F224D-5F4E-4094-A312-117BC5EA35D1}">
      <dgm:prSet custT="1"/>
      <dgm:spPr>
        <a:ln>
          <a:solidFill>
            <a:schemeClr val="tx1"/>
          </a:solidFill>
        </a:ln>
      </dgm:spPr>
      <dgm:t>
        <a:bodyPr/>
        <a:lstStyle/>
        <a:p>
          <a:endParaRPr lang="es-PE" sz="1200"/>
        </a:p>
      </dgm:t>
    </dgm:pt>
    <dgm:pt modelId="{EEC5B889-BC8F-4BE7-9CE8-8FAD78B55580}">
      <dgm:prSet phldrT="[Texto]" phldr="1" custT="1"/>
      <dgm:spPr/>
      <dgm:t>
        <a:bodyPr/>
        <a:lstStyle/>
        <a:p>
          <a:endParaRPr lang="es-PE" sz="1200" dirty="0"/>
        </a:p>
      </dgm:t>
    </dgm:pt>
    <dgm:pt modelId="{BF59BC07-FD50-4550-9A54-E5CE2009F271}" type="sibTrans" cxnId="{90662435-538F-44AA-BFFE-15D507EA9804}">
      <dgm:prSet/>
      <dgm:spPr/>
      <dgm:t>
        <a:bodyPr/>
        <a:lstStyle/>
        <a:p>
          <a:endParaRPr lang="es-PE" sz="1200"/>
        </a:p>
      </dgm:t>
    </dgm:pt>
    <dgm:pt modelId="{71E1F099-EBD1-45CC-BE1B-1098A505CEAF}" type="parTrans" cxnId="{90662435-538F-44AA-BFFE-15D507EA9804}">
      <dgm:prSet/>
      <dgm:spPr/>
      <dgm:t>
        <a:bodyPr/>
        <a:lstStyle/>
        <a:p>
          <a:endParaRPr lang="es-PE" sz="1200"/>
        </a:p>
      </dgm:t>
    </dgm:pt>
    <dgm:pt modelId="{52130558-05C0-4F98-907D-282C75B6A5CD}" type="pres">
      <dgm:prSet presAssocID="{B7620613-086D-473D-9AB8-5432B78BB192}" presName="Name0" presStyleCnt="0">
        <dgm:presLayoutVars>
          <dgm:dir/>
          <dgm:resizeHandles val="exact"/>
        </dgm:presLayoutVars>
      </dgm:prSet>
      <dgm:spPr/>
    </dgm:pt>
    <dgm:pt modelId="{B4A84724-FBDE-48F1-887D-1ED6E0605DE7}" type="pres">
      <dgm:prSet presAssocID="{36A13B65-1640-4258-95FA-E6567496559E}" presName="node" presStyleLbl="node1" presStyleIdx="0" presStyleCnt="3">
        <dgm:presLayoutVars>
          <dgm:bulletEnabled val="1"/>
        </dgm:presLayoutVars>
      </dgm:prSet>
      <dgm:spPr/>
      <dgm:t>
        <a:bodyPr/>
        <a:lstStyle/>
        <a:p>
          <a:endParaRPr lang="es-PE"/>
        </a:p>
      </dgm:t>
    </dgm:pt>
    <dgm:pt modelId="{B2FCF2F4-2451-4798-9532-1AA8F500E5BA}" type="pres">
      <dgm:prSet presAssocID="{662BB152-4CF7-4B21-AFF3-5970AA68C4FB}" presName="sibTrans" presStyleLbl="sibTrans2D1" presStyleIdx="0" presStyleCnt="2"/>
      <dgm:spPr/>
      <dgm:t>
        <a:bodyPr/>
        <a:lstStyle/>
        <a:p>
          <a:endParaRPr lang="es-PE"/>
        </a:p>
      </dgm:t>
    </dgm:pt>
    <dgm:pt modelId="{FB2FAC4A-DDFE-4C3D-814B-0CAC555A0A30}" type="pres">
      <dgm:prSet presAssocID="{662BB152-4CF7-4B21-AFF3-5970AA68C4FB}" presName="connectorText" presStyleLbl="sibTrans2D1" presStyleIdx="0" presStyleCnt="2"/>
      <dgm:spPr/>
      <dgm:t>
        <a:bodyPr/>
        <a:lstStyle/>
        <a:p>
          <a:endParaRPr lang="es-PE"/>
        </a:p>
      </dgm:t>
    </dgm:pt>
    <dgm:pt modelId="{C0E434A5-C010-49C6-BD55-B8A31CA8D4F0}" type="pres">
      <dgm:prSet presAssocID="{CFD147F6-1C5E-4E31-ABD9-91BF09DA7C67}" presName="node" presStyleLbl="node1" presStyleIdx="1" presStyleCnt="3">
        <dgm:presLayoutVars>
          <dgm:bulletEnabled val="1"/>
        </dgm:presLayoutVars>
      </dgm:prSet>
      <dgm:spPr/>
      <dgm:t>
        <a:bodyPr/>
        <a:lstStyle/>
        <a:p>
          <a:endParaRPr lang="es-PE"/>
        </a:p>
      </dgm:t>
    </dgm:pt>
    <dgm:pt modelId="{74660375-D940-48A5-BEE5-A4D031DE7BF6}" type="pres">
      <dgm:prSet presAssocID="{1E75531E-EC4B-4F63-A51F-2EC68FD46B9B}" presName="sibTrans" presStyleLbl="sibTrans2D1" presStyleIdx="1" presStyleCnt="2"/>
      <dgm:spPr/>
      <dgm:t>
        <a:bodyPr/>
        <a:lstStyle/>
        <a:p>
          <a:endParaRPr lang="es-PE"/>
        </a:p>
      </dgm:t>
    </dgm:pt>
    <dgm:pt modelId="{2AD0476A-90C1-4231-9482-2727BEE34B8A}" type="pres">
      <dgm:prSet presAssocID="{1E75531E-EC4B-4F63-A51F-2EC68FD46B9B}" presName="connectorText" presStyleLbl="sibTrans2D1" presStyleIdx="1" presStyleCnt="2"/>
      <dgm:spPr/>
      <dgm:t>
        <a:bodyPr/>
        <a:lstStyle/>
        <a:p>
          <a:endParaRPr lang="es-PE"/>
        </a:p>
      </dgm:t>
    </dgm:pt>
    <dgm:pt modelId="{E0628250-9F4C-4FDE-AE08-41C2B3F2CF7D}" type="pres">
      <dgm:prSet presAssocID="{EEC5B889-BC8F-4BE7-9CE8-8FAD78B55580}" presName="node" presStyleLbl="node1" presStyleIdx="2" presStyleCnt="3">
        <dgm:presLayoutVars>
          <dgm:bulletEnabled val="1"/>
        </dgm:presLayoutVars>
      </dgm:prSet>
      <dgm:spPr/>
      <dgm:t>
        <a:bodyPr/>
        <a:lstStyle/>
        <a:p>
          <a:endParaRPr lang="es-PE"/>
        </a:p>
      </dgm:t>
    </dgm:pt>
  </dgm:ptLst>
  <dgm:cxnLst>
    <dgm:cxn modelId="{B576BE3C-2D28-4B94-B6DB-F2F753084021}" type="presOf" srcId="{662BB152-4CF7-4B21-AFF3-5970AA68C4FB}" destId="{B2FCF2F4-2451-4798-9532-1AA8F500E5BA}" srcOrd="0" destOrd="0" presId="urn:microsoft.com/office/officeart/2005/8/layout/process1"/>
    <dgm:cxn modelId="{E9296C95-C1C1-4582-B1B5-8BFB228681DF}" type="presOf" srcId="{662BB152-4CF7-4B21-AFF3-5970AA68C4FB}" destId="{FB2FAC4A-DDFE-4C3D-814B-0CAC555A0A30}" srcOrd="1" destOrd="0" presId="urn:microsoft.com/office/officeart/2005/8/layout/process1"/>
    <dgm:cxn modelId="{5EF291BC-9708-4692-B3AE-03EE4BC1D5C9}" type="presOf" srcId="{CFD147F6-1C5E-4E31-ABD9-91BF09DA7C67}" destId="{C0E434A5-C010-49C6-BD55-B8A31CA8D4F0}" srcOrd="0" destOrd="0" presId="urn:microsoft.com/office/officeart/2005/8/layout/process1"/>
    <dgm:cxn modelId="{D9284C9E-C933-41C4-90FA-87EC680359F1}" type="presOf" srcId="{EEC5B889-BC8F-4BE7-9CE8-8FAD78B55580}" destId="{E0628250-9F4C-4FDE-AE08-41C2B3F2CF7D}" srcOrd="0" destOrd="0" presId="urn:microsoft.com/office/officeart/2005/8/layout/process1"/>
    <dgm:cxn modelId="{EA60A805-BDA6-4731-BA15-602B1BC929EB}" srcId="{B7620613-086D-473D-9AB8-5432B78BB192}" destId="{36A13B65-1640-4258-95FA-E6567496559E}" srcOrd="0" destOrd="0" parTransId="{330271D3-D06C-44F0-8469-6C22B593D639}" sibTransId="{662BB152-4CF7-4B21-AFF3-5970AA68C4FB}"/>
    <dgm:cxn modelId="{072851FD-5ED9-4E93-A61A-C7018E505470}" type="presOf" srcId="{1E75531E-EC4B-4F63-A51F-2EC68FD46B9B}" destId="{74660375-D940-48A5-BEE5-A4D031DE7BF6}" srcOrd="0" destOrd="0" presId="urn:microsoft.com/office/officeart/2005/8/layout/process1"/>
    <dgm:cxn modelId="{B87F224D-5F4E-4094-A312-117BC5EA35D1}" srcId="{B7620613-086D-473D-9AB8-5432B78BB192}" destId="{CFD147F6-1C5E-4E31-ABD9-91BF09DA7C67}" srcOrd="1" destOrd="0" parTransId="{3DC3DAD0-D251-4D52-AF7A-3E4B9AF01779}" sibTransId="{1E75531E-EC4B-4F63-A51F-2EC68FD46B9B}"/>
    <dgm:cxn modelId="{DADA9DB5-E437-4D8E-99FD-F7361890A29A}" type="presOf" srcId="{36A13B65-1640-4258-95FA-E6567496559E}" destId="{B4A84724-FBDE-48F1-887D-1ED6E0605DE7}" srcOrd="0" destOrd="0" presId="urn:microsoft.com/office/officeart/2005/8/layout/process1"/>
    <dgm:cxn modelId="{91BBBB48-6F3A-4A1E-B3CD-353BD9018052}" type="presOf" srcId="{B7620613-086D-473D-9AB8-5432B78BB192}" destId="{52130558-05C0-4F98-907D-282C75B6A5CD}" srcOrd="0" destOrd="0" presId="urn:microsoft.com/office/officeart/2005/8/layout/process1"/>
    <dgm:cxn modelId="{669962C5-F7C5-4464-B086-8091E0D95305}" type="presOf" srcId="{1E75531E-EC4B-4F63-A51F-2EC68FD46B9B}" destId="{2AD0476A-90C1-4231-9482-2727BEE34B8A}" srcOrd="1" destOrd="0" presId="urn:microsoft.com/office/officeart/2005/8/layout/process1"/>
    <dgm:cxn modelId="{90662435-538F-44AA-BFFE-15D507EA9804}" srcId="{B7620613-086D-473D-9AB8-5432B78BB192}" destId="{EEC5B889-BC8F-4BE7-9CE8-8FAD78B55580}" srcOrd="2" destOrd="0" parTransId="{71E1F099-EBD1-45CC-BE1B-1098A505CEAF}" sibTransId="{BF59BC07-FD50-4550-9A54-E5CE2009F271}"/>
    <dgm:cxn modelId="{5C41FE0F-690C-4D64-97A3-1453C6E77CE5}" type="presParOf" srcId="{52130558-05C0-4F98-907D-282C75B6A5CD}" destId="{B4A84724-FBDE-48F1-887D-1ED6E0605DE7}" srcOrd="0" destOrd="0" presId="urn:microsoft.com/office/officeart/2005/8/layout/process1"/>
    <dgm:cxn modelId="{AF105A0A-F26F-4FFD-85BD-4DE067944DF0}" type="presParOf" srcId="{52130558-05C0-4F98-907D-282C75B6A5CD}" destId="{B2FCF2F4-2451-4798-9532-1AA8F500E5BA}" srcOrd="1" destOrd="0" presId="urn:microsoft.com/office/officeart/2005/8/layout/process1"/>
    <dgm:cxn modelId="{A237C315-22A2-4180-8BDF-05744A3A502D}" type="presParOf" srcId="{B2FCF2F4-2451-4798-9532-1AA8F500E5BA}" destId="{FB2FAC4A-DDFE-4C3D-814B-0CAC555A0A30}" srcOrd="0" destOrd="0" presId="urn:microsoft.com/office/officeart/2005/8/layout/process1"/>
    <dgm:cxn modelId="{F15DE4C4-90D4-4034-ADFA-8C6E345ABEE3}" type="presParOf" srcId="{52130558-05C0-4F98-907D-282C75B6A5CD}" destId="{C0E434A5-C010-49C6-BD55-B8A31CA8D4F0}" srcOrd="2" destOrd="0" presId="urn:microsoft.com/office/officeart/2005/8/layout/process1"/>
    <dgm:cxn modelId="{733D0DAE-CBE9-4EC0-8C21-16D9BC80945C}" type="presParOf" srcId="{52130558-05C0-4F98-907D-282C75B6A5CD}" destId="{74660375-D940-48A5-BEE5-A4D031DE7BF6}" srcOrd="3" destOrd="0" presId="urn:microsoft.com/office/officeart/2005/8/layout/process1"/>
    <dgm:cxn modelId="{F02DD1C7-22F9-41B8-B936-17E42801B67B}" type="presParOf" srcId="{74660375-D940-48A5-BEE5-A4D031DE7BF6}" destId="{2AD0476A-90C1-4231-9482-2727BEE34B8A}" srcOrd="0" destOrd="0" presId="urn:microsoft.com/office/officeart/2005/8/layout/process1"/>
    <dgm:cxn modelId="{E978BF7F-3F0B-4F1F-A9C3-C31AFA008852}" type="presParOf" srcId="{52130558-05C0-4F98-907D-282C75B6A5CD}" destId="{E0628250-9F4C-4FDE-AE08-41C2B3F2CF7D}" srcOrd="4" destOrd="0" presId="urn:microsoft.com/office/officeart/2005/8/layout/process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4ABB-4E42-4803-A7B3-87660A4BD88C}">
      <dsp:nvSpPr>
        <dsp:cNvPr id="0" name=""/>
        <dsp:cNvSpPr/>
      </dsp:nvSpPr>
      <dsp:spPr>
        <a:xfrm>
          <a:off x="1460214" y="1855196"/>
          <a:ext cx="2028117" cy="175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Programas Presupuestales</a:t>
          </a:r>
          <a:endParaRPr lang="es-ES" sz="1600" kern="1200" dirty="0"/>
        </a:p>
      </dsp:txBody>
      <dsp:txXfrm>
        <a:off x="1757225" y="2111884"/>
        <a:ext cx="1434095" cy="1239402"/>
      </dsp:txXfrm>
    </dsp:sp>
    <dsp:sp modelId="{3727F94C-A539-440A-B48F-7139EF918123}">
      <dsp:nvSpPr>
        <dsp:cNvPr id="0" name=""/>
        <dsp:cNvSpPr/>
      </dsp:nvSpPr>
      <dsp:spPr>
        <a:xfrm rot="12862605">
          <a:off x="623865" y="1626155"/>
          <a:ext cx="1098469" cy="43054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936CD2-21D7-49AC-AB16-C7013BD220EE}">
      <dsp:nvSpPr>
        <dsp:cNvPr id="0" name=""/>
        <dsp:cNvSpPr/>
      </dsp:nvSpPr>
      <dsp:spPr>
        <a:xfrm>
          <a:off x="2215" y="957251"/>
          <a:ext cx="1435155" cy="11481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Seguimiento </a:t>
          </a:r>
          <a:endParaRPr lang="es-ES" sz="1400" kern="1200" dirty="0"/>
        </a:p>
      </dsp:txBody>
      <dsp:txXfrm>
        <a:off x="35842" y="990878"/>
        <a:ext cx="1367901" cy="1080870"/>
      </dsp:txXfrm>
    </dsp:sp>
    <dsp:sp modelId="{05E234EB-9060-4DB0-85DA-CB00058E52B4}">
      <dsp:nvSpPr>
        <dsp:cNvPr id="0" name=""/>
        <dsp:cNvSpPr/>
      </dsp:nvSpPr>
      <dsp:spPr>
        <a:xfrm rot="16065472">
          <a:off x="1849987" y="1009802"/>
          <a:ext cx="1130603" cy="430546"/>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8A9EA115-1C59-48C7-BA88-D626F61E1ADD}">
      <dsp:nvSpPr>
        <dsp:cNvPr id="0" name=""/>
        <dsp:cNvSpPr/>
      </dsp:nvSpPr>
      <dsp:spPr>
        <a:xfrm>
          <a:off x="1675595" y="86145"/>
          <a:ext cx="1435155" cy="114812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Evaluación</a:t>
          </a:r>
          <a:endParaRPr lang="es-ES" sz="1400" kern="1200" dirty="0"/>
        </a:p>
      </dsp:txBody>
      <dsp:txXfrm>
        <a:off x="1709222" y="119772"/>
        <a:ext cx="1367901" cy="1080870"/>
      </dsp:txXfrm>
    </dsp:sp>
    <dsp:sp modelId="{180B89FB-84B6-4F9C-A2F1-8BAE9B9D9E6A}">
      <dsp:nvSpPr>
        <dsp:cNvPr id="0" name=""/>
        <dsp:cNvSpPr/>
      </dsp:nvSpPr>
      <dsp:spPr>
        <a:xfrm rot="19260047">
          <a:off x="3045083" y="1552095"/>
          <a:ext cx="1239862" cy="43054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C0B64-371C-4596-8F26-FA38CAF747FB}">
      <dsp:nvSpPr>
        <dsp:cNvPr id="0" name=""/>
        <dsp:cNvSpPr/>
      </dsp:nvSpPr>
      <dsp:spPr>
        <a:xfrm>
          <a:off x="3351190" y="866362"/>
          <a:ext cx="1435155" cy="11481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Incentivos</a:t>
          </a:r>
          <a:endParaRPr lang="es-ES" sz="1400" kern="1200" dirty="0"/>
        </a:p>
      </dsp:txBody>
      <dsp:txXfrm>
        <a:off x="3384817" y="899989"/>
        <a:ext cx="1367901" cy="10808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1940-5B11-4B63-A823-2E6651DAC1A5}">
      <dsp:nvSpPr>
        <dsp:cNvPr id="0" name=""/>
        <dsp:cNvSpPr/>
      </dsp:nvSpPr>
      <dsp:spPr>
        <a:xfrm>
          <a:off x="1497" y="105249"/>
          <a:ext cx="1875920" cy="11255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latin typeface="+mj-lt"/>
            </a:rPr>
            <a:t>Acción </a:t>
          </a:r>
          <a:r>
            <a:rPr lang="es-PE" sz="1200" kern="1200" dirty="0" smtClean="0"/>
            <a:t>7. Consolidación de la formulación del presupuesto del PP para el ejercicio  en documentos</a:t>
          </a:r>
          <a:endParaRPr lang="es-PE" sz="1200" kern="1200" dirty="0">
            <a:latin typeface="+mj-lt"/>
          </a:endParaRPr>
        </a:p>
      </dsp:txBody>
      <dsp:txXfrm>
        <a:off x="34463" y="138215"/>
        <a:ext cx="1809988" cy="1059620"/>
      </dsp:txXfrm>
    </dsp:sp>
    <dsp:sp modelId="{D31292A5-212B-42E9-989D-9EB23166DAB7}">
      <dsp:nvSpPr>
        <dsp:cNvPr id="0" name=""/>
        <dsp:cNvSpPr/>
      </dsp:nvSpPr>
      <dsp:spPr>
        <a:xfrm rot="21555668">
          <a:off x="2064993" y="418331"/>
          <a:ext cx="397728" cy="4652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064998" y="512146"/>
        <a:ext cx="278410" cy="279136"/>
      </dsp:txXfrm>
    </dsp:sp>
    <dsp:sp modelId="{A3E02B2F-66F8-4F2B-A566-5CBED0298EE2}">
      <dsp:nvSpPr>
        <dsp:cNvPr id="0" name=""/>
        <dsp:cNvSpPr/>
      </dsp:nvSpPr>
      <dsp:spPr>
        <a:xfrm>
          <a:off x="2627786" y="61882"/>
          <a:ext cx="3348875" cy="1125552"/>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Permite la programación de metas físicas y financieras, de manera consistente con los instrumentos de gestión de cada pliego</a:t>
          </a:r>
          <a:endParaRPr lang="es-PE" sz="1200" kern="1200" dirty="0">
            <a:solidFill>
              <a:schemeClr val="tx1"/>
            </a:solidFill>
            <a:latin typeface="+mj-lt"/>
          </a:endParaRPr>
        </a:p>
      </dsp:txBody>
      <dsp:txXfrm>
        <a:off x="2660752" y="94848"/>
        <a:ext cx="3282943" cy="1059620"/>
      </dsp:txXfrm>
    </dsp:sp>
    <dsp:sp modelId="{F82F55ED-C2B2-4752-AD8B-4A1E5D5C50CC}">
      <dsp:nvSpPr>
        <dsp:cNvPr id="0" name=""/>
        <dsp:cNvSpPr/>
      </dsp:nvSpPr>
      <dsp:spPr>
        <a:xfrm rot="44332">
          <a:off x="6164237" y="418622"/>
          <a:ext cx="397728" cy="465228"/>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164242" y="510899"/>
        <a:ext cx="278410" cy="279136"/>
      </dsp:txXfrm>
    </dsp:sp>
    <dsp:sp modelId="{DF787874-93A0-4D5B-BA7D-0EA7334EFF04}">
      <dsp:nvSpPr>
        <dsp:cNvPr id="0" name=""/>
        <dsp:cNvSpPr/>
      </dsp:nvSpPr>
      <dsp:spPr>
        <a:xfrm>
          <a:off x="6727029" y="105249"/>
          <a:ext cx="1875920" cy="1125552"/>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6759995" y="138215"/>
        <a:ext cx="1809988" cy="10596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1940-5B11-4B63-A823-2E6651DAC1A5}">
      <dsp:nvSpPr>
        <dsp:cNvPr id="0" name=""/>
        <dsp:cNvSpPr/>
      </dsp:nvSpPr>
      <dsp:spPr>
        <a:xfrm>
          <a:off x="274" y="44250"/>
          <a:ext cx="1892726" cy="11356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4. Propuesta de las metas de los indicadores de desempeño de resultado y productos por el PP</a:t>
          </a:r>
          <a:endParaRPr lang="es-PE" sz="1200" kern="1200" dirty="0"/>
        </a:p>
      </dsp:txBody>
      <dsp:txXfrm>
        <a:off x="33536" y="77512"/>
        <a:ext cx="1826202" cy="1069111"/>
      </dsp:txXfrm>
    </dsp:sp>
    <dsp:sp modelId="{D31292A5-212B-42E9-989D-9EB23166DAB7}">
      <dsp:nvSpPr>
        <dsp:cNvPr id="0" name=""/>
        <dsp:cNvSpPr/>
      </dsp:nvSpPr>
      <dsp:spPr>
        <a:xfrm rot="45080">
          <a:off x="2086925" y="395019"/>
          <a:ext cx="411192" cy="4693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086930" y="488089"/>
        <a:ext cx="287834" cy="281638"/>
      </dsp:txXfrm>
    </dsp:sp>
    <dsp:sp modelId="{A3E02B2F-66F8-4F2B-A566-5CBED0298EE2}">
      <dsp:nvSpPr>
        <dsp:cNvPr id="0" name=""/>
        <dsp:cNvSpPr/>
      </dsp:nvSpPr>
      <dsp:spPr>
        <a:xfrm>
          <a:off x="2668768" y="88500"/>
          <a:ext cx="3304265" cy="1135635"/>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Determinar metas que orienten la programación física y financiera del presupuesto en los niveles de gobierno que implementan el PP.</a:t>
          </a:r>
          <a:endParaRPr lang="es-PE" sz="1200" kern="1200" dirty="0">
            <a:solidFill>
              <a:schemeClr val="tx1"/>
            </a:solidFill>
          </a:endParaRPr>
        </a:p>
      </dsp:txBody>
      <dsp:txXfrm>
        <a:off x="2702030" y="121762"/>
        <a:ext cx="3237741" cy="1069111"/>
      </dsp:txXfrm>
    </dsp:sp>
    <dsp:sp modelId="{F82F55ED-C2B2-4752-AD8B-4A1E5D5C50CC}">
      <dsp:nvSpPr>
        <dsp:cNvPr id="0" name=""/>
        <dsp:cNvSpPr/>
      </dsp:nvSpPr>
      <dsp:spPr>
        <a:xfrm rot="21554415">
          <a:off x="6157620" y="394668"/>
          <a:ext cx="391393" cy="469396"/>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157625" y="489325"/>
        <a:ext cx="273975" cy="281638"/>
      </dsp:txXfrm>
    </dsp:sp>
    <dsp:sp modelId="{DF787874-93A0-4D5B-BA7D-0EA7334EFF04}">
      <dsp:nvSpPr>
        <dsp:cNvPr id="0" name=""/>
        <dsp:cNvSpPr/>
      </dsp:nvSpPr>
      <dsp:spPr>
        <a:xfrm>
          <a:off x="6711447" y="44250"/>
          <a:ext cx="1892726" cy="1135635"/>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6744709" y="77512"/>
        <a:ext cx="1826202" cy="10691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1940-5B11-4B63-A823-2E6651DAC1A5}">
      <dsp:nvSpPr>
        <dsp:cNvPr id="0" name=""/>
        <dsp:cNvSpPr/>
      </dsp:nvSpPr>
      <dsp:spPr>
        <a:xfrm>
          <a:off x="5697" y="49291"/>
          <a:ext cx="1874088" cy="11255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5. Definición de las metas físicas y financieras de los productos y actividades del PP</a:t>
          </a:r>
          <a:endParaRPr lang="es-PE" sz="1200" kern="1200" dirty="0"/>
        </a:p>
      </dsp:txBody>
      <dsp:txXfrm>
        <a:off x="38663" y="82257"/>
        <a:ext cx="1808156" cy="1059620"/>
      </dsp:txXfrm>
    </dsp:sp>
    <dsp:sp modelId="{D31292A5-212B-42E9-989D-9EB23166DAB7}">
      <dsp:nvSpPr>
        <dsp:cNvPr id="0" name=""/>
        <dsp:cNvSpPr/>
      </dsp:nvSpPr>
      <dsp:spPr>
        <a:xfrm>
          <a:off x="2067194" y="379680"/>
          <a:ext cx="397306" cy="4647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067194" y="472635"/>
        <a:ext cx="278114" cy="278864"/>
      </dsp:txXfrm>
    </dsp:sp>
    <dsp:sp modelId="{A3E02B2F-66F8-4F2B-A566-5CBED0298EE2}">
      <dsp:nvSpPr>
        <dsp:cNvPr id="0" name=""/>
        <dsp:cNvSpPr/>
      </dsp:nvSpPr>
      <dsp:spPr>
        <a:xfrm>
          <a:off x="2629421" y="49291"/>
          <a:ext cx="3345604" cy="1125552"/>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Se  realiza un análisis de la información recogida en la validación, se  consolida y elabora un presupuesto del PP,  así como las metas físicas correspondientes para productos y actividades.</a:t>
          </a:r>
          <a:r>
            <a:rPr kumimoji="0" lang="es-PE" sz="1200" b="0" i="0" u="none" strike="noStrike" kern="1200" cap="none" normalizeH="0" baseline="0" dirty="0" smtClean="0">
              <a:ln>
                <a:noFill/>
              </a:ln>
              <a:solidFill>
                <a:schemeClr val="tx1"/>
              </a:solidFill>
              <a:effectLst/>
              <a:latin typeface="+mn-lt"/>
              <a:cs typeface="Arial" pitchFamily="34" charset="0"/>
            </a:rPr>
            <a:t> </a:t>
          </a:r>
          <a:endParaRPr lang="es-PE" sz="1200" kern="1200" dirty="0">
            <a:solidFill>
              <a:schemeClr val="tx1"/>
            </a:solidFill>
          </a:endParaRPr>
        </a:p>
      </dsp:txBody>
      <dsp:txXfrm>
        <a:off x="2662387" y="82257"/>
        <a:ext cx="3279672" cy="1059620"/>
      </dsp:txXfrm>
    </dsp:sp>
    <dsp:sp modelId="{F82F55ED-C2B2-4752-AD8B-4A1E5D5C50CC}">
      <dsp:nvSpPr>
        <dsp:cNvPr id="0" name=""/>
        <dsp:cNvSpPr/>
      </dsp:nvSpPr>
      <dsp:spPr>
        <a:xfrm>
          <a:off x="6162435" y="379680"/>
          <a:ext cx="397306" cy="464774"/>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162435" y="472635"/>
        <a:ext cx="278114" cy="278864"/>
      </dsp:txXfrm>
    </dsp:sp>
    <dsp:sp modelId="{DF787874-93A0-4D5B-BA7D-0EA7334EFF04}">
      <dsp:nvSpPr>
        <dsp:cNvPr id="0" name=""/>
        <dsp:cNvSpPr/>
      </dsp:nvSpPr>
      <dsp:spPr>
        <a:xfrm>
          <a:off x="6724662" y="49291"/>
          <a:ext cx="1874088" cy="1125552"/>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6757628" y="82257"/>
        <a:ext cx="1808156" cy="10596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1940-5B11-4B63-A823-2E6651DAC1A5}">
      <dsp:nvSpPr>
        <dsp:cNvPr id="0" name=""/>
        <dsp:cNvSpPr/>
      </dsp:nvSpPr>
      <dsp:spPr>
        <a:xfrm>
          <a:off x="8870" y="105879"/>
          <a:ext cx="1871990" cy="1124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latin typeface="+mj-lt"/>
            </a:rPr>
            <a:t>Acción 6. Ajuste de metas físicas y financieras con marco presupuestal aprobado</a:t>
          </a:r>
        </a:p>
      </dsp:txBody>
      <dsp:txXfrm>
        <a:off x="41799" y="138808"/>
        <a:ext cx="1806132" cy="1058434"/>
      </dsp:txXfrm>
    </dsp:sp>
    <dsp:sp modelId="{D31292A5-212B-42E9-989D-9EB23166DAB7}">
      <dsp:nvSpPr>
        <dsp:cNvPr id="0" name=""/>
        <dsp:cNvSpPr/>
      </dsp:nvSpPr>
      <dsp:spPr>
        <a:xfrm rot="21555646">
          <a:off x="2068043" y="418846"/>
          <a:ext cx="396894" cy="4642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068048" y="512465"/>
        <a:ext cx="277826" cy="278551"/>
      </dsp:txXfrm>
    </dsp:sp>
    <dsp:sp modelId="{A3E02B2F-66F8-4F2B-A566-5CBED0298EE2}">
      <dsp:nvSpPr>
        <dsp:cNvPr id="0" name=""/>
        <dsp:cNvSpPr/>
      </dsp:nvSpPr>
      <dsp:spPr>
        <a:xfrm>
          <a:off x="2629656" y="62560"/>
          <a:ext cx="3345134" cy="1124292"/>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latin typeface="+mj-lt"/>
            </a:rPr>
            <a:t>Generan documentos ejecutivos que permiten  al responsable del PP,  y  entidades publicas, sustentar la formulación del presupuesto  según  metas y prioridades </a:t>
          </a:r>
          <a:endParaRPr lang="es-PE" sz="1200" kern="1200" dirty="0">
            <a:solidFill>
              <a:schemeClr val="tx1"/>
            </a:solidFill>
            <a:latin typeface="+mj-lt"/>
          </a:endParaRPr>
        </a:p>
      </dsp:txBody>
      <dsp:txXfrm>
        <a:off x="2662585" y="95489"/>
        <a:ext cx="3279276" cy="1058434"/>
      </dsp:txXfrm>
    </dsp:sp>
    <dsp:sp modelId="{F82F55ED-C2B2-4752-AD8B-4A1E5D5C50CC}">
      <dsp:nvSpPr>
        <dsp:cNvPr id="0" name=""/>
        <dsp:cNvSpPr/>
      </dsp:nvSpPr>
      <dsp:spPr>
        <a:xfrm rot="44354">
          <a:off x="6161973" y="419136"/>
          <a:ext cx="396894" cy="464253"/>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161978" y="511219"/>
        <a:ext cx="277826" cy="278551"/>
      </dsp:txXfrm>
    </dsp:sp>
    <dsp:sp modelId="{DF787874-93A0-4D5B-BA7D-0EA7334EFF04}">
      <dsp:nvSpPr>
        <dsp:cNvPr id="0" name=""/>
        <dsp:cNvSpPr/>
      </dsp:nvSpPr>
      <dsp:spPr>
        <a:xfrm>
          <a:off x="6723587" y="105879"/>
          <a:ext cx="1871990" cy="1124292"/>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6756516" y="138808"/>
        <a:ext cx="1806132" cy="10584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BF5A-C120-4E17-A720-8CBD2FCFCBD4}">
      <dsp:nvSpPr>
        <dsp:cNvPr id="0" name=""/>
        <dsp:cNvSpPr/>
      </dsp:nvSpPr>
      <dsp:spPr>
        <a:xfrm>
          <a:off x="0" y="242643"/>
          <a:ext cx="3239999" cy="8311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8. Revisión de la ejecución del ejercicio anterior y ajuste de las metas del ejercicio vigente con marco presupuestal </a:t>
          </a:r>
          <a:endParaRPr lang="es-PE" sz="1200" kern="1200" dirty="0"/>
        </a:p>
      </dsp:txBody>
      <dsp:txXfrm>
        <a:off x="24345" y="266988"/>
        <a:ext cx="3191309" cy="782499"/>
      </dsp:txXfrm>
    </dsp:sp>
    <dsp:sp modelId="{1AC87035-1055-48C7-B2C4-59D5972E3FC2}">
      <dsp:nvSpPr>
        <dsp:cNvPr id="0" name=""/>
        <dsp:cNvSpPr/>
      </dsp:nvSpPr>
      <dsp:spPr>
        <a:xfrm>
          <a:off x="3386737" y="478237"/>
          <a:ext cx="461213" cy="3600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PE" sz="1600" kern="1200"/>
        </a:p>
      </dsp:txBody>
      <dsp:txXfrm>
        <a:off x="3386737" y="550237"/>
        <a:ext cx="353213" cy="216000"/>
      </dsp:txXfrm>
    </dsp:sp>
    <dsp:sp modelId="{DF7FE32D-36A2-4DFB-9C20-0DE46975BB4C}">
      <dsp:nvSpPr>
        <dsp:cNvPr id="0" name=""/>
        <dsp:cNvSpPr/>
      </dsp:nvSpPr>
      <dsp:spPr>
        <a:xfrm>
          <a:off x="3961516" y="219226"/>
          <a:ext cx="3197240" cy="878023"/>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Programar las metas físicas y financieras, de manera consistente con los instrumentos de gestión de cada pliego</a:t>
          </a:r>
          <a:endParaRPr lang="es-PE" sz="1200" kern="1200" dirty="0">
            <a:solidFill>
              <a:schemeClr val="tx1"/>
            </a:solidFill>
          </a:endParaRPr>
        </a:p>
      </dsp:txBody>
      <dsp:txXfrm>
        <a:off x="3987232" y="244942"/>
        <a:ext cx="3145808" cy="826591"/>
      </dsp:txXfrm>
    </dsp:sp>
    <dsp:sp modelId="{43F4CB24-7D92-4E2F-A956-10A716B3E0C2}">
      <dsp:nvSpPr>
        <dsp:cNvPr id="0" name=""/>
        <dsp:cNvSpPr/>
      </dsp:nvSpPr>
      <dsp:spPr>
        <a:xfrm>
          <a:off x="7216207" y="511405"/>
          <a:ext cx="121795" cy="293664"/>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PE" sz="1300" kern="1200"/>
        </a:p>
      </dsp:txBody>
      <dsp:txXfrm>
        <a:off x="7216207" y="570138"/>
        <a:ext cx="85257" cy="176198"/>
      </dsp:txXfrm>
    </dsp:sp>
    <dsp:sp modelId="{E78BED67-25BD-4689-AFC8-8857D6A14A88}">
      <dsp:nvSpPr>
        <dsp:cNvPr id="0" name=""/>
        <dsp:cNvSpPr/>
      </dsp:nvSpPr>
      <dsp:spPr>
        <a:xfrm>
          <a:off x="7388559" y="35110"/>
          <a:ext cx="672125" cy="1246254"/>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s-PE" sz="800" kern="1200" dirty="0"/>
        </a:p>
      </dsp:txBody>
      <dsp:txXfrm>
        <a:off x="7408245" y="54796"/>
        <a:ext cx="632753" cy="12068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BF5A-C120-4E17-A720-8CBD2FCFCBD4}">
      <dsp:nvSpPr>
        <dsp:cNvPr id="0" name=""/>
        <dsp:cNvSpPr/>
      </dsp:nvSpPr>
      <dsp:spPr>
        <a:xfrm>
          <a:off x="0" y="238097"/>
          <a:ext cx="3236389" cy="9122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9. Revisión de avance ejecución acumulada de los PP en los meses de marzo y setiembre e identificación de acciones correctivas y responsables de su ejecución</a:t>
          </a:r>
          <a:endParaRPr lang="es-PE" sz="1200" kern="1200" dirty="0"/>
        </a:p>
      </dsp:txBody>
      <dsp:txXfrm>
        <a:off x="26720" y="264817"/>
        <a:ext cx="3182949" cy="858849"/>
      </dsp:txXfrm>
    </dsp:sp>
    <dsp:sp modelId="{1AC87035-1055-48C7-B2C4-59D5972E3FC2}">
      <dsp:nvSpPr>
        <dsp:cNvPr id="0" name=""/>
        <dsp:cNvSpPr/>
      </dsp:nvSpPr>
      <dsp:spPr>
        <a:xfrm>
          <a:off x="3372013" y="504053"/>
          <a:ext cx="444411" cy="3803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3372013" y="580128"/>
        <a:ext cx="330298" cy="228226"/>
      </dsp:txXfrm>
    </dsp:sp>
    <dsp:sp modelId="{DF7FE32D-36A2-4DFB-9C20-0DE46975BB4C}">
      <dsp:nvSpPr>
        <dsp:cNvPr id="0" name=""/>
        <dsp:cNvSpPr/>
      </dsp:nvSpPr>
      <dsp:spPr>
        <a:xfrm>
          <a:off x="3939042" y="256856"/>
          <a:ext cx="3225617" cy="874771"/>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Retroalimentar la ejecución presupuestal y realizar las acciones correctivas del caso</a:t>
          </a:r>
          <a:endParaRPr lang="es-PE" sz="1200" kern="1200" dirty="0">
            <a:solidFill>
              <a:schemeClr val="tx1"/>
            </a:solidFill>
          </a:endParaRPr>
        </a:p>
      </dsp:txBody>
      <dsp:txXfrm>
        <a:off x="3964663" y="282477"/>
        <a:ext cx="3174375" cy="823529"/>
      </dsp:txXfrm>
    </dsp:sp>
    <dsp:sp modelId="{43F4CB24-7D92-4E2F-A956-10A716B3E0C2}">
      <dsp:nvSpPr>
        <dsp:cNvPr id="0" name=""/>
        <dsp:cNvSpPr/>
      </dsp:nvSpPr>
      <dsp:spPr>
        <a:xfrm>
          <a:off x="7167302" y="584846"/>
          <a:ext cx="5601" cy="218790"/>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7167302" y="628604"/>
        <a:ext cx="3921" cy="131274"/>
      </dsp:txXfrm>
    </dsp:sp>
    <dsp:sp modelId="{E78BED67-25BD-4689-AFC8-8857D6A14A88}">
      <dsp:nvSpPr>
        <dsp:cNvPr id="0" name=""/>
        <dsp:cNvSpPr/>
      </dsp:nvSpPr>
      <dsp:spPr>
        <a:xfrm>
          <a:off x="7175229" y="28551"/>
          <a:ext cx="882220" cy="1331381"/>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7201068" y="54390"/>
        <a:ext cx="830542" cy="12797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BF5A-C120-4E17-A720-8CBD2FCFCBD4}">
      <dsp:nvSpPr>
        <dsp:cNvPr id="0" name=""/>
        <dsp:cNvSpPr/>
      </dsp:nvSpPr>
      <dsp:spPr>
        <a:xfrm>
          <a:off x="7468" y="152746"/>
          <a:ext cx="3236283" cy="8441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10. Evaluación presupuestal semestral y anual del PP</a:t>
          </a:r>
          <a:endParaRPr lang="es-PE" sz="1200" kern="1200" dirty="0"/>
        </a:p>
      </dsp:txBody>
      <dsp:txXfrm>
        <a:off x="32191" y="177469"/>
        <a:ext cx="3186837" cy="794670"/>
      </dsp:txXfrm>
    </dsp:sp>
    <dsp:sp modelId="{1AC87035-1055-48C7-B2C4-59D5972E3FC2}">
      <dsp:nvSpPr>
        <dsp:cNvPr id="0" name=""/>
        <dsp:cNvSpPr/>
      </dsp:nvSpPr>
      <dsp:spPr>
        <a:xfrm>
          <a:off x="3354945" y="360956"/>
          <a:ext cx="436951" cy="4276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3354945" y="446495"/>
        <a:ext cx="308642" cy="256618"/>
      </dsp:txXfrm>
    </dsp:sp>
    <dsp:sp modelId="{DF7FE32D-36A2-4DFB-9C20-0DE46975BB4C}">
      <dsp:nvSpPr>
        <dsp:cNvPr id="0" name=""/>
        <dsp:cNvSpPr/>
      </dsp:nvSpPr>
      <dsp:spPr>
        <a:xfrm>
          <a:off x="3926052" y="142804"/>
          <a:ext cx="3316321" cy="864001"/>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0" kern="1200" dirty="0" smtClean="0">
              <a:solidFill>
                <a:schemeClr val="tx1"/>
              </a:solidFill>
            </a:rPr>
            <a:t>Evaluación presupuestal física y financiera de los PP (consistencia de la información de los indicadores  de desempeño y producción física) del PP.</a:t>
          </a:r>
          <a:endParaRPr lang="es-PE" sz="1200" b="0" kern="1200" dirty="0">
            <a:solidFill>
              <a:schemeClr val="tx1"/>
            </a:solidFill>
          </a:endParaRPr>
        </a:p>
      </dsp:txBody>
      <dsp:txXfrm>
        <a:off x="3951358" y="168110"/>
        <a:ext cx="3265709" cy="813389"/>
      </dsp:txXfrm>
    </dsp:sp>
    <dsp:sp modelId="{43F4CB24-7D92-4E2F-A956-10A716B3E0C2}">
      <dsp:nvSpPr>
        <dsp:cNvPr id="0" name=""/>
        <dsp:cNvSpPr/>
      </dsp:nvSpPr>
      <dsp:spPr>
        <a:xfrm>
          <a:off x="7416715" y="360956"/>
          <a:ext cx="369604" cy="427696"/>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7416715" y="446495"/>
        <a:ext cx="258723" cy="256618"/>
      </dsp:txXfrm>
    </dsp:sp>
    <dsp:sp modelId="{E78BED67-25BD-4689-AFC8-8857D6A14A88}">
      <dsp:nvSpPr>
        <dsp:cNvPr id="0" name=""/>
        <dsp:cNvSpPr/>
      </dsp:nvSpPr>
      <dsp:spPr>
        <a:xfrm flipH="1">
          <a:off x="7939740" y="68842"/>
          <a:ext cx="189497" cy="1011924"/>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7945290" y="74392"/>
        <a:ext cx="178397" cy="10008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A24A0-ADD1-43DD-B65C-2D6A09199A82}">
      <dsp:nvSpPr>
        <dsp:cNvPr id="0" name=""/>
        <dsp:cNvSpPr/>
      </dsp:nvSpPr>
      <dsp:spPr>
        <a:xfrm>
          <a:off x="1183098" y="400179"/>
          <a:ext cx="3615072" cy="3615072"/>
        </a:xfrm>
        <a:prstGeom prst="blockArc">
          <a:avLst>
            <a:gd name="adj1" fmla="val 13500000"/>
            <a:gd name="adj2" fmla="val 16200000"/>
            <a:gd name="adj3" fmla="val 3428"/>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518CE3B-0061-4306-9D0E-D2E524752C8C}">
      <dsp:nvSpPr>
        <dsp:cNvPr id="0" name=""/>
        <dsp:cNvSpPr/>
      </dsp:nvSpPr>
      <dsp:spPr>
        <a:xfrm>
          <a:off x="1183098" y="400179"/>
          <a:ext cx="3615072" cy="3615072"/>
        </a:xfrm>
        <a:prstGeom prst="blockArc">
          <a:avLst>
            <a:gd name="adj1" fmla="val 10800000"/>
            <a:gd name="adj2" fmla="val 13500000"/>
            <a:gd name="adj3" fmla="val 3428"/>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0512A5DA-6CC2-403B-AB14-AF9FB76C152B}">
      <dsp:nvSpPr>
        <dsp:cNvPr id="0" name=""/>
        <dsp:cNvSpPr/>
      </dsp:nvSpPr>
      <dsp:spPr>
        <a:xfrm>
          <a:off x="1183098" y="400179"/>
          <a:ext cx="3615072" cy="3615072"/>
        </a:xfrm>
        <a:prstGeom prst="blockArc">
          <a:avLst>
            <a:gd name="adj1" fmla="val 8100000"/>
            <a:gd name="adj2" fmla="val 10800000"/>
            <a:gd name="adj3" fmla="val 342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B90445-542D-46D2-B2E5-4D8903B575AD}">
      <dsp:nvSpPr>
        <dsp:cNvPr id="0" name=""/>
        <dsp:cNvSpPr/>
      </dsp:nvSpPr>
      <dsp:spPr>
        <a:xfrm>
          <a:off x="1183098" y="400179"/>
          <a:ext cx="3615072" cy="3615072"/>
        </a:xfrm>
        <a:prstGeom prst="blockArc">
          <a:avLst>
            <a:gd name="adj1" fmla="val 5400000"/>
            <a:gd name="adj2" fmla="val 8100000"/>
            <a:gd name="adj3" fmla="val 3428"/>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B4E3D7A1-0963-4D7D-96B9-B1E1F5F2D4F7}">
      <dsp:nvSpPr>
        <dsp:cNvPr id="0" name=""/>
        <dsp:cNvSpPr/>
      </dsp:nvSpPr>
      <dsp:spPr>
        <a:xfrm>
          <a:off x="1183987" y="400179"/>
          <a:ext cx="3615072" cy="3615072"/>
        </a:xfrm>
        <a:prstGeom prst="blockArc">
          <a:avLst>
            <a:gd name="adj1" fmla="val 2331863"/>
            <a:gd name="adj2" fmla="val 5401721"/>
            <a:gd name="adj3" fmla="val 3428"/>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3A6EB401-6B7D-467F-A4C0-A6262C8DFF2F}">
      <dsp:nvSpPr>
        <dsp:cNvPr id="0" name=""/>
        <dsp:cNvSpPr/>
      </dsp:nvSpPr>
      <dsp:spPr>
        <a:xfrm>
          <a:off x="1183098" y="401284"/>
          <a:ext cx="3615072" cy="3615072"/>
        </a:xfrm>
        <a:prstGeom prst="blockArc">
          <a:avLst>
            <a:gd name="adj1" fmla="val 21597863"/>
            <a:gd name="adj2" fmla="val 2329120"/>
            <a:gd name="adj3" fmla="val 342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9127D-E1CF-4BCA-92C2-6DD036B2B360}">
      <dsp:nvSpPr>
        <dsp:cNvPr id="0" name=""/>
        <dsp:cNvSpPr/>
      </dsp:nvSpPr>
      <dsp:spPr>
        <a:xfrm>
          <a:off x="1183098" y="400179"/>
          <a:ext cx="3615072" cy="3615072"/>
        </a:xfrm>
        <a:prstGeom prst="blockArc">
          <a:avLst>
            <a:gd name="adj1" fmla="val 18900000"/>
            <a:gd name="adj2" fmla="val 0"/>
            <a:gd name="adj3" fmla="val 3428"/>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E18ADD35-E0B8-44D4-94D0-58CF19C257EB}">
      <dsp:nvSpPr>
        <dsp:cNvPr id="0" name=""/>
        <dsp:cNvSpPr/>
      </dsp:nvSpPr>
      <dsp:spPr>
        <a:xfrm>
          <a:off x="1183098" y="400179"/>
          <a:ext cx="3615072" cy="3615072"/>
        </a:xfrm>
        <a:prstGeom prst="blockArc">
          <a:avLst>
            <a:gd name="adj1" fmla="val 16200000"/>
            <a:gd name="adj2" fmla="val 18900000"/>
            <a:gd name="adj3" fmla="val 3428"/>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8975CEB3-BA72-4E65-B282-A812FA627AEA}">
      <dsp:nvSpPr>
        <dsp:cNvPr id="0" name=""/>
        <dsp:cNvSpPr/>
      </dsp:nvSpPr>
      <dsp:spPr>
        <a:xfrm>
          <a:off x="2052292" y="1485596"/>
          <a:ext cx="1876683" cy="144423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PE" sz="2600" b="0" kern="1200" dirty="0" smtClean="0">
              <a:solidFill>
                <a:srgbClr val="0070C0"/>
              </a:solidFill>
              <a:latin typeface="Baskerville Old Face" pitchFamily="18" charset="0"/>
            </a:rPr>
            <a:t>Plan de </a:t>
          </a:r>
          <a:r>
            <a:rPr lang="es-PE" sz="2600" b="1" kern="1200" dirty="0" smtClean="0">
              <a:solidFill>
                <a:srgbClr val="0070C0"/>
              </a:solidFill>
              <a:latin typeface="Baskerville Old Face" pitchFamily="18" charset="0"/>
            </a:rPr>
            <a:t>Incentivos Municipales</a:t>
          </a:r>
          <a:endParaRPr lang="es-PE" sz="2600" b="1" kern="1200" dirty="0">
            <a:solidFill>
              <a:srgbClr val="0070C0"/>
            </a:solidFill>
            <a:latin typeface="Baskerville Old Face" pitchFamily="18" charset="0"/>
          </a:endParaRPr>
        </a:p>
      </dsp:txBody>
      <dsp:txXfrm>
        <a:off x="2052292" y="1485596"/>
        <a:ext cx="1876683" cy="1444239"/>
      </dsp:txXfrm>
    </dsp:sp>
    <dsp:sp modelId="{5FD2BEE6-3637-4F09-8AD9-C9F4CA52A2EB}">
      <dsp:nvSpPr>
        <dsp:cNvPr id="0" name=""/>
        <dsp:cNvSpPr/>
      </dsp:nvSpPr>
      <dsp:spPr>
        <a:xfrm>
          <a:off x="2452492" y="141406"/>
          <a:ext cx="1076284" cy="57951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50800" dir="5400000" algn="ctr" rotWithShape="0">
            <a:srgbClr val="76B53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11175">
            <a:lnSpc>
              <a:spcPct val="90000"/>
            </a:lnSpc>
            <a:spcBef>
              <a:spcPct val="0"/>
            </a:spcBef>
            <a:spcAft>
              <a:spcPct val="35000"/>
            </a:spcAft>
          </a:pPr>
          <a:r>
            <a:rPr lang="es-PE" sz="1150" b="1" kern="1200" dirty="0" smtClean="0">
              <a:solidFill>
                <a:srgbClr val="76B531"/>
              </a:solidFill>
              <a:latin typeface="+mn-lt"/>
            </a:rPr>
            <a:t>Gestión de Residuos Sólidos</a:t>
          </a:r>
          <a:endParaRPr lang="es-PE" sz="1150" b="1" kern="1200" dirty="0">
            <a:solidFill>
              <a:srgbClr val="76B531"/>
            </a:solidFill>
            <a:latin typeface="+mn-lt"/>
          </a:endParaRPr>
        </a:p>
      </dsp:txBody>
      <dsp:txXfrm>
        <a:off x="2480782" y="169696"/>
        <a:ext cx="1019704" cy="522935"/>
      </dsp:txXfrm>
    </dsp:sp>
    <dsp:sp modelId="{910B7CEC-91B4-44D9-9EA3-2D28F0A4EE8E}">
      <dsp:nvSpPr>
        <dsp:cNvPr id="0" name=""/>
        <dsp:cNvSpPr/>
      </dsp:nvSpPr>
      <dsp:spPr>
        <a:xfrm>
          <a:off x="3708703" y="661746"/>
          <a:ext cx="1076284" cy="57951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50800" dir="5400000" algn="ctr" rotWithShape="0">
            <a:srgbClr val="F89F56"/>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11175">
            <a:lnSpc>
              <a:spcPct val="90000"/>
            </a:lnSpc>
            <a:spcBef>
              <a:spcPct val="0"/>
            </a:spcBef>
            <a:spcAft>
              <a:spcPct val="35000"/>
            </a:spcAft>
          </a:pPr>
          <a:r>
            <a:rPr lang="es-PE" sz="1150" b="1" kern="1200" dirty="0" smtClean="0">
              <a:solidFill>
                <a:srgbClr val="F78E37"/>
              </a:solidFill>
              <a:latin typeface="+mn-lt"/>
            </a:rPr>
            <a:t>Gestión de Riesgos de Desastres</a:t>
          </a:r>
          <a:endParaRPr lang="es-PE" sz="1150" b="1" kern="1200" dirty="0">
            <a:solidFill>
              <a:srgbClr val="F78E37"/>
            </a:solidFill>
            <a:latin typeface="+mn-lt"/>
          </a:endParaRPr>
        </a:p>
      </dsp:txBody>
      <dsp:txXfrm>
        <a:off x="3736993" y="690036"/>
        <a:ext cx="1019704" cy="522935"/>
      </dsp:txXfrm>
    </dsp:sp>
    <dsp:sp modelId="{DDA713FB-5B27-4CEB-875F-63623EBDC4A9}">
      <dsp:nvSpPr>
        <dsp:cNvPr id="0" name=""/>
        <dsp:cNvSpPr/>
      </dsp:nvSpPr>
      <dsp:spPr>
        <a:xfrm>
          <a:off x="4229043" y="1917958"/>
          <a:ext cx="1076284" cy="57951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50800" dir="5400000" algn="ctr" rotWithShape="0">
            <a:srgbClr val="3D0B6F"/>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PE" sz="1100" b="1" kern="1200" dirty="0" smtClean="0">
              <a:solidFill>
                <a:srgbClr val="3D0B6F"/>
              </a:solidFill>
              <a:latin typeface="+mn-lt"/>
            </a:rPr>
            <a:t>Simplificación Administrativa / Clima de Negocios</a:t>
          </a:r>
          <a:endParaRPr lang="es-PE" sz="1100" b="1" kern="1200" dirty="0">
            <a:solidFill>
              <a:srgbClr val="3D0B6F"/>
            </a:solidFill>
            <a:latin typeface="+mn-lt"/>
          </a:endParaRPr>
        </a:p>
      </dsp:txBody>
      <dsp:txXfrm>
        <a:off x="4257333" y="1946248"/>
        <a:ext cx="1019704" cy="522935"/>
      </dsp:txXfrm>
    </dsp:sp>
    <dsp:sp modelId="{0DA13961-C467-4050-B3D9-3B20EFC058CA}">
      <dsp:nvSpPr>
        <dsp:cNvPr id="0" name=""/>
        <dsp:cNvSpPr/>
      </dsp:nvSpPr>
      <dsp:spPr>
        <a:xfrm>
          <a:off x="3785164" y="3032707"/>
          <a:ext cx="1179282" cy="57951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50800" dir="5400000" algn="ctr" rotWithShape="0">
            <a:srgbClr val="3D0B6F"/>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PE" sz="1100" b="1" kern="1200" dirty="0" smtClean="0">
              <a:solidFill>
                <a:srgbClr val="3D0B6F"/>
              </a:solidFill>
              <a:latin typeface="+mn-lt"/>
            </a:rPr>
            <a:t>Autosostenibilidad Fiscal</a:t>
          </a:r>
          <a:endParaRPr lang="es-PE" sz="1100" b="1" kern="1200" dirty="0">
            <a:solidFill>
              <a:srgbClr val="3D0B6F"/>
            </a:solidFill>
            <a:latin typeface="+mn-lt"/>
          </a:endParaRPr>
        </a:p>
      </dsp:txBody>
      <dsp:txXfrm>
        <a:off x="3813454" y="3060997"/>
        <a:ext cx="1122702" cy="522935"/>
      </dsp:txXfrm>
    </dsp:sp>
    <dsp:sp modelId="{ECC31A6C-0260-4C42-81A4-6A1EB7593DF5}">
      <dsp:nvSpPr>
        <dsp:cNvPr id="0" name=""/>
        <dsp:cNvSpPr/>
      </dsp:nvSpPr>
      <dsp:spPr>
        <a:xfrm>
          <a:off x="2452492" y="3694509"/>
          <a:ext cx="1076284" cy="57951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50800" dir="5400000" algn="ctr" rotWithShape="0">
            <a:srgbClr val="3D0B6F"/>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11175">
            <a:lnSpc>
              <a:spcPct val="90000"/>
            </a:lnSpc>
            <a:spcBef>
              <a:spcPct val="0"/>
            </a:spcBef>
            <a:spcAft>
              <a:spcPct val="35000"/>
            </a:spcAft>
          </a:pPr>
          <a:r>
            <a:rPr lang="es-PE" sz="1150" b="1" kern="1200" dirty="0" smtClean="0">
              <a:solidFill>
                <a:srgbClr val="3D0B6F"/>
              </a:solidFill>
              <a:latin typeface="+mn-lt"/>
            </a:rPr>
            <a:t>Inversión en Infraestructura Básica</a:t>
          </a:r>
          <a:endParaRPr lang="es-PE" sz="1150" b="1" kern="1200" dirty="0">
            <a:solidFill>
              <a:srgbClr val="3D0B6F"/>
            </a:solidFill>
            <a:latin typeface="+mn-lt"/>
          </a:endParaRPr>
        </a:p>
      </dsp:txBody>
      <dsp:txXfrm>
        <a:off x="2480782" y="3722799"/>
        <a:ext cx="1019704" cy="522935"/>
      </dsp:txXfrm>
    </dsp:sp>
    <dsp:sp modelId="{096F88B7-8AC9-446B-86DB-D5A7F8417052}">
      <dsp:nvSpPr>
        <dsp:cNvPr id="0" name=""/>
        <dsp:cNvSpPr/>
      </dsp:nvSpPr>
      <dsp:spPr>
        <a:xfrm>
          <a:off x="1196280" y="3174169"/>
          <a:ext cx="1076284" cy="57951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50800" dir="5400000" algn="ctr" rotWithShape="0">
            <a:srgbClr val="990033"/>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11175">
            <a:lnSpc>
              <a:spcPct val="90000"/>
            </a:lnSpc>
            <a:spcBef>
              <a:spcPct val="0"/>
            </a:spcBef>
            <a:spcAft>
              <a:spcPct val="35000"/>
            </a:spcAft>
          </a:pPr>
          <a:r>
            <a:rPr lang="es-PE" sz="1150" b="1" kern="1200" dirty="0" smtClean="0">
              <a:solidFill>
                <a:srgbClr val="990033"/>
              </a:solidFill>
              <a:latin typeface="+mn-lt"/>
            </a:rPr>
            <a:t>Alimentación Escolar</a:t>
          </a:r>
          <a:endParaRPr lang="es-PE" sz="1150" b="1" kern="1200" dirty="0">
            <a:solidFill>
              <a:srgbClr val="990033"/>
            </a:solidFill>
            <a:latin typeface="+mn-lt"/>
          </a:endParaRPr>
        </a:p>
      </dsp:txBody>
      <dsp:txXfrm>
        <a:off x="1224570" y="3202459"/>
        <a:ext cx="1019704" cy="522935"/>
      </dsp:txXfrm>
    </dsp:sp>
    <dsp:sp modelId="{33B19DF5-4EFF-4698-BF06-4822C18C0ED7}">
      <dsp:nvSpPr>
        <dsp:cNvPr id="0" name=""/>
        <dsp:cNvSpPr/>
      </dsp:nvSpPr>
      <dsp:spPr>
        <a:xfrm>
          <a:off x="675940" y="1917958"/>
          <a:ext cx="1076284" cy="57951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50800" dir="5400000" algn="ctr" rotWithShape="0">
            <a:srgbClr val="990033"/>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11175">
            <a:lnSpc>
              <a:spcPct val="90000"/>
            </a:lnSpc>
            <a:spcBef>
              <a:spcPct val="0"/>
            </a:spcBef>
            <a:spcAft>
              <a:spcPct val="35000"/>
            </a:spcAft>
          </a:pPr>
          <a:r>
            <a:rPr lang="es-PE" sz="1150" b="1" kern="1200" dirty="0" smtClean="0">
              <a:solidFill>
                <a:srgbClr val="990033"/>
              </a:solidFill>
              <a:latin typeface="+mn-lt"/>
            </a:rPr>
            <a:t>Mejora del Gasto Social</a:t>
          </a:r>
          <a:endParaRPr lang="es-PE" sz="1150" b="1" kern="1200" dirty="0">
            <a:solidFill>
              <a:srgbClr val="990033"/>
            </a:solidFill>
            <a:latin typeface="+mn-lt"/>
          </a:endParaRPr>
        </a:p>
      </dsp:txBody>
      <dsp:txXfrm>
        <a:off x="704230" y="1946248"/>
        <a:ext cx="1019704" cy="522935"/>
      </dsp:txXfrm>
    </dsp:sp>
    <dsp:sp modelId="{4C88ED06-F0BD-49C0-8025-E6CA10265922}">
      <dsp:nvSpPr>
        <dsp:cNvPr id="0" name=""/>
        <dsp:cNvSpPr/>
      </dsp:nvSpPr>
      <dsp:spPr>
        <a:xfrm>
          <a:off x="1196280" y="661746"/>
          <a:ext cx="1076284" cy="57951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50800" dir="5400000" algn="ctr" rotWithShape="0">
            <a:srgbClr val="002B82"/>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PE" sz="1000" b="1" kern="1200" dirty="0" smtClean="0">
              <a:solidFill>
                <a:srgbClr val="002B82"/>
              </a:solidFill>
              <a:latin typeface="+mj-lt"/>
            </a:rPr>
            <a:t>Reducción de la Desnutrición Crónica Infantil</a:t>
          </a:r>
          <a:endParaRPr lang="es-PE" sz="1000" b="1" kern="1200" dirty="0">
            <a:solidFill>
              <a:srgbClr val="002B82"/>
            </a:solidFill>
            <a:latin typeface="+mj-lt"/>
          </a:endParaRPr>
        </a:p>
      </dsp:txBody>
      <dsp:txXfrm>
        <a:off x="1224570" y="690036"/>
        <a:ext cx="1019704" cy="52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C5453-DFDD-4931-A90A-860CD4FCB21A}">
      <dsp:nvSpPr>
        <dsp:cNvPr id="0" name=""/>
        <dsp:cNvSpPr/>
      </dsp:nvSpPr>
      <dsp:spPr>
        <a:xfrm>
          <a:off x="3976"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 Diagnóstico</a:t>
          </a:r>
          <a:endParaRPr lang="es-ES" sz="1300" kern="1200" dirty="0"/>
        </a:p>
      </dsp:txBody>
      <dsp:txXfrm>
        <a:off x="25639" y="203498"/>
        <a:ext cx="1189398" cy="696308"/>
      </dsp:txXfrm>
    </dsp:sp>
    <dsp:sp modelId="{B0D6B97E-153F-42A5-B7AD-3E60ADDE7241}">
      <dsp:nvSpPr>
        <dsp:cNvPr id="0" name=""/>
        <dsp:cNvSpPr/>
      </dsp:nvSpPr>
      <dsp:spPr>
        <a:xfrm>
          <a:off x="1359973"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359973" y="459938"/>
        <a:ext cx="182936" cy="183429"/>
      </dsp:txXfrm>
    </dsp:sp>
    <dsp:sp modelId="{B57EA0D0-8CD1-4A8D-BD6C-2BA30543F8AB}">
      <dsp:nvSpPr>
        <dsp:cNvPr id="0" name=""/>
        <dsp:cNvSpPr/>
      </dsp:nvSpPr>
      <dsp:spPr>
        <a:xfrm>
          <a:off x="1729790"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Contenidos</a:t>
          </a:r>
          <a:endParaRPr lang="es-ES" sz="1300" kern="1200" dirty="0"/>
        </a:p>
      </dsp:txBody>
      <dsp:txXfrm>
        <a:off x="1751453" y="203498"/>
        <a:ext cx="1189398" cy="696308"/>
      </dsp:txXfrm>
    </dsp:sp>
    <dsp:sp modelId="{88B849BE-53F0-439D-9E94-A53E11B6C691}">
      <dsp:nvSpPr>
        <dsp:cNvPr id="0" name=""/>
        <dsp:cNvSpPr/>
      </dsp:nvSpPr>
      <dsp:spPr>
        <a:xfrm>
          <a:off x="3085786"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3085786" y="459938"/>
        <a:ext cx="182936" cy="183429"/>
      </dsp:txXfrm>
    </dsp:sp>
    <dsp:sp modelId="{997698B4-EB7D-4ED2-ACE0-51A38DD69096}">
      <dsp:nvSpPr>
        <dsp:cNvPr id="0" name=""/>
        <dsp:cNvSpPr/>
      </dsp:nvSpPr>
      <dsp:spPr>
        <a:xfrm>
          <a:off x="3455603"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Matriz</a:t>
          </a:r>
          <a:endParaRPr lang="es-ES" sz="1300" kern="1200" dirty="0"/>
        </a:p>
      </dsp:txBody>
      <dsp:txXfrm>
        <a:off x="3477266" y="203498"/>
        <a:ext cx="1189398" cy="696308"/>
      </dsp:txXfrm>
    </dsp:sp>
    <dsp:sp modelId="{A3A42CDC-A91E-4F73-B81E-7499397D36AC}">
      <dsp:nvSpPr>
        <dsp:cNvPr id="0" name=""/>
        <dsp:cNvSpPr/>
      </dsp:nvSpPr>
      <dsp:spPr>
        <a:xfrm>
          <a:off x="4811600"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4811600" y="459938"/>
        <a:ext cx="182936" cy="183429"/>
      </dsp:txXfrm>
    </dsp:sp>
    <dsp:sp modelId="{07BF55F7-E762-451E-8EA3-5B83472487F8}">
      <dsp:nvSpPr>
        <dsp:cNvPr id="0" name=""/>
        <dsp:cNvSpPr/>
      </dsp:nvSpPr>
      <dsp:spPr>
        <a:xfrm>
          <a:off x="5181417"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Programación física y financiera</a:t>
          </a:r>
          <a:endParaRPr lang="es-ES" sz="1300" kern="1200" dirty="0"/>
        </a:p>
      </dsp:txBody>
      <dsp:txXfrm>
        <a:off x="5203080" y="203498"/>
        <a:ext cx="1189398" cy="696308"/>
      </dsp:txXfrm>
    </dsp:sp>
    <dsp:sp modelId="{5037384E-04E1-4979-86AA-ABED78AB8123}">
      <dsp:nvSpPr>
        <dsp:cNvPr id="0" name=""/>
        <dsp:cNvSpPr/>
      </dsp:nvSpPr>
      <dsp:spPr>
        <a:xfrm>
          <a:off x="6537414"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6537414" y="459938"/>
        <a:ext cx="182936" cy="183429"/>
      </dsp:txXfrm>
    </dsp:sp>
    <dsp:sp modelId="{1E06AB83-8E66-4B9A-A279-C168072ECDA2}">
      <dsp:nvSpPr>
        <dsp:cNvPr id="0" name=""/>
        <dsp:cNvSpPr/>
      </dsp:nvSpPr>
      <dsp:spPr>
        <a:xfrm>
          <a:off x="6907231"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Seguimiento y Evaluación</a:t>
          </a:r>
          <a:endParaRPr lang="es-ES" sz="1300" kern="1200" dirty="0"/>
        </a:p>
      </dsp:txBody>
      <dsp:txXfrm>
        <a:off x="6928894" y="203498"/>
        <a:ext cx="1189398" cy="696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D22C8-6160-436C-92A1-696431F9999F}">
      <dsp:nvSpPr>
        <dsp:cNvPr id="0" name=""/>
        <dsp:cNvSpPr/>
      </dsp:nvSpPr>
      <dsp:spPr>
        <a:xfrm>
          <a:off x="1151" y="1728476"/>
          <a:ext cx="2165078" cy="1082539"/>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dirty="0" smtClean="0"/>
            <a:t>¿Cómo comparo alternativas?</a:t>
          </a:r>
          <a:endParaRPr lang="es-ES" sz="2500" kern="1200" dirty="0"/>
        </a:p>
      </dsp:txBody>
      <dsp:txXfrm>
        <a:off x="32857" y="1760182"/>
        <a:ext cx="2101666" cy="1019127"/>
      </dsp:txXfrm>
    </dsp:sp>
    <dsp:sp modelId="{35802A71-AA23-4FC9-AA76-A82A0988FBD6}">
      <dsp:nvSpPr>
        <dsp:cNvPr id="0" name=""/>
        <dsp:cNvSpPr/>
      </dsp:nvSpPr>
      <dsp:spPr>
        <a:xfrm rot="19457599">
          <a:off x="2065984" y="1933642"/>
          <a:ext cx="1066520" cy="49746"/>
        </a:xfrm>
        <a:custGeom>
          <a:avLst/>
          <a:gdLst/>
          <a:ahLst/>
          <a:cxnLst/>
          <a:rect l="0" t="0" r="0" b="0"/>
          <a:pathLst>
            <a:path>
              <a:moveTo>
                <a:pt x="0" y="24873"/>
              </a:moveTo>
              <a:lnTo>
                <a:pt x="1066520" y="2487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72582" y="1931852"/>
        <a:ext cx="53326" cy="53326"/>
      </dsp:txXfrm>
    </dsp:sp>
    <dsp:sp modelId="{31237359-4CDC-48A9-A31F-8593C2852B85}">
      <dsp:nvSpPr>
        <dsp:cNvPr id="0" name=""/>
        <dsp:cNvSpPr/>
      </dsp:nvSpPr>
      <dsp:spPr>
        <a:xfrm>
          <a:off x="3032260" y="1106016"/>
          <a:ext cx="2165078" cy="1082539"/>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dirty="0" smtClean="0"/>
            <a:t>Evidencias</a:t>
          </a:r>
          <a:endParaRPr lang="es-ES" sz="2500" kern="1200" dirty="0"/>
        </a:p>
      </dsp:txBody>
      <dsp:txXfrm>
        <a:off x="3063966" y="1137722"/>
        <a:ext cx="2101666" cy="1019127"/>
      </dsp:txXfrm>
    </dsp:sp>
    <dsp:sp modelId="{4F06390A-47DD-4320-9188-E6C0752F7D1B}">
      <dsp:nvSpPr>
        <dsp:cNvPr id="0" name=""/>
        <dsp:cNvSpPr/>
      </dsp:nvSpPr>
      <dsp:spPr>
        <a:xfrm rot="19457599">
          <a:off x="5097094" y="1311182"/>
          <a:ext cx="1066520" cy="49746"/>
        </a:xfrm>
        <a:custGeom>
          <a:avLst/>
          <a:gdLst/>
          <a:ahLst/>
          <a:cxnLst/>
          <a:rect l="0" t="0" r="0" b="0"/>
          <a:pathLst>
            <a:path>
              <a:moveTo>
                <a:pt x="0" y="24873"/>
              </a:moveTo>
              <a:lnTo>
                <a:pt x="1066520" y="2487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03691" y="1309392"/>
        <a:ext cx="53326" cy="53326"/>
      </dsp:txXfrm>
    </dsp:sp>
    <dsp:sp modelId="{AB98DFA6-3B4C-422D-91CA-8C771B0D7D78}">
      <dsp:nvSpPr>
        <dsp:cNvPr id="0" name=""/>
        <dsp:cNvSpPr/>
      </dsp:nvSpPr>
      <dsp:spPr>
        <a:xfrm>
          <a:off x="6063370" y="483556"/>
          <a:ext cx="2165078" cy="1082539"/>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dirty="0" smtClean="0"/>
            <a:t>1. Eficacia</a:t>
          </a:r>
          <a:endParaRPr lang="es-ES" sz="2500" kern="1200" dirty="0"/>
        </a:p>
      </dsp:txBody>
      <dsp:txXfrm>
        <a:off x="6095076" y="515262"/>
        <a:ext cx="2101666" cy="1019127"/>
      </dsp:txXfrm>
    </dsp:sp>
    <dsp:sp modelId="{E85E7F91-5796-4F5E-B79D-B81C229BD357}">
      <dsp:nvSpPr>
        <dsp:cNvPr id="0" name=""/>
        <dsp:cNvSpPr/>
      </dsp:nvSpPr>
      <dsp:spPr>
        <a:xfrm rot="2142401">
          <a:off x="5097094" y="1933642"/>
          <a:ext cx="1066520" cy="49746"/>
        </a:xfrm>
        <a:custGeom>
          <a:avLst/>
          <a:gdLst/>
          <a:ahLst/>
          <a:cxnLst/>
          <a:rect l="0" t="0" r="0" b="0"/>
          <a:pathLst>
            <a:path>
              <a:moveTo>
                <a:pt x="0" y="24873"/>
              </a:moveTo>
              <a:lnTo>
                <a:pt x="1066520" y="2487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03691" y="1931852"/>
        <a:ext cx="53326" cy="53326"/>
      </dsp:txXfrm>
    </dsp:sp>
    <dsp:sp modelId="{602326B2-CF5F-43B2-9F0D-0C4B12A62FE3}">
      <dsp:nvSpPr>
        <dsp:cNvPr id="0" name=""/>
        <dsp:cNvSpPr/>
      </dsp:nvSpPr>
      <dsp:spPr>
        <a:xfrm>
          <a:off x="6063370" y="1728476"/>
          <a:ext cx="2165078" cy="1082539"/>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dirty="0" smtClean="0"/>
            <a:t>2. Eficiencia</a:t>
          </a:r>
          <a:endParaRPr lang="es-ES" sz="2500" kern="1200" dirty="0"/>
        </a:p>
      </dsp:txBody>
      <dsp:txXfrm>
        <a:off x="6095076" y="1760182"/>
        <a:ext cx="2101666" cy="1019127"/>
      </dsp:txXfrm>
    </dsp:sp>
    <dsp:sp modelId="{886EB74A-C353-496F-AFED-3C2FA2F4007F}">
      <dsp:nvSpPr>
        <dsp:cNvPr id="0" name=""/>
        <dsp:cNvSpPr/>
      </dsp:nvSpPr>
      <dsp:spPr>
        <a:xfrm rot="2142401">
          <a:off x="2065984" y="2556102"/>
          <a:ext cx="1066520" cy="49746"/>
        </a:xfrm>
        <a:custGeom>
          <a:avLst/>
          <a:gdLst/>
          <a:ahLst/>
          <a:cxnLst/>
          <a:rect l="0" t="0" r="0" b="0"/>
          <a:pathLst>
            <a:path>
              <a:moveTo>
                <a:pt x="0" y="24873"/>
              </a:moveTo>
              <a:lnTo>
                <a:pt x="1066520" y="2487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72582" y="2554312"/>
        <a:ext cx="53326" cy="53326"/>
      </dsp:txXfrm>
    </dsp:sp>
    <dsp:sp modelId="{C3E5BA0C-2836-4830-A41F-6D22453398CC}">
      <dsp:nvSpPr>
        <dsp:cNvPr id="0" name=""/>
        <dsp:cNvSpPr/>
      </dsp:nvSpPr>
      <dsp:spPr>
        <a:xfrm>
          <a:off x="3032260" y="2350936"/>
          <a:ext cx="2165078" cy="1082539"/>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dirty="0" smtClean="0"/>
            <a:t>Viabilidad</a:t>
          </a:r>
          <a:endParaRPr lang="es-ES" sz="2500" kern="1200" dirty="0"/>
        </a:p>
      </dsp:txBody>
      <dsp:txXfrm>
        <a:off x="3063966" y="2382642"/>
        <a:ext cx="2101666" cy="1019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C5453-DFDD-4931-A90A-860CD4FCB21A}">
      <dsp:nvSpPr>
        <dsp:cNvPr id="0" name=""/>
        <dsp:cNvSpPr/>
      </dsp:nvSpPr>
      <dsp:spPr>
        <a:xfrm>
          <a:off x="3976" y="181835"/>
          <a:ext cx="1232724" cy="739634"/>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Diagnóstico</a:t>
          </a:r>
          <a:endParaRPr lang="es-ES" sz="1300" kern="1200" dirty="0"/>
        </a:p>
      </dsp:txBody>
      <dsp:txXfrm>
        <a:off x="25639" y="203498"/>
        <a:ext cx="1189398" cy="696308"/>
      </dsp:txXfrm>
    </dsp:sp>
    <dsp:sp modelId="{B0D6B97E-153F-42A5-B7AD-3E60ADDE7241}">
      <dsp:nvSpPr>
        <dsp:cNvPr id="0" name=""/>
        <dsp:cNvSpPr/>
      </dsp:nvSpPr>
      <dsp:spPr>
        <a:xfrm>
          <a:off x="1359973"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1359973" y="459938"/>
        <a:ext cx="182936" cy="183429"/>
      </dsp:txXfrm>
    </dsp:sp>
    <dsp:sp modelId="{B57EA0D0-8CD1-4A8D-BD6C-2BA30543F8AB}">
      <dsp:nvSpPr>
        <dsp:cNvPr id="0" name=""/>
        <dsp:cNvSpPr/>
      </dsp:nvSpPr>
      <dsp:spPr>
        <a:xfrm>
          <a:off x="1729790" y="181835"/>
          <a:ext cx="1232724" cy="739634"/>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Contenidos</a:t>
          </a:r>
          <a:endParaRPr lang="es-ES" sz="1300" kern="1200" dirty="0"/>
        </a:p>
      </dsp:txBody>
      <dsp:txXfrm>
        <a:off x="1751453" y="203498"/>
        <a:ext cx="1189398" cy="696308"/>
      </dsp:txXfrm>
    </dsp:sp>
    <dsp:sp modelId="{88B849BE-53F0-439D-9E94-A53E11B6C691}">
      <dsp:nvSpPr>
        <dsp:cNvPr id="0" name=""/>
        <dsp:cNvSpPr/>
      </dsp:nvSpPr>
      <dsp:spPr>
        <a:xfrm>
          <a:off x="3085786"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3085786" y="459938"/>
        <a:ext cx="182936" cy="183429"/>
      </dsp:txXfrm>
    </dsp:sp>
    <dsp:sp modelId="{997698B4-EB7D-4ED2-ACE0-51A38DD69096}">
      <dsp:nvSpPr>
        <dsp:cNvPr id="0" name=""/>
        <dsp:cNvSpPr/>
      </dsp:nvSpPr>
      <dsp:spPr>
        <a:xfrm>
          <a:off x="3455603" y="181835"/>
          <a:ext cx="1232724" cy="739634"/>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Matriz</a:t>
          </a:r>
          <a:endParaRPr lang="es-ES" sz="1300" kern="1200" dirty="0"/>
        </a:p>
      </dsp:txBody>
      <dsp:txXfrm>
        <a:off x="3477266" y="203498"/>
        <a:ext cx="1189398" cy="696308"/>
      </dsp:txXfrm>
    </dsp:sp>
    <dsp:sp modelId="{A3A42CDC-A91E-4F73-B81E-7499397D36AC}">
      <dsp:nvSpPr>
        <dsp:cNvPr id="0" name=""/>
        <dsp:cNvSpPr/>
      </dsp:nvSpPr>
      <dsp:spPr>
        <a:xfrm>
          <a:off x="4811600"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811600" y="459938"/>
        <a:ext cx="182936" cy="183429"/>
      </dsp:txXfrm>
    </dsp:sp>
    <dsp:sp modelId="{07BF55F7-E762-451E-8EA3-5B83472487F8}">
      <dsp:nvSpPr>
        <dsp:cNvPr id="0" name=""/>
        <dsp:cNvSpPr/>
      </dsp:nvSpPr>
      <dsp:spPr>
        <a:xfrm>
          <a:off x="5181417"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Programación física y financiera</a:t>
          </a:r>
          <a:endParaRPr lang="es-ES" sz="1300" kern="1200" dirty="0"/>
        </a:p>
      </dsp:txBody>
      <dsp:txXfrm>
        <a:off x="5203080" y="203498"/>
        <a:ext cx="1189398" cy="696308"/>
      </dsp:txXfrm>
    </dsp:sp>
    <dsp:sp modelId="{5037384E-04E1-4979-86AA-ABED78AB8123}">
      <dsp:nvSpPr>
        <dsp:cNvPr id="0" name=""/>
        <dsp:cNvSpPr/>
      </dsp:nvSpPr>
      <dsp:spPr>
        <a:xfrm>
          <a:off x="6537414"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6537414" y="459938"/>
        <a:ext cx="182936" cy="183429"/>
      </dsp:txXfrm>
    </dsp:sp>
    <dsp:sp modelId="{1E06AB83-8E66-4B9A-A279-C168072ECDA2}">
      <dsp:nvSpPr>
        <dsp:cNvPr id="0" name=""/>
        <dsp:cNvSpPr/>
      </dsp:nvSpPr>
      <dsp:spPr>
        <a:xfrm>
          <a:off x="6907231"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Seguimiento y Evaluación</a:t>
          </a:r>
          <a:endParaRPr lang="es-ES" sz="1300" kern="1200" dirty="0"/>
        </a:p>
      </dsp:txBody>
      <dsp:txXfrm>
        <a:off x="6928894" y="203498"/>
        <a:ext cx="1189398" cy="696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C5453-DFDD-4931-A90A-860CD4FCB21A}">
      <dsp:nvSpPr>
        <dsp:cNvPr id="0" name=""/>
        <dsp:cNvSpPr/>
      </dsp:nvSpPr>
      <dsp:spPr>
        <a:xfrm>
          <a:off x="3976" y="181835"/>
          <a:ext cx="1232724" cy="739634"/>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Diagnóstico</a:t>
          </a:r>
          <a:endParaRPr lang="es-ES" sz="1300" kern="1200" dirty="0"/>
        </a:p>
      </dsp:txBody>
      <dsp:txXfrm>
        <a:off x="25639" y="203498"/>
        <a:ext cx="1189398" cy="696308"/>
      </dsp:txXfrm>
    </dsp:sp>
    <dsp:sp modelId="{B0D6B97E-153F-42A5-B7AD-3E60ADDE7241}">
      <dsp:nvSpPr>
        <dsp:cNvPr id="0" name=""/>
        <dsp:cNvSpPr/>
      </dsp:nvSpPr>
      <dsp:spPr>
        <a:xfrm>
          <a:off x="1359973"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1359973" y="459938"/>
        <a:ext cx="182936" cy="183429"/>
      </dsp:txXfrm>
    </dsp:sp>
    <dsp:sp modelId="{B57EA0D0-8CD1-4A8D-BD6C-2BA30543F8AB}">
      <dsp:nvSpPr>
        <dsp:cNvPr id="0" name=""/>
        <dsp:cNvSpPr/>
      </dsp:nvSpPr>
      <dsp:spPr>
        <a:xfrm>
          <a:off x="1729790" y="181835"/>
          <a:ext cx="1232724" cy="739634"/>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Contenidos</a:t>
          </a:r>
          <a:endParaRPr lang="es-ES" sz="1300" kern="1200" dirty="0"/>
        </a:p>
      </dsp:txBody>
      <dsp:txXfrm>
        <a:off x="1751453" y="203498"/>
        <a:ext cx="1189398" cy="696308"/>
      </dsp:txXfrm>
    </dsp:sp>
    <dsp:sp modelId="{88B849BE-53F0-439D-9E94-A53E11B6C691}">
      <dsp:nvSpPr>
        <dsp:cNvPr id="0" name=""/>
        <dsp:cNvSpPr/>
      </dsp:nvSpPr>
      <dsp:spPr>
        <a:xfrm>
          <a:off x="3085786"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3085786" y="459938"/>
        <a:ext cx="182936" cy="183429"/>
      </dsp:txXfrm>
    </dsp:sp>
    <dsp:sp modelId="{997698B4-EB7D-4ED2-ACE0-51A38DD69096}">
      <dsp:nvSpPr>
        <dsp:cNvPr id="0" name=""/>
        <dsp:cNvSpPr/>
      </dsp:nvSpPr>
      <dsp:spPr>
        <a:xfrm>
          <a:off x="3455603" y="181835"/>
          <a:ext cx="1232724" cy="739634"/>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Matriz</a:t>
          </a:r>
          <a:endParaRPr lang="es-ES" sz="1300" kern="1200" dirty="0"/>
        </a:p>
      </dsp:txBody>
      <dsp:txXfrm>
        <a:off x="3477266" y="203498"/>
        <a:ext cx="1189398" cy="696308"/>
      </dsp:txXfrm>
    </dsp:sp>
    <dsp:sp modelId="{A3A42CDC-A91E-4F73-B81E-7499397D36AC}">
      <dsp:nvSpPr>
        <dsp:cNvPr id="0" name=""/>
        <dsp:cNvSpPr/>
      </dsp:nvSpPr>
      <dsp:spPr>
        <a:xfrm>
          <a:off x="4811600"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811600" y="459938"/>
        <a:ext cx="182936" cy="183429"/>
      </dsp:txXfrm>
    </dsp:sp>
    <dsp:sp modelId="{07BF55F7-E762-451E-8EA3-5B83472487F8}">
      <dsp:nvSpPr>
        <dsp:cNvPr id="0" name=""/>
        <dsp:cNvSpPr/>
      </dsp:nvSpPr>
      <dsp:spPr>
        <a:xfrm>
          <a:off x="5181417" y="181835"/>
          <a:ext cx="1232724" cy="739634"/>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Programación física y financiera</a:t>
          </a:r>
          <a:endParaRPr lang="es-ES" sz="1300" kern="1200" dirty="0"/>
        </a:p>
      </dsp:txBody>
      <dsp:txXfrm>
        <a:off x="5203080" y="203498"/>
        <a:ext cx="1189398" cy="696308"/>
      </dsp:txXfrm>
    </dsp:sp>
    <dsp:sp modelId="{5037384E-04E1-4979-86AA-ABED78AB8123}">
      <dsp:nvSpPr>
        <dsp:cNvPr id="0" name=""/>
        <dsp:cNvSpPr/>
      </dsp:nvSpPr>
      <dsp:spPr>
        <a:xfrm>
          <a:off x="6537414"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6537414" y="459938"/>
        <a:ext cx="182936" cy="183429"/>
      </dsp:txXfrm>
    </dsp:sp>
    <dsp:sp modelId="{1E06AB83-8E66-4B9A-A279-C168072ECDA2}">
      <dsp:nvSpPr>
        <dsp:cNvPr id="0" name=""/>
        <dsp:cNvSpPr/>
      </dsp:nvSpPr>
      <dsp:spPr>
        <a:xfrm>
          <a:off x="6907231" y="181835"/>
          <a:ext cx="1232724" cy="739634"/>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Seguimiento y Evaluación</a:t>
          </a:r>
          <a:endParaRPr lang="es-ES" sz="1300" kern="1200" dirty="0"/>
        </a:p>
      </dsp:txBody>
      <dsp:txXfrm>
        <a:off x="6928894" y="203498"/>
        <a:ext cx="1189398" cy="696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755D3-94BE-4F1F-A85D-F052F015726C}">
      <dsp:nvSpPr>
        <dsp:cNvPr id="0" name=""/>
        <dsp:cNvSpPr/>
      </dsp:nvSpPr>
      <dsp:spPr>
        <a:xfrm>
          <a:off x="408209" y="1316"/>
          <a:ext cx="1338547" cy="1226352"/>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t>1. </a:t>
          </a:r>
          <a:r>
            <a:rPr lang="es-PE" sz="1050" b="1" kern="1200" dirty="0" smtClean="0"/>
            <a:t>Difusión de la lógica del diseño del PP</a:t>
          </a:r>
          <a:endParaRPr lang="es-PE" sz="1050" b="1" kern="1200" dirty="0"/>
        </a:p>
      </dsp:txBody>
      <dsp:txXfrm>
        <a:off x="444128" y="37235"/>
        <a:ext cx="1266709" cy="1154514"/>
      </dsp:txXfrm>
    </dsp:sp>
    <dsp:sp modelId="{4FA295B5-4FDE-4776-9D0D-BB4B51B12ECC}">
      <dsp:nvSpPr>
        <dsp:cNvPr id="0" name=""/>
        <dsp:cNvSpPr/>
      </dsp:nvSpPr>
      <dsp:spPr>
        <a:xfrm>
          <a:off x="1864548" y="448512"/>
          <a:ext cx="283771" cy="33195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a:off x="1864548" y="514904"/>
        <a:ext cx="198640" cy="199175"/>
      </dsp:txXfrm>
    </dsp:sp>
    <dsp:sp modelId="{F7BF9AB4-FB9E-48C2-B23A-DD527A068B27}">
      <dsp:nvSpPr>
        <dsp:cNvPr id="0" name=""/>
        <dsp:cNvSpPr/>
      </dsp:nvSpPr>
      <dsp:spPr>
        <a:xfrm>
          <a:off x="2282175" y="1316"/>
          <a:ext cx="1338547" cy="1226352"/>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t>2. </a:t>
          </a:r>
          <a:r>
            <a:rPr lang="es-PE" sz="1050" b="1" kern="1200" dirty="0" smtClean="0"/>
            <a:t>Validación de modelos operacionales y tipología de proyectos</a:t>
          </a:r>
          <a:endParaRPr lang="es-PE" sz="1050" b="1" kern="1200" dirty="0"/>
        </a:p>
      </dsp:txBody>
      <dsp:txXfrm>
        <a:off x="2318094" y="37235"/>
        <a:ext cx="1266709" cy="1154514"/>
      </dsp:txXfrm>
    </dsp:sp>
    <dsp:sp modelId="{03BC1D9E-20F6-4956-A91D-E232EB564CF3}">
      <dsp:nvSpPr>
        <dsp:cNvPr id="0" name=""/>
        <dsp:cNvSpPr/>
      </dsp:nvSpPr>
      <dsp:spPr>
        <a:xfrm>
          <a:off x="3738514" y="448512"/>
          <a:ext cx="283771" cy="33195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a:off x="3738514" y="514904"/>
        <a:ext cx="198640" cy="199175"/>
      </dsp:txXfrm>
    </dsp:sp>
    <dsp:sp modelId="{385D6A88-9EAA-4A22-9DE5-0EBB8A5C2DD7}">
      <dsp:nvSpPr>
        <dsp:cNvPr id="0" name=""/>
        <dsp:cNvSpPr/>
      </dsp:nvSpPr>
      <dsp:spPr>
        <a:xfrm>
          <a:off x="4156141" y="1316"/>
          <a:ext cx="1338547" cy="122635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t>3 . </a:t>
          </a:r>
          <a:r>
            <a:rPr lang="es-PE" sz="1050" b="1" kern="1200" dirty="0" smtClean="0"/>
            <a:t>Difusión del diseño del PP a ser considerado en la formulación del presupuesto del año XX</a:t>
          </a:r>
          <a:endParaRPr lang="es-PE" sz="1050" b="1" kern="1200" dirty="0"/>
        </a:p>
      </dsp:txBody>
      <dsp:txXfrm>
        <a:off x="4192060" y="37235"/>
        <a:ext cx="1266709" cy="1154514"/>
      </dsp:txXfrm>
    </dsp:sp>
    <dsp:sp modelId="{1DDBF6D1-BA1B-4FF3-B9D5-793E2243A5BE}">
      <dsp:nvSpPr>
        <dsp:cNvPr id="0" name=""/>
        <dsp:cNvSpPr/>
      </dsp:nvSpPr>
      <dsp:spPr>
        <a:xfrm>
          <a:off x="5612480" y="448512"/>
          <a:ext cx="283771" cy="33195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a:off x="5612480" y="514904"/>
        <a:ext cx="198640" cy="199175"/>
      </dsp:txXfrm>
    </dsp:sp>
    <dsp:sp modelId="{8C407E2E-7C55-40B4-8306-2D3E276039BB}">
      <dsp:nvSpPr>
        <dsp:cNvPr id="0" name=""/>
        <dsp:cNvSpPr/>
      </dsp:nvSpPr>
      <dsp:spPr>
        <a:xfrm>
          <a:off x="6030107" y="1316"/>
          <a:ext cx="1338547" cy="1226352"/>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t>4. </a:t>
          </a:r>
          <a:r>
            <a:rPr lang="es-PE" sz="1050" b="1" kern="1200" dirty="0" smtClean="0"/>
            <a:t>Propuesta de las metas de los indicadores de desempeño de resultado y productos por el PP</a:t>
          </a:r>
          <a:endParaRPr lang="es-PE" sz="1050" b="1" kern="1200" dirty="0"/>
        </a:p>
      </dsp:txBody>
      <dsp:txXfrm>
        <a:off x="6066026" y="37235"/>
        <a:ext cx="1266709" cy="1154514"/>
      </dsp:txXfrm>
    </dsp:sp>
    <dsp:sp modelId="{0A7067DC-0C0F-4DBE-B394-E79A1FF76045}">
      <dsp:nvSpPr>
        <dsp:cNvPr id="0" name=""/>
        <dsp:cNvSpPr/>
      </dsp:nvSpPr>
      <dsp:spPr>
        <a:xfrm rot="5400000">
          <a:off x="6557495" y="1321367"/>
          <a:ext cx="283771" cy="33195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rot="-5400000">
        <a:off x="6599794" y="1345461"/>
        <a:ext cx="199175" cy="198640"/>
      </dsp:txXfrm>
    </dsp:sp>
    <dsp:sp modelId="{095E072B-1CB8-44F0-B32D-B756A1E89217}">
      <dsp:nvSpPr>
        <dsp:cNvPr id="0" name=""/>
        <dsp:cNvSpPr/>
      </dsp:nvSpPr>
      <dsp:spPr>
        <a:xfrm>
          <a:off x="6030107" y="1763088"/>
          <a:ext cx="1338547" cy="1226352"/>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t>5. </a:t>
          </a:r>
          <a:r>
            <a:rPr lang="es-PE" sz="1050" b="1" kern="1200" dirty="0" smtClean="0"/>
            <a:t>Definición de las metas físicas y financieras</a:t>
          </a:r>
          <a:endParaRPr lang="es-PE" sz="1050" b="1" kern="1200" dirty="0"/>
        </a:p>
      </dsp:txBody>
      <dsp:txXfrm>
        <a:off x="6066026" y="1799007"/>
        <a:ext cx="1266709" cy="1154514"/>
      </dsp:txXfrm>
    </dsp:sp>
    <dsp:sp modelId="{F499B60D-4991-4244-8CA9-CD5B2281DDE5}">
      <dsp:nvSpPr>
        <dsp:cNvPr id="0" name=""/>
        <dsp:cNvSpPr/>
      </dsp:nvSpPr>
      <dsp:spPr>
        <a:xfrm rot="10800000">
          <a:off x="5628543" y="2210284"/>
          <a:ext cx="283771" cy="33195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rot="10800000">
        <a:off x="5713674" y="2276676"/>
        <a:ext cx="198640" cy="199175"/>
      </dsp:txXfrm>
    </dsp:sp>
    <dsp:sp modelId="{24009A12-1774-47DD-A195-0F094DBCE8FA}">
      <dsp:nvSpPr>
        <dsp:cNvPr id="0" name=""/>
        <dsp:cNvSpPr/>
      </dsp:nvSpPr>
      <dsp:spPr>
        <a:xfrm>
          <a:off x="4156141" y="1763088"/>
          <a:ext cx="1338547" cy="1226352"/>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tx1"/>
              </a:solidFill>
            </a:rPr>
            <a:t>6. Ajuste de metas físicas </a:t>
          </a:r>
          <a:r>
            <a:rPr lang="es-PE" sz="1050" b="1" kern="1200" dirty="0" smtClean="0">
              <a:solidFill>
                <a:schemeClr val="tx1"/>
              </a:solidFill>
              <a:effectLst/>
            </a:rPr>
            <a:t>y financieras </a:t>
          </a:r>
          <a:r>
            <a:rPr lang="es-PE" sz="1050" b="1" kern="1200" dirty="0" smtClean="0">
              <a:solidFill>
                <a:schemeClr val="tx1"/>
              </a:solidFill>
            </a:rPr>
            <a:t>con marco presupuestal aprobado</a:t>
          </a:r>
          <a:endParaRPr lang="es-PE" sz="1050" b="1" kern="1200" dirty="0">
            <a:solidFill>
              <a:schemeClr val="tx1"/>
            </a:solidFill>
          </a:endParaRPr>
        </a:p>
      </dsp:txBody>
      <dsp:txXfrm>
        <a:off x="4192060" y="1799007"/>
        <a:ext cx="1266709" cy="1154514"/>
      </dsp:txXfrm>
    </dsp:sp>
    <dsp:sp modelId="{9D51FE77-FEA3-4212-88C9-7BCE64C6A32E}">
      <dsp:nvSpPr>
        <dsp:cNvPr id="0" name=""/>
        <dsp:cNvSpPr/>
      </dsp:nvSpPr>
      <dsp:spPr>
        <a:xfrm rot="10800000">
          <a:off x="3754577" y="2210284"/>
          <a:ext cx="283771" cy="33195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rot="10800000">
        <a:off x="3839708" y="2276676"/>
        <a:ext cx="198640" cy="199175"/>
      </dsp:txXfrm>
    </dsp:sp>
    <dsp:sp modelId="{ECCB97A4-C30B-4F9B-B5F5-5C732D53B915}">
      <dsp:nvSpPr>
        <dsp:cNvPr id="0" name=""/>
        <dsp:cNvSpPr/>
      </dsp:nvSpPr>
      <dsp:spPr>
        <a:xfrm>
          <a:off x="2282175" y="1763088"/>
          <a:ext cx="1338547" cy="1226352"/>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tx1"/>
              </a:solidFill>
              <a:effectLst/>
            </a:rPr>
            <a:t>7. Consolidación de la formulación del presupuesto del PP para el ejercicio _____ en documentos ejecutivos</a:t>
          </a:r>
          <a:endParaRPr lang="es-PE" sz="1050" b="1" kern="1200" dirty="0">
            <a:solidFill>
              <a:schemeClr val="tx1"/>
            </a:solidFill>
            <a:effectLst/>
          </a:endParaRPr>
        </a:p>
      </dsp:txBody>
      <dsp:txXfrm>
        <a:off x="2318094" y="1799007"/>
        <a:ext cx="1266709" cy="1154514"/>
      </dsp:txXfrm>
    </dsp:sp>
    <dsp:sp modelId="{04D35B27-0DBB-4381-8E51-9BC44B10D93F}">
      <dsp:nvSpPr>
        <dsp:cNvPr id="0" name=""/>
        <dsp:cNvSpPr/>
      </dsp:nvSpPr>
      <dsp:spPr>
        <a:xfrm rot="10800000">
          <a:off x="1880611" y="2210284"/>
          <a:ext cx="283771" cy="33195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rot="10800000">
        <a:off x="1965742" y="2276676"/>
        <a:ext cx="198640" cy="199175"/>
      </dsp:txXfrm>
    </dsp:sp>
    <dsp:sp modelId="{E799D288-C0B0-4FE2-95F5-D6824BC6C77A}">
      <dsp:nvSpPr>
        <dsp:cNvPr id="0" name=""/>
        <dsp:cNvSpPr/>
      </dsp:nvSpPr>
      <dsp:spPr>
        <a:xfrm>
          <a:off x="408209" y="1763088"/>
          <a:ext cx="1338547" cy="1226352"/>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tx1"/>
              </a:solidFill>
              <a:effectLst/>
            </a:rPr>
            <a:t>8. Revisión de la . ejecución del ejercicio anterior y ajuste de las metas del ejercicio vigente con marco presupuestal aprobado</a:t>
          </a:r>
          <a:endParaRPr lang="es-PE" sz="1050" b="1" kern="1200" dirty="0">
            <a:solidFill>
              <a:schemeClr val="tx1"/>
            </a:solidFill>
            <a:effectLst/>
          </a:endParaRPr>
        </a:p>
      </dsp:txBody>
      <dsp:txXfrm>
        <a:off x="444128" y="1799007"/>
        <a:ext cx="1266709" cy="1154514"/>
      </dsp:txXfrm>
    </dsp:sp>
    <dsp:sp modelId="{2445BF0E-FD6A-4A13-A147-CDC44EB574EC}">
      <dsp:nvSpPr>
        <dsp:cNvPr id="0" name=""/>
        <dsp:cNvSpPr/>
      </dsp:nvSpPr>
      <dsp:spPr>
        <a:xfrm rot="5400000">
          <a:off x="935596" y="3083139"/>
          <a:ext cx="283771" cy="33195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rot="-5400000">
        <a:off x="977895" y="3107233"/>
        <a:ext cx="199175" cy="198640"/>
      </dsp:txXfrm>
    </dsp:sp>
    <dsp:sp modelId="{9B8D8B82-F19C-4BF7-BE96-91AFAD31F619}">
      <dsp:nvSpPr>
        <dsp:cNvPr id="0" name=""/>
        <dsp:cNvSpPr/>
      </dsp:nvSpPr>
      <dsp:spPr>
        <a:xfrm>
          <a:off x="408209" y="3524859"/>
          <a:ext cx="1338547" cy="1226352"/>
        </a:xfrm>
        <a:prstGeom prst="roundRect">
          <a:avLst>
            <a:gd name="adj" fmla="val 10000"/>
          </a:avLst>
        </a:prstGeom>
        <a:solidFill>
          <a:schemeClr val="accent2">
            <a:hueOff val="-5931697"/>
            <a:satOff val="-41412"/>
            <a:lumOff val="58212"/>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PE" sz="900" b="1" kern="1200" dirty="0" smtClean="0">
              <a:solidFill>
                <a:schemeClr val="tx1"/>
              </a:solidFill>
              <a:effectLst/>
            </a:rPr>
            <a:t>9. Revisión de avance ejecución acumulada de los PP en los meses de marzo y setiembre e identificación de acciones correctivas y responsables de su implementación</a:t>
          </a:r>
          <a:endParaRPr lang="es-PE" sz="900" b="1" kern="1200" dirty="0">
            <a:solidFill>
              <a:schemeClr val="tx1"/>
            </a:solidFill>
            <a:effectLst/>
          </a:endParaRPr>
        </a:p>
      </dsp:txBody>
      <dsp:txXfrm>
        <a:off x="444128" y="3560778"/>
        <a:ext cx="1266709" cy="1154514"/>
      </dsp:txXfrm>
    </dsp:sp>
    <dsp:sp modelId="{FB42560A-9841-42BF-AFF6-3417BAB05D37}">
      <dsp:nvSpPr>
        <dsp:cNvPr id="0" name=""/>
        <dsp:cNvSpPr/>
      </dsp:nvSpPr>
      <dsp:spPr>
        <a:xfrm>
          <a:off x="1864548" y="3972056"/>
          <a:ext cx="283771" cy="33195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kern="1200"/>
        </a:p>
      </dsp:txBody>
      <dsp:txXfrm>
        <a:off x="1864548" y="4038448"/>
        <a:ext cx="198640" cy="199175"/>
      </dsp:txXfrm>
    </dsp:sp>
    <dsp:sp modelId="{0E9A0F66-382F-41D5-AE77-8683CA667836}">
      <dsp:nvSpPr>
        <dsp:cNvPr id="0" name=""/>
        <dsp:cNvSpPr/>
      </dsp:nvSpPr>
      <dsp:spPr>
        <a:xfrm>
          <a:off x="2282175" y="3524859"/>
          <a:ext cx="1338547" cy="1226352"/>
        </a:xfrm>
        <a:prstGeom prst="roundRect">
          <a:avLst>
            <a:gd name="adj" fmla="val 10000"/>
          </a:avLst>
        </a:prstGeom>
        <a:solidFill>
          <a:schemeClr val="accent2">
            <a:hueOff val="-6673159"/>
            <a:satOff val="-46588"/>
            <a:lumOff val="65489"/>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tx1"/>
              </a:solidFill>
              <a:effectLst/>
            </a:rPr>
            <a:t>10. Evaluación presupuestal semestral  y anual  del PP</a:t>
          </a:r>
          <a:endParaRPr lang="es-PE" sz="1050" b="1" kern="1200" dirty="0">
            <a:solidFill>
              <a:schemeClr val="tx1"/>
            </a:solidFill>
            <a:effectLst/>
          </a:endParaRPr>
        </a:p>
      </dsp:txBody>
      <dsp:txXfrm>
        <a:off x="2318094" y="3560778"/>
        <a:ext cx="1266709" cy="1154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4724-FBDE-48F1-887D-1ED6E0605DE7}">
      <dsp:nvSpPr>
        <dsp:cNvPr id="0" name=""/>
        <dsp:cNvSpPr/>
      </dsp:nvSpPr>
      <dsp:spPr>
        <a:xfrm>
          <a:off x="6806" y="130102"/>
          <a:ext cx="2034364" cy="12206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u="sng" kern="1200" dirty="0" smtClean="0">
              <a:solidFill>
                <a:schemeClr val="bg1"/>
              </a:solidFill>
              <a:latin typeface="+mj-lt"/>
            </a:rPr>
            <a:t>Acción 3</a:t>
          </a:r>
          <a:r>
            <a:rPr lang="es-PE" sz="1200" kern="1200" dirty="0" smtClean="0">
              <a:solidFill>
                <a:schemeClr val="bg1"/>
              </a:solidFill>
              <a:latin typeface="+mj-lt"/>
            </a:rPr>
            <a:t>: </a:t>
          </a:r>
          <a:r>
            <a:rPr kumimoji="0" lang="es-PE" sz="1200" b="0" i="0" u="none" strike="noStrike" kern="1200" cap="none" normalizeH="0" baseline="0" dirty="0" smtClean="0">
              <a:ln>
                <a:noFill/>
              </a:ln>
              <a:solidFill>
                <a:schemeClr val="bg1"/>
              </a:solidFill>
              <a:effectLst/>
              <a:latin typeface="+mj-lt"/>
              <a:cs typeface="Arial" pitchFamily="34" charset="0"/>
            </a:rPr>
            <a:t>Difusión del diseño validado del PP (modelos  operacionales de productos y actividades, y tipologías de proyectos definitivos)</a:t>
          </a:r>
          <a:endParaRPr lang="es-PE" sz="1200" kern="1200" dirty="0">
            <a:solidFill>
              <a:schemeClr val="bg1"/>
            </a:solidFill>
            <a:latin typeface="+mj-lt"/>
          </a:endParaRPr>
        </a:p>
      </dsp:txBody>
      <dsp:txXfrm>
        <a:off x="42557" y="165853"/>
        <a:ext cx="1962862" cy="1149116"/>
      </dsp:txXfrm>
    </dsp:sp>
    <dsp:sp modelId="{B2FCF2F4-2451-4798-9532-1AA8F500E5BA}">
      <dsp:nvSpPr>
        <dsp:cNvPr id="0" name=""/>
        <dsp:cNvSpPr/>
      </dsp:nvSpPr>
      <dsp:spPr>
        <a:xfrm>
          <a:off x="2244607" y="488150"/>
          <a:ext cx="431285" cy="504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244607" y="589054"/>
        <a:ext cx="301900" cy="302714"/>
      </dsp:txXfrm>
    </dsp:sp>
    <dsp:sp modelId="{C0E434A5-C010-49C6-BD55-B8A31CA8D4F0}">
      <dsp:nvSpPr>
        <dsp:cNvPr id="0" name=""/>
        <dsp:cNvSpPr/>
      </dsp:nvSpPr>
      <dsp:spPr>
        <a:xfrm>
          <a:off x="2854916" y="130102"/>
          <a:ext cx="2034364" cy="1220618"/>
        </a:xfrm>
        <a:prstGeom prst="roundRect">
          <a:avLst>
            <a:gd name="adj" fmla="val 10000"/>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Se conocen las especificaciones técnicas de productos, actividades y tipologías de proyectos</a:t>
          </a:r>
          <a:endParaRPr lang="es-PE" sz="1200" kern="1200" dirty="0">
            <a:solidFill>
              <a:schemeClr val="tx1"/>
            </a:solidFill>
          </a:endParaRPr>
        </a:p>
      </dsp:txBody>
      <dsp:txXfrm>
        <a:off x="2890667" y="165853"/>
        <a:ext cx="1962862" cy="1149116"/>
      </dsp:txXfrm>
    </dsp:sp>
    <dsp:sp modelId="{74660375-D940-48A5-BEE5-A4D031DE7BF6}">
      <dsp:nvSpPr>
        <dsp:cNvPr id="0" name=""/>
        <dsp:cNvSpPr/>
      </dsp:nvSpPr>
      <dsp:spPr>
        <a:xfrm>
          <a:off x="5092717" y="488150"/>
          <a:ext cx="431285" cy="504522"/>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5092717" y="589054"/>
        <a:ext cx="301900" cy="302714"/>
      </dsp:txXfrm>
    </dsp:sp>
    <dsp:sp modelId="{E0628250-9F4C-4FDE-AE08-41C2B3F2CF7D}">
      <dsp:nvSpPr>
        <dsp:cNvPr id="0" name=""/>
        <dsp:cNvSpPr/>
      </dsp:nvSpPr>
      <dsp:spPr>
        <a:xfrm>
          <a:off x="5703026" y="130102"/>
          <a:ext cx="2034364" cy="12206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dirty="0"/>
        </a:p>
      </dsp:txBody>
      <dsp:txXfrm>
        <a:off x="5738777" y="165853"/>
        <a:ext cx="1962862" cy="11491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4724-FBDE-48F1-887D-1ED6E0605DE7}">
      <dsp:nvSpPr>
        <dsp:cNvPr id="0" name=""/>
        <dsp:cNvSpPr/>
      </dsp:nvSpPr>
      <dsp:spPr>
        <a:xfrm>
          <a:off x="6806" y="58094"/>
          <a:ext cx="2034364" cy="12206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u="sng" kern="1200" dirty="0" smtClean="0">
              <a:latin typeface="+mj-lt"/>
            </a:rPr>
            <a:t>Acción 2</a:t>
          </a:r>
          <a:r>
            <a:rPr lang="es-PE" sz="1200" kern="1200" dirty="0" smtClean="0">
              <a:latin typeface="+mj-lt"/>
            </a:rPr>
            <a:t>: </a:t>
          </a:r>
          <a:r>
            <a:rPr kumimoji="0" lang="es-PE" sz="1200" i="0" u="none" strike="noStrike" kern="1200" cap="none" normalizeH="0" baseline="0" dirty="0" smtClean="0">
              <a:ln>
                <a:noFill/>
              </a:ln>
              <a:effectLst/>
              <a:latin typeface="+mj-lt"/>
              <a:cs typeface="Arial" pitchFamily="34" charset="0"/>
            </a:rPr>
            <a:t>Validación de modelos  operacionales y tipología de proyectos </a:t>
          </a:r>
          <a:endParaRPr lang="es-PE" sz="1200" kern="1200" dirty="0">
            <a:latin typeface="+mj-lt"/>
          </a:endParaRPr>
        </a:p>
      </dsp:txBody>
      <dsp:txXfrm>
        <a:off x="42557" y="93845"/>
        <a:ext cx="1962862" cy="1149116"/>
      </dsp:txXfrm>
    </dsp:sp>
    <dsp:sp modelId="{B2FCF2F4-2451-4798-9532-1AA8F500E5BA}">
      <dsp:nvSpPr>
        <dsp:cNvPr id="0" name=""/>
        <dsp:cNvSpPr/>
      </dsp:nvSpPr>
      <dsp:spPr>
        <a:xfrm rot="21578961">
          <a:off x="2244603" y="407352"/>
          <a:ext cx="431293" cy="504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244604" y="508652"/>
        <a:ext cx="301905" cy="302714"/>
      </dsp:txXfrm>
    </dsp:sp>
    <dsp:sp modelId="{C0E434A5-C010-49C6-BD55-B8A31CA8D4F0}">
      <dsp:nvSpPr>
        <dsp:cNvPr id="0" name=""/>
        <dsp:cNvSpPr/>
      </dsp:nvSpPr>
      <dsp:spPr>
        <a:xfrm>
          <a:off x="2854916" y="40664"/>
          <a:ext cx="2034364" cy="1220618"/>
        </a:xfrm>
        <a:prstGeom prst="roundRect">
          <a:avLst>
            <a:gd name="adj" fmla="val 10000"/>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Se toman mejores prácticas </a:t>
          </a:r>
          <a:r>
            <a:rPr lang="es-PE" sz="1200" kern="1200" dirty="0" err="1" smtClean="0">
              <a:solidFill>
                <a:schemeClr val="tx1"/>
              </a:solidFill>
            </a:rPr>
            <a:t>subnacionales</a:t>
          </a:r>
          <a:r>
            <a:rPr lang="es-PE" sz="1200" kern="1200" dirty="0" smtClean="0">
              <a:solidFill>
                <a:schemeClr val="tx1"/>
              </a:solidFill>
            </a:rPr>
            <a:t>, se mejora el diseño del PP, los operadores comprenden mejor las especificaciones técnicas</a:t>
          </a:r>
          <a:endParaRPr lang="es-PE" sz="1200" kern="1200" dirty="0">
            <a:solidFill>
              <a:schemeClr val="tx1"/>
            </a:solidFill>
          </a:endParaRPr>
        </a:p>
      </dsp:txBody>
      <dsp:txXfrm>
        <a:off x="2890667" y="76415"/>
        <a:ext cx="1962862" cy="1149116"/>
      </dsp:txXfrm>
    </dsp:sp>
    <dsp:sp modelId="{74660375-D940-48A5-BEE5-A4D031DE7BF6}">
      <dsp:nvSpPr>
        <dsp:cNvPr id="0" name=""/>
        <dsp:cNvSpPr/>
      </dsp:nvSpPr>
      <dsp:spPr>
        <a:xfrm rot="21039">
          <a:off x="5092713" y="407502"/>
          <a:ext cx="431293" cy="504522"/>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5092714" y="508010"/>
        <a:ext cx="301905" cy="302714"/>
      </dsp:txXfrm>
    </dsp:sp>
    <dsp:sp modelId="{E0628250-9F4C-4FDE-AE08-41C2B3F2CF7D}">
      <dsp:nvSpPr>
        <dsp:cNvPr id="0" name=""/>
        <dsp:cNvSpPr/>
      </dsp:nvSpPr>
      <dsp:spPr>
        <a:xfrm>
          <a:off x="5703026" y="58094"/>
          <a:ext cx="2034364" cy="12206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dirty="0"/>
        </a:p>
      </dsp:txBody>
      <dsp:txXfrm>
        <a:off x="5738777" y="93845"/>
        <a:ext cx="1962862" cy="11491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4724-FBDE-48F1-887D-1ED6E0605DE7}">
      <dsp:nvSpPr>
        <dsp:cNvPr id="0" name=""/>
        <dsp:cNvSpPr/>
      </dsp:nvSpPr>
      <dsp:spPr>
        <a:xfrm>
          <a:off x="6806" y="65490"/>
          <a:ext cx="2034364" cy="12778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u="sng" kern="1200" dirty="0" smtClean="0"/>
            <a:t>Acción 1</a:t>
          </a:r>
          <a:r>
            <a:rPr lang="es-PE" sz="1200" kern="1200" dirty="0" smtClean="0"/>
            <a:t>: Difusión del diseño del PP</a:t>
          </a:r>
          <a:endParaRPr lang="es-PE" sz="1200" kern="1200" dirty="0"/>
        </a:p>
      </dsp:txBody>
      <dsp:txXfrm>
        <a:off x="44233" y="102917"/>
        <a:ext cx="1959510" cy="1202981"/>
      </dsp:txXfrm>
    </dsp:sp>
    <dsp:sp modelId="{B2FCF2F4-2451-4798-9532-1AA8F500E5BA}">
      <dsp:nvSpPr>
        <dsp:cNvPr id="0" name=""/>
        <dsp:cNvSpPr/>
      </dsp:nvSpPr>
      <dsp:spPr>
        <a:xfrm>
          <a:off x="2244607" y="452146"/>
          <a:ext cx="431285" cy="504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244607" y="553050"/>
        <a:ext cx="301900" cy="302714"/>
      </dsp:txXfrm>
    </dsp:sp>
    <dsp:sp modelId="{C0E434A5-C010-49C6-BD55-B8A31CA8D4F0}">
      <dsp:nvSpPr>
        <dsp:cNvPr id="0" name=""/>
        <dsp:cNvSpPr/>
      </dsp:nvSpPr>
      <dsp:spPr>
        <a:xfrm>
          <a:off x="2854916" y="65490"/>
          <a:ext cx="2034364" cy="1277835"/>
        </a:xfrm>
        <a:prstGeom prst="roundRect">
          <a:avLst>
            <a:gd name="adj" fmla="val 10000"/>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Los gobiernos sub nacionales se apropian del diseño  del PP, identifican  sus roles  y conocen los productos , actividades y tipología de proyectos del PP</a:t>
          </a:r>
          <a:endParaRPr lang="es-PE" sz="1200" kern="1200" dirty="0">
            <a:solidFill>
              <a:schemeClr val="tx1"/>
            </a:solidFill>
          </a:endParaRPr>
        </a:p>
      </dsp:txBody>
      <dsp:txXfrm>
        <a:off x="2892343" y="102917"/>
        <a:ext cx="1959510" cy="1202981"/>
      </dsp:txXfrm>
    </dsp:sp>
    <dsp:sp modelId="{74660375-D940-48A5-BEE5-A4D031DE7BF6}">
      <dsp:nvSpPr>
        <dsp:cNvPr id="0" name=""/>
        <dsp:cNvSpPr/>
      </dsp:nvSpPr>
      <dsp:spPr>
        <a:xfrm>
          <a:off x="5092717" y="452146"/>
          <a:ext cx="431285" cy="504522"/>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5092717" y="553050"/>
        <a:ext cx="301900" cy="302714"/>
      </dsp:txXfrm>
    </dsp:sp>
    <dsp:sp modelId="{E0628250-9F4C-4FDE-AE08-41C2B3F2CF7D}">
      <dsp:nvSpPr>
        <dsp:cNvPr id="0" name=""/>
        <dsp:cNvSpPr/>
      </dsp:nvSpPr>
      <dsp:spPr>
        <a:xfrm>
          <a:off x="5703026" y="65490"/>
          <a:ext cx="2034364" cy="127783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dirty="0"/>
        </a:p>
      </dsp:txBody>
      <dsp:txXfrm>
        <a:off x="5740453" y="102917"/>
        <a:ext cx="1959510" cy="12029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66733" cy="469265"/>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lvl1pPr>
              <a:defRPr sz="1200"/>
            </a:lvl1pPr>
          </a:lstStyle>
          <a:p>
            <a:pPr>
              <a:defRPr/>
            </a:pPr>
            <a:endParaRPr lang="es-ES"/>
          </a:p>
        </p:txBody>
      </p:sp>
      <p:sp>
        <p:nvSpPr>
          <p:cNvPr id="7171" name="Rectangle 3"/>
          <p:cNvSpPr>
            <a:spLocks noGrp="1" noChangeArrowheads="1"/>
          </p:cNvSpPr>
          <p:nvPr>
            <p:ph type="dt" idx="1"/>
          </p:nvPr>
        </p:nvSpPr>
        <p:spPr bwMode="auto">
          <a:xfrm>
            <a:off x="4008705" y="0"/>
            <a:ext cx="3066733" cy="469265"/>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lvl1pPr algn="r">
              <a:defRPr sz="1200"/>
            </a:lvl1pPr>
          </a:lstStyle>
          <a:p>
            <a:pPr>
              <a:defRPr/>
            </a:pPr>
            <a:endParaRPr lang="es-ES"/>
          </a:p>
        </p:txBody>
      </p:sp>
      <p:sp>
        <p:nvSpPr>
          <p:cNvPr id="15364"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7708" y="4458018"/>
            <a:ext cx="5661660" cy="4223385"/>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7174" name="Rectangle 6"/>
          <p:cNvSpPr>
            <a:spLocks noGrp="1" noChangeArrowheads="1"/>
          </p:cNvSpPr>
          <p:nvPr>
            <p:ph type="ftr" sz="quarter" idx="4"/>
          </p:nvPr>
        </p:nvSpPr>
        <p:spPr bwMode="auto">
          <a:xfrm>
            <a:off x="0" y="8914406"/>
            <a:ext cx="3066733" cy="469265"/>
          </a:xfrm>
          <a:prstGeom prst="rect">
            <a:avLst/>
          </a:prstGeom>
          <a:noFill/>
          <a:ln w="9525">
            <a:noFill/>
            <a:miter lim="800000"/>
            <a:headEnd/>
            <a:tailEnd/>
          </a:ln>
          <a:effectLst/>
        </p:spPr>
        <p:txBody>
          <a:bodyPr vert="horz" wrap="square" lIns="94064" tIns="47032" rIns="94064" bIns="47032" numCol="1" anchor="b" anchorCtr="0" compatLnSpc="1">
            <a:prstTxWarp prst="textNoShape">
              <a:avLst/>
            </a:prstTxWarp>
          </a:bodyPr>
          <a:lstStyle>
            <a:lvl1pPr>
              <a:defRPr sz="1200"/>
            </a:lvl1pPr>
          </a:lstStyle>
          <a:p>
            <a:pPr>
              <a:defRPr/>
            </a:pPr>
            <a:endParaRPr lang="es-ES"/>
          </a:p>
        </p:txBody>
      </p:sp>
      <p:sp>
        <p:nvSpPr>
          <p:cNvPr id="7175" name="Rectangle 7"/>
          <p:cNvSpPr>
            <a:spLocks noGrp="1" noChangeArrowheads="1"/>
          </p:cNvSpPr>
          <p:nvPr>
            <p:ph type="sldNum" sz="quarter" idx="5"/>
          </p:nvPr>
        </p:nvSpPr>
        <p:spPr bwMode="auto">
          <a:xfrm>
            <a:off x="4008705" y="8914406"/>
            <a:ext cx="3066733" cy="469265"/>
          </a:xfrm>
          <a:prstGeom prst="rect">
            <a:avLst/>
          </a:prstGeom>
          <a:noFill/>
          <a:ln w="9525">
            <a:noFill/>
            <a:miter lim="800000"/>
            <a:headEnd/>
            <a:tailEnd/>
          </a:ln>
          <a:effectLst/>
        </p:spPr>
        <p:txBody>
          <a:bodyPr vert="horz" wrap="square" lIns="94064" tIns="47032" rIns="94064" bIns="47032" numCol="1" anchor="b" anchorCtr="0" compatLnSpc="1">
            <a:prstTxWarp prst="textNoShape">
              <a:avLst/>
            </a:prstTxWarp>
          </a:bodyPr>
          <a:lstStyle>
            <a:lvl1pPr algn="r">
              <a:defRPr sz="1200"/>
            </a:lvl1pPr>
          </a:lstStyle>
          <a:p>
            <a:pPr>
              <a:defRPr/>
            </a:pPr>
            <a:fld id="{ADA7CBBE-4344-45F0-942C-E32C8AB73A28}" type="slidenum">
              <a:rPr lang="es-ES"/>
              <a:pPr>
                <a:defRPr/>
              </a:pPr>
              <a:t>‹Nr.›</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1819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6A5B803-1DCF-49EC-9A0D-B86E9E694D53}" type="slidenum">
              <a:rPr lang="es-ES" smtClean="0"/>
              <a:pPr/>
              <a:t>1</a:t>
            </a:fld>
            <a:endParaRPr lang="es-E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863234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13</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243209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14</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575628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15</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567080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16</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028586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17</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685155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18</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809709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19</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7510340"/>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20</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826836"/>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21</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00094"/>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22</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766271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Eliminar</a:t>
            </a:r>
          </a:p>
          <a:p>
            <a:endParaRPr lang="es-ES" dirty="0"/>
          </a:p>
        </p:txBody>
      </p:sp>
      <p:sp>
        <p:nvSpPr>
          <p:cNvPr id="4" name="Marcador de número de diapositiva 3"/>
          <p:cNvSpPr>
            <a:spLocks noGrp="1"/>
          </p:cNvSpPr>
          <p:nvPr>
            <p:ph type="sldNum" sz="quarter" idx="10"/>
          </p:nvPr>
        </p:nvSpPr>
        <p:spPr/>
        <p:txBody>
          <a:bodyPr/>
          <a:lstStyle/>
          <a:p>
            <a:pPr>
              <a:defRPr/>
            </a:pPr>
            <a:fld id="{ADA7CBBE-4344-45F0-942C-E32C8AB73A28}" type="slidenum">
              <a:rPr lang="es-ES" smtClean="0"/>
              <a:pPr>
                <a:defRPr/>
              </a:pPr>
              <a:t>3</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112432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23</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241228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FB93F5A-1A30-4EA7-8EF6-B9835021A0A1}" type="slidenum">
              <a:rPr lang="es-ES" smtClean="0"/>
              <a:pPr/>
              <a:t>25</a:t>
            </a:fld>
            <a:endParaRPr lang="es-E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213572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9D09D789-1E64-4D7D-9D46-E3199CBDF86C}" type="slidenum">
              <a:rPr lang="es-ES" smtClean="0"/>
              <a:pPr/>
              <a:t>33</a:t>
            </a:fld>
            <a:endParaRPr lang="es-E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s-MX" dirty="0" smtClean="0"/>
              <a:t>SE RECOMIENDA INCLUIR LAMINAS ADICIONALES EN EL PPT PARA QUE SE DESARROLLE QUE SE ENTIENDE X MODELO CONCEPTUAL</a:t>
            </a:r>
          </a:p>
          <a:p>
            <a:pPr eaLnBrk="1" hangingPunct="1"/>
            <a:r>
              <a:rPr lang="es-MX" dirty="0" smtClean="0"/>
              <a:t>EN GENERAL, en las definiciones que resulten complejas, poner una lamina con la </a:t>
            </a:r>
            <a:r>
              <a:rPr lang="es-MX" dirty="0" err="1" smtClean="0"/>
              <a:t>definicion</a:t>
            </a:r>
            <a:r>
              <a:rPr lang="es-MX"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1711997"/>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C58784C-504D-4D3A-8D93-86869C530B5B}" type="slidenum">
              <a:rPr lang="es-ES" smtClean="0"/>
              <a:pPr/>
              <a:t>36</a:t>
            </a:fld>
            <a:endParaRPr lang="es-E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s-MX" dirty="0" smtClean="0"/>
              <a:t>.</a:t>
            </a:r>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793973"/>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C58784C-504D-4D3A-8D93-86869C530B5B}" type="slidenum">
              <a:rPr lang="es-ES" smtClean="0"/>
              <a:pPr/>
              <a:t>37</a:t>
            </a:fld>
            <a:endParaRPr lang="es-E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s-MX" dirty="0" smtClean="0"/>
              <a:t>.</a:t>
            </a:r>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313434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eaLnBrk="1" hangingPunct="1"/>
            <a:r>
              <a:rPr lang="es-MX" u="sng" dirty="0" smtClean="0"/>
              <a:t>Sesión práctica</a:t>
            </a:r>
            <a:r>
              <a:rPr lang="es-MX" dirty="0" smtClean="0"/>
              <a:t>: tome el árbol de problemas desarrollado y elabore el árbol de medios.</a:t>
            </a:r>
            <a:endParaRPr lang="es-ES" dirty="0" smtClean="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pPr>
                <a:defRPr/>
              </a:pPr>
              <a:t>38</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1009658"/>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E81B43D3-369A-412D-A908-9ACAB221B299}" type="slidenum">
              <a:rPr lang="es-ES" smtClean="0"/>
              <a:pPr/>
              <a:t>40</a:t>
            </a:fld>
            <a:endParaRPr lang="es-E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s-MX" dirty="0" smtClean="0"/>
          </a:p>
          <a:p>
            <a:pPr eaLnBrk="1" hangingPunct="1"/>
            <a:r>
              <a:rPr lang="es-MX" dirty="0" smtClean="0"/>
              <a:t>Copiar la</a:t>
            </a:r>
            <a:r>
              <a:rPr lang="es-MX" baseline="0" dirty="0" smtClean="0"/>
              <a:t> tabla otra vez (no se ve).</a:t>
            </a:r>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2644982"/>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1 Marcador de imagen de diapositiva"/>
          <p:cNvSpPr>
            <a:spLocks noGrp="1" noRot="1" noChangeAspect="1"/>
          </p:cNvSpPr>
          <p:nvPr>
            <p:ph type="sldImg"/>
          </p:nvPr>
        </p:nvSpPr>
        <p:spPr>
          <a:ln/>
        </p:spPr>
      </p:sp>
      <p:sp>
        <p:nvSpPr>
          <p:cNvPr id="67586" name="2 Marcador de notas"/>
          <p:cNvSpPr>
            <a:spLocks noGrp="1"/>
          </p:cNvSpPr>
          <p:nvPr>
            <p:ph type="body" idx="1"/>
          </p:nvPr>
        </p:nvSpPr>
        <p:spPr>
          <a:noFill/>
          <a:ln/>
        </p:spPr>
        <p:txBody>
          <a:bodyPr/>
          <a:lstStyle/>
          <a:p>
            <a:pPr eaLnBrk="1" hangingPunct="1"/>
            <a:r>
              <a:rPr lang="es-MX" smtClean="0"/>
              <a:t>Sobre las evidencias, pese a q existan, la Eval de impacto se justifica por validez externa de evidencias. </a:t>
            </a:r>
            <a:endParaRPr lang="es-ES" smtClean="0"/>
          </a:p>
          <a:p>
            <a:pPr eaLnBrk="1" hangingPunct="1"/>
            <a:endParaRPr lang="es-ES" smtClean="0"/>
          </a:p>
        </p:txBody>
      </p:sp>
      <p:sp>
        <p:nvSpPr>
          <p:cNvPr id="67587" name="3 Marcador de número de diapositiva"/>
          <p:cNvSpPr>
            <a:spLocks noGrp="1"/>
          </p:cNvSpPr>
          <p:nvPr>
            <p:ph type="sldNum" sz="quarter" idx="5"/>
          </p:nvPr>
        </p:nvSpPr>
        <p:spPr>
          <a:noFill/>
        </p:spPr>
        <p:txBody>
          <a:bodyPr/>
          <a:lstStyle/>
          <a:p>
            <a:fld id="{BE1C130D-75B2-4C82-A78A-FF91F548090F}" type="slidenum">
              <a:rPr lang="es-ES" smtClean="0"/>
              <a:pPr/>
              <a:t>41</a:t>
            </a:fld>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7358776"/>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CF1BA738-23F2-46DB-82DE-62323A169A0C}" type="slidenum">
              <a:rPr lang="es-ES" smtClean="0"/>
              <a:pPr/>
              <a:t>43</a:t>
            </a:fld>
            <a:endParaRPr lang="es-E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70796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8F86E53-F82E-4E54-A78C-460969245884}" type="slidenum">
              <a:rPr lang="es-ES" smtClean="0"/>
              <a:pPr/>
              <a:t>49</a:t>
            </a:fld>
            <a:endParaRPr lang="es-E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688731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Eliminar</a:t>
            </a:r>
          </a:p>
          <a:p>
            <a:endParaRPr lang="es-ES" dirty="0"/>
          </a:p>
        </p:txBody>
      </p:sp>
      <p:sp>
        <p:nvSpPr>
          <p:cNvPr id="4" name="Marcador de número de diapositiva 3"/>
          <p:cNvSpPr>
            <a:spLocks noGrp="1"/>
          </p:cNvSpPr>
          <p:nvPr>
            <p:ph type="sldNum" sz="quarter" idx="10"/>
          </p:nvPr>
        </p:nvSpPr>
        <p:spPr/>
        <p:txBody>
          <a:bodyPr/>
          <a:lstStyle/>
          <a:p>
            <a:pPr>
              <a:defRPr/>
            </a:pPr>
            <a:fld id="{ADA7CBBE-4344-45F0-942C-E32C8AB73A28}" type="slidenum">
              <a:rPr lang="es-ES" smtClean="0"/>
              <a:pPr>
                <a:defRPr/>
              </a:pPr>
              <a:t>4</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505664"/>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Temas de catálogo</a:t>
            </a:r>
            <a:r>
              <a:rPr lang="es-PE" baseline="0" dirty="0" smtClean="0"/>
              <a:t> operador SIAF</a:t>
            </a:r>
            <a:endParaRPr lang="es-PE"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pPr>
                <a:defRPr/>
              </a:pPr>
              <a:t>50</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5832892"/>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02455D83-7DFA-4966-B273-5E3617031E8B}" type="slidenum">
              <a:rPr lang="es-ES" smtClean="0"/>
              <a:pPr/>
              <a:t>53</a:t>
            </a:fld>
            <a:endParaRPr lang="es-E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s-MX" smtClean="0"/>
              <a:t>Ojo mencionar que los PP 2012 deben llenar necesariamente las tablas II.1 y II.2, hasta la sección II.</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7189480"/>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CB85A143-AC4E-44CE-8079-365EF9385631}" type="slidenum">
              <a:rPr lang="es-ES" smtClean="0"/>
              <a:pPr/>
              <a:t>54</a:t>
            </a:fld>
            <a:endParaRPr lang="es-E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r>
              <a:rPr lang="es-MX" smtClean="0"/>
              <a:t>Ojo los PE no tienen modelo operacional a nivel de actividad sino de producto.</a:t>
            </a:r>
          </a:p>
          <a:p>
            <a:pPr eaLnBrk="1" hangingPunct="1"/>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535281"/>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CB85A143-AC4E-44CE-8079-365EF9385631}" type="slidenum">
              <a:rPr lang="es-ES" smtClean="0"/>
              <a:pPr/>
              <a:t>55</a:t>
            </a:fld>
            <a:endParaRPr lang="es-E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r>
              <a:rPr lang="es-MX" smtClean="0"/>
              <a:t>Ojo los PE no tienen modelo operacional a nivel de actividad sino de producto.</a:t>
            </a:r>
          </a:p>
          <a:p>
            <a:pPr eaLnBrk="1" hangingPunct="1"/>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5565227"/>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58</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2560645"/>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66</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539858"/>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69</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7788258"/>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70</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5402648"/>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71</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2043614"/>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72</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303988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BDE622C-2621-4ADD-AE22-F577137BD2B8}" type="slidenum">
              <a:rPr lang="es-ES" smtClean="0"/>
              <a:pPr/>
              <a:t>5</a:t>
            </a:fld>
            <a:endParaRPr lang="es-E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s-PE" dirty="0" smtClean="0"/>
              <a:t>eliminar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935041"/>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73</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539858"/>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74</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0002411"/>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75</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336997"/>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76</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8694556"/>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77</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7559543"/>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78</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5078708"/>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79</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0355757"/>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990B3A55-24DF-41F4-BFEF-7B964BB49390}" type="slidenum">
              <a:rPr lang="es-ES" smtClean="0"/>
              <a:pPr/>
              <a:t>80</a:t>
            </a:fld>
            <a:endParaRPr lang="es-E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s-MX" smtClean="0"/>
              <a:t>COMPLETAR TERCER BULLET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0936383"/>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02455D83-7DFA-4966-B273-5E3617031E8B}" type="slidenum">
              <a:rPr lang="es-ES" smtClean="0"/>
              <a:pPr/>
              <a:t>86</a:t>
            </a:fld>
            <a:endParaRPr lang="es-E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s-MX" smtClean="0"/>
              <a:t>Ojo mencionar que los PP 2012 deben llenar necesariamente las tablas II.1 y II.2, hasta la sección II.</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7189480"/>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D9A3DEDE-3D7F-48BA-9570-FC29D43CBA59}" type="slidenum">
              <a:rPr lang="es-ES" smtClean="0"/>
              <a:pPr/>
              <a:t>87</a:t>
            </a:fld>
            <a:endParaRPr lang="es-E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774252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8</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3665771"/>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D9A3DEDE-3D7F-48BA-9570-FC29D43CBA59}" type="slidenum">
              <a:rPr lang="es-ES" smtClean="0"/>
              <a:pPr/>
              <a:t>89</a:t>
            </a:fld>
            <a:endParaRPr lang="es-E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7742520"/>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BE9D6B79-F17B-4610-B8C7-C35D8F025681}" type="slidenum">
              <a:rPr lang="es-ES" smtClean="0"/>
              <a:pPr/>
              <a:t>91</a:t>
            </a:fld>
            <a:endParaRPr lang="es-E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r>
              <a:rPr lang="es-MX" smtClean="0"/>
              <a:t>Dónde se registran los indicadores de desempeño? Fuera del sistema.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0409673"/>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D9A3DEDE-3D7F-48BA-9570-FC29D43CBA59}" type="slidenum">
              <a:rPr lang="es-ES" smtClean="0"/>
              <a:pPr/>
              <a:t>92</a:t>
            </a:fld>
            <a:endParaRPr lang="es-E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7742520"/>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707D945-940F-4401-9625-AC75AAE36D5A}" type="slidenum">
              <a:rPr lang="es-ES" smtClean="0"/>
              <a:pPr/>
              <a:t>95</a:t>
            </a:fld>
            <a:endParaRPr lang="es-E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0340245"/>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243B6BC3-6F06-42EE-96A0-5F10DA5B4A8E}" type="slidenum">
              <a:rPr lang="es-ES" smtClean="0"/>
              <a:pPr/>
              <a:t>96</a:t>
            </a:fld>
            <a:endParaRPr lang="es-E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2611847"/>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Poner PP – RF.</a:t>
            </a:r>
            <a:endParaRPr lang="es-PE"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pPr>
                <a:defRPr/>
              </a:pPr>
              <a:t>97</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676994"/>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02455D83-7DFA-4966-B273-5E3617031E8B}" type="slidenum">
              <a:rPr lang="es-ES" smtClean="0"/>
              <a:pPr/>
              <a:t>100</a:t>
            </a:fld>
            <a:endParaRPr lang="es-E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s-MX" smtClean="0"/>
              <a:t>Ojo mencionar que los PP 2012 deben llenar necesariamente las tablas II.1 y II.2, hasta la sección II.</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4527964"/>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362325" y="517525"/>
            <a:ext cx="3455988" cy="2592388"/>
          </a:xfrm>
        </p:spPr>
      </p:sp>
      <p:sp>
        <p:nvSpPr>
          <p:cNvPr id="3" name="2 Marcador de notas"/>
          <p:cNvSpPr>
            <a:spLocks noGrp="1"/>
          </p:cNvSpPr>
          <p:nvPr>
            <p:ph type="body" idx="1"/>
          </p:nvPr>
        </p:nvSpPr>
        <p:spPr/>
        <p:txBody>
          <a:bodyPr>
            <a:normAutofit/>
          </a:bodyPr>
          <a:lstStyle/>
          <a:p>
            <a:r>
              <a:rPr lang="es-ES" dirty="0">
                <a:latin typeface="+mn-lt"/>
              </a:rPr>
              <a:t>Los PP 0061, 0046, 0083, 0082, 0042, tienen que elaborar las Tabla #20-A con contenidos específicos para estos PP. Asimismo, sólo estos PP deberán llenar la tabla #20-B Clasificación de Ideas de Proyectos. </a:t>
            </a:r>
          </a:p>
          <a:p>
            <a:r>
              <a:rPr lang="es-ES" dirty="0">
                <a:latin typeface="+mn-lt"/>
              </a:rPr>
              <a:t>0061 Reducción del costo, tiempo e inseguridad vial en el sistema de transporte terrestre, 0046 Acceso y uso de la electrificación rural, 0083 Programa nacional de saneamiento rural, 0082 Programa nacional de saneamiento urbano, 0042 Aprovechamiento de los recursos hídricos para uso agrario.</a:t>
            </a:r>
          </a:p>
          <a:p>
            <a:r>
              <a:rPr lang="es-ES" dirty="0">
                <a:latin typeface="+mn-lt"/>
              </a:rPr>
              <a:t>En el caso de los PP elaborados por el sector Salud (001, 002, 0016, 0017, 0018, 0024, 0092, 0109), la Oficina General de Planeamiento y Presupuesto del Ministerio de Salud presentará una sola propuesta, aplicable a todos los PP, de la Tabla #19 Tipología de Proyectos, Tabla #20-A Clasificación de Proyectos y Tabla #27 Requerimiento de Inversiones.</a:t>
            </a:r>
            <a:endParaRPr lang="es-ES" dirty="0"/>
          </a:p>
        </p:txBody>
      </p:sp>
      <p:sp>
        <p:nvSpPr>
          <p:cNvPr id="4" name="3 Marcador de número de diapositiva"/>
          <p:cNvSpPr>
            <a:spLocks noGrp="1"/>
          </p:cNvSpPr>
          <p:nvPr>
            <p:ph type="sldNum" sz="quarter" idx="10"/>
          </p:nvPr>
        </p:nvSpPr>
        <p:spPr/>
        <p:txBody>
          <a:bodyPr/>
          <a:lstStyle/>
          <a:p>
            <a:fld id="{D243BDD2-31E6-4006-8677-ADA99C781B67}" type="slidenum">
              <a:rPr lang="es-ES" smtClean="0"/>
              <a:pPr/>
              <a:t>101</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7273482"/>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362325" y="517525"/>
            <a:ext cx="3455988" cy="2592388"/>
          </a:xfrm>
        </p:spPr>
      </p:sp>
      <p:sp>
        <p:nvSpPr>
          <p:cNvPr id="3" name="2 Marcador de notas"/>
          <p:cNvSpPr>
            <a:spLocks noGrp="1"/>
          </p:cNvSpPr>
          <p:nvPr>
            <p:ph type="body" idx="1"/>
          </p:nvPr>
        </p:nvSpPr>
        <p:spPr/>
        <p:txBody>
          <a:bodyPr>
            <a:normAutofit/>
          </a:bodyPr>
          <a:lstStyle/>
          <a:p>
            <a:r>
              <a:rPr lang="es-PE" b="1" dirty="0" smtClean="0"/>
              <a:t>Donde aparece la</a:t>
            </a:r>
            <a:r>
              <a:rPr lang="es-PE" b="1" baseline="0" dirty="0" smtClean="0"/>
              <a:t> definición: </a:t>
            </a:r>
            <a:r>
              <a:rPr lang="es-PE" b="1" dirty="0"/>
              <a:t>Anexo SNIP 05 </a:t>
            </a:r>
            <a:r>
              <a:rPr lang="es-PE" dirty="0"/>
              <a:t>"Contenidos Mínimos Generales del estudio de </a:t>
            </a:r>
            <a:r>
              <a:rPr lang="es-PE" dirty="0" err="1"/>
              <a:t>preinversión</a:t>
            </a:r>
            <a:r>
              <a:rPr lang="es-PE" dirty="0"/>
              <a:t> a nivel de Perfil de un Proyecto de Inversión Pública Sistema Nacional de Inversión Pública”, aprobado mediante </a:t>
            </a:r>
            <a:r>
              <a:rPr lang="es-PE" b="1" dirty="0"/>
              <a:t>Resolución Directoral Nº 008-2013-EF/63.01.</a:t>
            </a:r>
            <a:endParaRPr lang="es-ES" b="1" dirty="0"/>
          </a:p>
        </p:txBody>
      </p:sp>
      <p:sp>
        <p:nvSpPr>
          <p:cNvPr id="4" name="3 Marcador de número de diapositiva"/>
          <p:cNvSpPr>
            <a:spLocks noGrp="1"/>
          </p:cNvSpPr>
          <p:nvPr>
            <p:ph type="sldNum" sz="quarter" idx="10"/>
          </p:nvPr>
        </p:nvSpPr>
        <p:spPr/>
        <p:txBody>
          <a:bodyPr/>
          <a:lstStyle/>
          <a:p>
            <a:fld id="{D243BDD2-31E6-4006-8677-ADA99C781B67}" type="slidenum">
              <a:rPr lang="es-ES" smtClean="0"/>
              <a:pPr/>
              <a:t>103</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6587502"/>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362325" y="517525"/>
            <a:ext cx="3455988" cy="2592388"/>
          </a:xfrm>
        </p:spPr>
      </p:sp>
      <p:sp>
        <p:nvSpPr>
          <p:cNvPr id="3" name="2 Marcador de notas"/>
          <p:cNvSpPr>
            <a:spLocks noGrp="1"/>
          </p:cNvSpPr>
          <p:nvPr>
            <p:ph type="body" idx="1"/>
          </p:nvPr>
        </p:nvSpPr>
        <p:spPr/>
        <p:txBody>
          <a:bodyPr>
            <a:normAutofit/>
          </a:bodyPr>
          <a:lstStyle/>
          <a:p>
            <a:pPr defTabSz="940643" eaLnBrk="1" fontAlgn="auto" hangingPunct="1">
              <a:spcBef>
                <a:spcPts val="0"/>
              </a:spcBef>
              <a:spcAft>
                <a:spcPts val="0"/>
              </a:spcAft>
              <a:defRPr/>
            </a:pPr>
            <a:r>
              <a:rPr lang="es-ES" b="1" dirty="0">
                <a:latin typeface="+mn-lt"/>
              </a:rPr>
              <a:t>Indicador de desempeño:</a:t>
            </a:r>
            <a:r>
              <a:rPr lang="es-ES" dirty="0">
                <a:latin typeface="+mn-lt"/>
              </a:rPr>
              <a:t> es la medida del logro de los resultados esperados de una intervención pública o de la entrega de productos de acuerdo a determinados atributos.</a:t>
            </a:r>
          </a:p>
          <a:p>
            <a:endParaRPr lang="es-ES" dirty="0"/>
          </a:p>
        </p:txBody>
      </p:sp>
      <p:sp>
        <p:nvSpPr>
          <p:cNvPr id="4" name="3 Marcador de número de diapositiva"/>
          <p:cNvSpPr>
            <a:spLocks noGrp="1"/>
          </p:cNvSpPr>
          <p:nvPr>
            <p:ph type="sldNum" sz="quarter" idx="10"/>
          </p:nvPr>
        </p:nvSpPr>
        <p:spPr/>
        <p:txBody>
          <a:bodyPr/>
          <a:lstStyle/>
          <a:p>
            <a:fld id="{D243BDD2-31E6-4006-8677-ADA99C781B67}" type="slidenum">
              <a:rPr lang="es-ES" smtClean="0"/>
              <a:pPr/>
              <a:t>104</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379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9</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8516716"/>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362325" y="517525"/>
            <a:ext cx="3455988" cy="2592388"/>
          </a:xfrm>
        </p:spPr>
      </p:sp>
      <p:sp>
        <p:nvSpPr>
          <p:cNvPr id="3" name="2 Marcador de notas"/>
          <p:cNvSpPr>
            <a:spLocks noGrp="1"/>
          </p:cNvSpPr>
          <p:nvPr>
            <p:ph type="body" idx="1"/>
          </p:nvPr>
        </p:nvSpPr>
        <p:spPr/>
        <p:txBody>
          <a:bodyPr>
            <a:normAutofit/>
          </a:bodyPr>
          <a:lstStyle/>
          <a:p>
            <a:r>
              <a:rPr lang="es-PE" dirty="0" smtClean="0"/>
              <a:t>PUNTO 4. </a:t>
            </a:r>
            <a:r>
              <a:rPr lang="es-ES" dirty="0"/>
              <a:t>Sólo en el caso que exista un Convenio de acuerdo al Anexo SNIP N°12, para el caso de Municipalidades que aún no han están sujetas al SNIP, la Unidad Formuladora de un distrito podrá elaborar los estudios de otro distrito colindante. La Unidad Ejecutora siempre debe ser la correspondiente a la jurisdicción donde se realiza el PIP.</a:t>
            </a:r>
          </a:p>
          <a:p>
            <a:r>
              <a:rPr lang="es-PE" dirty="0"/>
              <a:t>La </a:t>
            </a:r>
            <a:r>
              <a:rPr lang="es-PE" dirty="0" err="1"/>
              <a:t>verficación</a:t>
            </a:r>
            <a:r>
              <a:rPr lang="es-PE" dirty="0"/>
              <a:t> de Viabilidad se da cuando no se cumplen los rangos máximos para las modificaciones de inversión: </a:t>
            </a:r>
          </a:p>
          <a:p>
            <a:r>
              <a:rPr lang="es-ES" b="1" dirty="0">
                <a:latin typeface="+mn-lt"/>
              </a:rPr>
              <a:t>ARTÍCULO 27, NUMERAL 27.1. Si esta dentro del rango permito es F-16</a:t>
            </a:r>
            <a:endParaRPr lang="es-ES" dirty="0">
              <a:latin typeface="+mn-lt"/>
            </a:endParaRPr>
          </a:p>
          <a:p>
            <a:r>
              <a:rPr lang="es-ES" dirty="0">
                <a:latin typeface="+mn-lt"/>
              </a:rPr>
              <a:t>b. El monto de inversión total con el que fue declarado viable el PIP es: </a:t>
            </a:r>
          </a:p>
          <a:p>
            <a:r>
              <a:rPr lang="es-ES" dirty="0">
                <a:latin typeface="+mn-lt"/>
              </a:rPr>
              <a:t>- Menor o igual a S/.3 millones de Nuevos Soles, la modificación no deberá </a:t>
            </a:r>
          </a:p>
          <a:p>
            <a:r>
              <a:rPr lang="es-ES" dirty="0">
                <a:latin typeface="+mn-lt"/>
              </a:rPr>
              <a:t>incrementarlo en más de 40% respecto de lo declarado viable. </a:t>
            </a:r>
          </a:p>
          <a:p>
            <a:r>
              <a:rPr lang="es-ES" dirty="0">
                <a:latin typeface="+mn-lt"/>
              </a:rPr>
              <a:t>- Mayor a S/.3 millones de Nuevos Soles y menor o igual a S/.6 millones de Nuevos </a:t>
            </a:r>
          </a:p>
          <a:p>
            <a:r>
              <a:rPr lang="es-ES" dirty="0">
                <a:latin typeface="+mn-lt"/>
              </a:rPr>
              <a:t>Soles, la modificación no deberá incrementarlo en más de 30% respecto de lo </a:t>
            </a:r>
          </a:p>
          <a:p>
            <a:r>
              <a:rPr lang="es-ES" dirty="0">
                <a:latin typeface="+mn-lt"/>
              </a:rPr>
              <a:t>declarado viable. </a:t>
            </a:r>
          </a:p>
          <a:p>
            <a:r>
              <a:rPr lang="es-ES" dirty="0">
                <a:latin typeface="+mn-lt"/>
              </a:rPr>
              <a:t>- Mayor a S/.6 millones de Nuevos Soles, la modificación no deberá incrementarlo en </a:t>
            </a:r>
          </a:p>
          <a:p>
            <a:r>
              <a:rPr lang="es-ES" dirty="0">
                <a:latin typeface="+mn-lt"/>
              </a:rPr>
              <a:t>más de 20% respecto de lo declarado viable.</a:t>
            </a:r>
            <a:endParaRPr lang="es-ES" dirty="0"/>
          </a:p>
        </p:txBody>
      </p:sp>
      <p:sp>
        <p:nvSpPr>
          <p:cNvPr id="4" name="3 Marcador de número de diapositiva"/>
          <p:cNvSpPr>
            <a:spLocks noGrp="1"/>
          </p:cNvSpPr>
          <p:nvPr>
            <p:ph type="sldNum" sz="quarter" idx="10"/>
          </p:nvPr>
        </p:nvSpPr>
        <p:spPr/>
        <p:txBody>
          <a:bodyPr/>
          <a:lstStyle/>
          <a:p>
            <a:fld id="{D243BDD2-31E6-4006-8677-ADA99C781B67}" type="slidenum">
              <a:rPr lang="es-ES" smtClean="0"/>
              <a:pPr/>
              <a:t>107</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9902109"/>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PUNTO 8:</a:t>
            </a:r>
            <a:r>
              <a:rPr lang="es-PE" baseline="0" dirty="0" smtClean="0"/>
              <a:t> </a:t>
            </a:r>
            <a:r>
              <a:rPr lang="es-PE" dirty="0">
                <a:solidFill>
                  <a:prstClr val="black"/>
                </a:solidFill>
              </a:rPr>
              <a:t>Aunque se recomienda realizar una segunda revisión de los contenidos de la Ficha </a:t>
            </a:r>
            <a:r>
              <a:rPr lang="es-PE" dirty="0" err="1">
                <a:solidFill>
                  <a:prstClr val="black"/>
                </a:solidFill>
              </a:rPr>
              <a:t>SNIPNet</a:t>
            </a:r>
            <a:r>
              <a:rPr lang="es-PE" dirty="0">
                <a:solidFill>
                  <a:prstClr val="black"/>
                </a:solidFill>
              </a:rPr>
              <a:t> para descartar  un error en el registro del nombre del proyecto. </a:t>
            </a:r>
            <a:endParaRPr lang="es-ES" dirty="0"/>
          </a:p>
        </p:txBody>
      </p:sp>
      <p:sp>
        <p:nvSpPr>
          <p:cNvPr id="4" name="3 Marcador de número de diapositiva"/>
          <p:cNvSpPr>
            <a:spLocks noGrp="1"/>
          </p:cNvSpPr>
          <p:nvPr>
            <p:ph type="sldNum" sz="quarter" idx="10"/>
          </p:nvPr>
        </p:nvSpPr>
        <p:spPr/>
        <p:txBody>
          <a:bodyPr/>
          <a:lstStyle/>
          <a:p>
            <a:fld id="{D243BDD2-31E6-4006-8677-ADA99C781B67}" type="slidenum">
              <a:rPr lang="es-ES" smtClean="0"/>
              <a:pPr/>
              <a:t>110</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825319"/>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Copiar la tabla otra vez</a:t>
            </a:r>
            <a:endParaRPr lang="es-PE"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pPr>
                <a:defRPr/>
              </a:pPr>
              <a:t>112</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963026"/>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Copiar otra vez. </a:t>
            </a:r>
            <a:endParaRPr lang="es-PE"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pPr>
                <a:defRPr/>
              </a:pPr>
              <a:t>114</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3013671"/>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362325" y="517525"/>
            <a:ext cx="3455988" cy="2592388"/>
          </a:xfrm>
        </p:spPr>
      </p:sp>
      <p:sp>
        <p:nvSpPr>
          <p:cNvPr id="3" name="2 Marcador de notas"/>
          <p:cNvSpPr>
            <a:spLocks noGrp="1"/>
          </p:cNvSpPr>
          <p:nvPr>
            <p:ph type="body" idx="1"/>
          </p:nvPr>
        </p:nvSpPr>
        <p:spPr/>
        <p:txBody>
          <a:bodyPr>
            <a:normAutofit/>
          </a:bodyPr>
          <a:lstStyle/>
          <a:p>
            <a:pPr algn="just" defTabSz="940643">
              <a:spcBef>
                <a:spcPct val="0"/>
              </a:spcBef>
            </a:pPr>
            <a:r>
              <a:rPr lang="es-ES" dirty="0">
                <a:ea typeface="Times New Roman" pitchFamily="18" charset="0"/>
                <a:cs typeface="Arial" pitchFamily="34" charset="0"/>
              </a:rPr>
              <a:t>Los Proyectos viables en ejecución (Ejecución financiera o física acumulada) podrán ser programados para el año 2015. </a:t>
            </a:r>
          </a:p>
          <a:p>
            <a:pPr algn="just" defTabSz="940643">
              <a:spcBef>
                <a:spcPct val="0"/>
              </a:spcBef>
            </a:pPr>
            <a:r>
              <a:rPr lang="es-ES" dirty="0">
                <a:ea typeface="Times New Roman" pitchFamily="18" charset="0"/>
                <a:cs typeface="Arial" pitchFamily="34" charset="0"/>
              </a:rPr>
              <a:t>Los Proyectos con viabilidad que aún no cuenten con Ejecución financiera acumulada podrían programar su inicio para el año 2015. </a:t>
            </a:r>
          </a:p>
          <a:p>
            <a:pPr algn="just" defTabSz="940643">
              <a:spcBef>
                <a:spcPct val="0"/>
              </a:spcBef>
            </a:pPr>
            <a:r>
              <a:rPr lang="es-ES" dirty="0">
                <a:solidFill>
                  <a:srgbClr val="FF0000"/>
                </a:solidFill>
                <a:ea typeface="Times New Roman" pitchFamily="18" charset="0"/>
                <a:cs typeface="Arial" pitchFamily="34" charset="0"/>
              </a:rPr>
              <a:t>Las ideas de Proyecto podrían ser programadas para el año 2016 o 2017, si se espera obtener su viabilidad antes del proceso de formulación del presupuesto de esos años.</a:t>
            </a:r>
            <a:endParaRPr lang="es-ES" sz="1600" dirty="0">
              <a:solidFill>
                <a:srgbClr val="FF0000"/>
              </a:solidFill>
            </a:endParaRPr>
          </a:p>
          <a:p>
            <a:pPr algn="just" defTabSz="940643">
              <a:spcBef>
                <a:spcPct val="0"/>
              </a:spcBef>
            </a:pPr>
            <a:r>
              <a:rPr lang="es-ES" dirty="0">
                <a:ea typeface="Times New Roman" pitchFamily="18" charset="0"/>
                <a:cs typeface="Arial" pitchFamily="34" charset="0"/>
              </a:rPr>
              <a:t>(*) El requerimiento de inversiones corresponde a un % sobre el saldo a ejecutar, determinado por el sector. El requerimiento de inversión debe guardar consistencia con las fechas de inicio de ejecución indicados en la Tabla #20-A (para los PIP viables sin ejecución financiera acumulada o PIM 2014, y PIP en formulación), y en Tabla #20-B (para las ideas de proyectos)</a:t>
            </a:r>
            <a:endParaRPr lang="es-ES" sz="4100" dirty="0"/>
          </a:p>
          <a:p>
            <a:endParaRPr lang="es-ES" dirty="0"/>
          </a:p>
        </p:txBody>
      </p:sp>
      <p:sp>
        <p:nvSpPr>
          <p:cNvPr id="4" name="3 Marcador de número de diapositiva"/>
          <p:cNvSpPr>
            <a:spLocks noGrp="1"/>
          </p:cNvSpPr>
          <p:nvPr>
            <p:ph type="sldNum" sz="quarter" idx="10"/>
          </p:nvPr>
        </p:nvSpPr>
        <p:spPr/>
        <p:txBody>
          <a:bodyPr/>
          <a:lstStyle/>
          <a:p>
            <a:fld id="{D243BDD2-31E6-4006-8677-ADA99C781B67}" type="slidenum">
              <a:rPr lang="es-ES" smtClean="0"/>
              <a:pPr/>
              <a:t>121</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257064"/>
      </p:ext>
    </p:extLst>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38616986-0FDB-4242-87FB-9FDB02F25708}" type="slidenum">
              <a:rPr lang="es-ES" smtClean="0"/>
              <a:pPr/>
              <a:t>128</a:t>
            </a:fld>
            <a:endParaRPr lang="es-ES"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r>
              <a:rPr lang="es-MX" dirty="0" smtClean="0"/>
              <a:t>SE INDICA QUE HAY CASOS DONDE ES ABSURDO PEDIR QUE PARA TODO EVIDENCIA. EJEMPLO: QUE EL ESTUDIANTE ASISTA A NA ESCUELA CON INFRAESTRUCTURA SEGURA……PERO SE INDICA QUE SE PONE LA MEJOR EVIDENCIA DISPONIBLE, Y PUEDE SIMPLEMENTE NO HABER.</a:t>
            </a:r>
          </a:p>
          <a:p>
            <a:pPr eaLnBrk="1" hangingPunct="1"/>
            <a:r>
              <a:rPr lang="es-MX" dirty="0" smtClean="0"/>
              <a:t>SE HIZO LA CONSULTA DE QUE PASA SI EL DISEÑO INCLUYE INTERVENCIONES MUY COSTOSAS..SE RESPONDE QUE ESTO DEBERIA SRR CONCLUIDO A PARTIR DEL ANALISIS DE LAS ALTERNTIVAS.</a:t>
            </a:r>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2100392"/>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224F4611-E11F-46DE-BFF5-528389FC869B}" type="slidenum">
              <a:rPr lang="es-ES" smtClean="0"/>
              <a:pPr/>
              <a:t>129</a:t>
            </a:fld>
            <a:endParaRPr lang="es-E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r>
              <a:rPr lang="es-MX" smtClean="0"/>
              <a:t>Ojo mencionar que los PP 2012 deben llenar necesariamente la tabla#14</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7870230"/>
      </p:ext>
    </p:extLst>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DBBF030B-1CF2-449E-B052-D9866029E72B}" type="slidenum">
              <a:rPr lang="es-ES" smtClean="0"/>
              <a:pPr/>
              <a:t>130</a:t>
            </a:fld>
            <a:endParaRPr lang="es-ES"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r>
              <a:rPr lang="es-MX" smtClean="0"/>
              <a:t>ACLARAR QUE UN INDICADOR DE PROD FISICA NO PUEDE SER UN PORCENTAJE, UN RATIO, UN PROMEDIO, ETC…..TIENE QUE SER CUANTIFICABLE EN UNIDADES </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494654"/>
      </p:ext>
    </p:extLst>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pPr>
                <a:defRPr/>
              </a:pPr>
              <a:t>131</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7806699"/>
      </p:ext>
    </p:extLst>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C66F09D-A5FE-4CCB-B81C-81704404F8DD}" type="slidenum">
              <a:rPr lang="es-ES" smtClean="0"/>
              <a:pPr/>
              <a:t>133</a:t>
            </a:fld>
            <a:endParaRPr lang="es-E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buFontTx/>
              <a:buChar char="-"/>
            </a:pPr>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797338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10</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4784456"/>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C66F09D-A5FE-4CCB-B81C-81704404F8DD}" type="slidenum">
              <a:rPr lang="es-ES" smtClean="0"/>
              <a:pPr/>
              <a:t>134</a:t>
            </a:fld>
            <a:endParaRPr lang="es-E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buFontTx/>
              <a:buChar char="-"/>
            </a:pPr>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9510233"/>
      </p:ext>
    </p:extLst>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C66F09D-A5FE-4CCB-B81C-81704404F8DD}" type="slidenum">
              <a:rPr lang="es-ES" smtClean="0"/>
              <a:pPr/>
              <a:t>135</a:t>
            </a:fld>
            <a:endParaRPr lang="es-E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buFontTx/>
              <a:buChar char="-"/>
            </a:pPr>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9059292"/>
      </p:ext>
    </p:extLst>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a:defRPr/>
            </a:pPr>
            <a:fld id="{08C6919C-F312-4266-8C87-AE53009F2598}" type="slidenum">
              <a:rPr lang="es-ES" smtClean="0"/>
              <a:pPr>
                <a:defRPr/>
              </a:pPr>
              <a:t>143</a:t>
            </a:fld>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5212805"/>
      </p:ext>
    </p:extLst>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144</a:t>
            </a:fld>
            <a:endParaRPr lang="es-MX"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0587049"/>
      </p:ext>
    </p:extLst>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145</a:t>
            </a:fld>
            <a:endParaRPr lang="es-MX"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901626"/>
      </p:ext>
    </p:extLst>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146</a:t>
            </a:fld>
            <a:endParaRPr lang="es-MX"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8587582"/>
      </p:ext>
    </p:extLst>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147</a:t>
            </a:fld>
            <a:endParaRPr lang="es-MX"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506138"/>
      </p:ext>
    </p:extLst>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148</a:t>
            </a:fld>
            <a:endParaRPr lang="es-MX"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8209553"/>
      </p:ext>
    </p:extLst>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149</a:t>
            </a:fld>
            <a:endParaRPr lang="es-MX"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475998"/>
      </p:ext>
    </p:extLst>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150</a:t>
            </a:fld>
            <a:endParaRPr lang="es-MX"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505669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a:ln/>
        </p:spPr>
      </p:sp>
      <p:sp>
        <p:nvSpPr>
          <p:cNvPr id="32770" name="2 Marcador de notas"/>
          <p:cNvSpPr>
            <a:spLocks noGrp="1"/>
          </p:cNvSpPr>
          <p:nvPr>
            <p:ph type="body" idx="1"/>
          </p:nvPr>
        </p:nvSpPr>
        <p:spPr>
          <a:noFill/>
          <a:ln/>
        </p:spPr>
        <p:txBody>
          <a:bodyPr/>
          <a:lstStyle/>
          <a:p>
            <a:pPr eaLnBrk="1" hangingPunct="1"/>
            <a:r>
              <a:rPr lang="es-PE" dirty="0" smtClean="0"/>
              <a:t>igual</a:t>
            </a:r>
          </a:p>
        </p:txBody>
      </p:sp>
      <p:sp>
        <p:nvSpPr>
          <p:cNvPr id="32771" name="3 Marcador de número de diapositiva"/>
          <p:cNvSpPr>
            <a:spLocks noGrp="1"/>
          </p:cNvSpPr>
          <p:nvPr>
            <p:ph type="sldNum" sz="quarter" idx="5"/>
          </p:nvPr>
        </p:nvSpPr>
        <p:spPr>
          <a:noFill/>
        </p:spPr>
        <p:txBody>
          <a:bodyPr/>
          <a:lstStyle/>
          <a:p>
            <a:fld id="{F50F1A77-A926-49E5-9E54-32B24F805CF4}" type="slidenum">
              <a:rPr lang="es-ES" smtClean="0"/>
              <a:pPr/>
              <a:t>11</a:t>
            </a:fld>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4181004"/>
      </p:ext>
    </p:extLst>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224F4611-E11F-46DE-BFF5-528389FC869B}" type="slidenum">
              <a:rPr lang="es-ES" smtClean="0"/>
              <a:pPr/>
              <a:t>151</a:t>
            </a:fld>
            <a:endParaRPr lang="es-E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r>
              <a:rPr lang="es-MX" smtClean="0"/>
              <a:t>Ojo mencionar que los PP 2012 deben llenar necesariamente la tabla#14</a:t>
            </a:r>
            <a:endParaRPr 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7870230"/>
      </p:ext>
    </p:extLst>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p:sp>
      <p:sp>
        <p:nvSpPr>
          <p:cNvPr id="41987" name="2 Marcador de notas"/>
          <p:cNvSpPr>
            <a:spLocks noGrp="1"/>
          </p:cNvSpPr>
          <p:nvPr>
            <p:ph type="body" idx="1"/>
          </p:nvPr>
        </p:nvSpPr>
        <p:spPr bwMode="auto">
          <a:xfrm>
            <a:off x="701155" y="4840926"/>
            <a:ext cx="5612514" cy="4585110"/>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s-PE" altLang="es-E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430269"/>
      </p:ext>
    </p:extLst>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p:sp>
      <p:sp>
        <p:nvSpPr>
          <p:cNvPr id="44035" name="2 Marcador de notas"/>
          <p:cNvSpPr>
            <a:spLocks noGrp="1"/>
          </p:cNvSpPr>
          <p:nvPr>
            <p:ph type="body" idx="1"/>
          </p:nvPr>
        </p:nvSpPr>
        <p:spPr bwMode="auto">
          <a:xfrm>
            <a:off x="701155" y="4840926"/>
            <a:ext cx="5612514" cy="4585110"/>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s-PE" altLang="es-ES" smtClean="0"/>
              <a:t>Clasificación de municipalidades PI 2014:</a:t>
            </a:r>
          </a:p>
          <a:p>
            <a:pPr>
              <a:buFontTx/>
              <a:buChar char="•"/>
            </a:pPr>
            <a:r>
              <a:rPr lang="es-PE" altLang="es-ES" smtClean="0"/>
              <a:t>CPA: Ciudades principales tipo A.</a:t>
            </a:r>
          </a:p>
          <a:p>
            <a:pPr>
              <a:buFontTx/>
              <a:buChar char="•"/>
            </a:pPr>
            <a:r>
              <a:rPr lang="es-PE" altLang="es-ES" smtClean="0"/>
              <a:t>CPB: Ciudades principales tipo B.</a:t>
            </a:r>
          </a:p>
          <a:p>
            <a:pPr>
              <a:buFontTx/>
              <a:buChar char="•"/>
            </a:pPr>
            <a:r>
              <a:rPr lang="es-PE" altLang="es-ES" smtClean="0"/>
              <a:t>No CP, más de 500VVUU: Ciudades no principales con 500 o más viviendas urbanas.</a:t>
            </a:r>
          </a:p>
          <a:p>
            <a:pPr>
              <a:buFontTx/>
              <a:buChar char="•"/>
            </a:pPr>
            <a:r>
              <a:rPr lang="es-PE" altLang="es-ES" smtClean="0"/>
              <a:t>No CP, más de 500VVUU: Ciudades no principales con 500 o más viviendas urbanas.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150432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C66F09D-A5FE-4CCB-B81C-81704404F8DD}" type="slidenum">
              <a:rPr lang="es-ES" smtClean="0"/>
              <a:pPr/>
              <a:t>12</a:t>
            </a:fld>
            <a:endParaRPr lang="es-E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buFontTx/>
              <a:buChar char="-"/>
            </a:pPr>
            <a:endParaRPr lang="es-E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239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FF0000"/>
            </a:solidFill>
            <a:prstDash val="solid"/>
            <a:miter lim="800000"/>
            <a:headEnd/>
            <a:tailEnd/>
          </a:ln>
        </p:spPr>
        <p:txBody>
          <a:bodyPr/>
          <a:lstStyle/>
          <a:p>
            <a:pPr>
              <a:defRPr/>
            </a:pPr>
            <a:endParaRPr lang="es-ES"/>
          </a:p>
        </p:txBody>
      </p:sp>
      <p:sp>
        <p:nvSpPr>
          <p:cNvPr id="5" name="Line 8"/>
          <p:cNvSpPr>
            <a:spLocks noChangeShapeType="1"/>
          </p:cNvSpPr>
          <p:nvPr/>
        </p:nvSpPr>
        <p:spPr bwMode="auto">
          <a:xfrm>
            <a:off x="1981200" y="3962400"/>
            <a:ext cx="6511925" cy="0"/>
          </a:xfrm>
          <a:prstGeom prst="line">
            <a:avLst/>
          </a:prstGeom>
          <a:noFill/>
          <a:ln w="25400">
            <a:solidFill>
              <a:srgbClr val="808080"/>
            </a:solidFill>
            <a:round/>
            <a:headEnd/>
            <a:tailEnd/>
          </a:ln>
          <a:effectLst/>
        </p:spPr>
        <p:txBody>
          <a:bodyPr/>
          <a:lstStyle/>
          <a:p>
            <a:pPr>
              <a:defRPr/>
            </a:pPr>
            <a:endParaRPr lang="es-ES"/>
          </a:p>
        </p:txBody>
      </p:sp>
      <p:sp>
        <p:nvSpPr>
          <p:cNvPr id="6" name="Rectangle 12"/>
          <p:cNvSpPr>
            <a:spLocks noChangeArrowheads="1"/>
          </p:cNvSpPr>
          <p:nvPr userDrawn="1"/>
        </p:nvSpPr>
        <p:spPr bwMode="auto">
          <a:xfrm>
            <a:off x="0" y="6165850"/>
            <a:ext cx="9144000" cy="692150"/>
          </a:xfrm>
          <a:prstGeom prst="rect">
            <a:avLst/>
          </a:prstGeom>
          <a:solidFill>
            <a:srgbClr val="808080"/>
          </a:solidFill>
          <a:ln w="9525">
            <a:solidFill>
              <a:schemeClr val="bg2"/>
            </a:solidFill>
            <a:miter lim="800000"/>
            <a:headEnd/>
            <a:tailEnd/>
          </a:ln>
          <a:effectLst/>
        </p:spPr>
        <p:txBody>
          <a:bodyPr wrap="none" anchor="ctr"/>
          <a:lstStyle/>
          <a:p>
            <a:pPr>
              <a:defRPr/>
            </a:pPr>
            <a:endParaRPr lang="es-ES"/>
          </a:p>
        </p:txBody>
      </p:sp>
      <p:pic>
        <p:nvPicPr>
          <p:cNvPr id="7" name="Picture 14" descr="ppr"/>
          <p:cNvPicPr>
            <a:picLocks noChangeAspect="1" noChangeArrowheads="1"/>
          </p:cNvPicPr>
          <p:nvPr userDrawn="1"/>
        </p:nvPicPr>
        <p:blipFill>
          <a:blip r:embed="rId2" cstate="print"/>
          <a:srcRect/>
          <a:stretch>
            <a:fillRect/>
          </a:stretch>
        </p:blipFill>
        <p:spPr bwMode="auto">
          <a:xfrm>
            <a:off x="0" y="6167438"/>
            <a:ext cx="1403350" cy="690562"/>
          </a:xfrm>
          <a:prstGeom prst="rect">
            <a:avLst/>
          </a:prstGeom>
          <a:noFill/>
          <a:ln w="9525">
            <a:noFill/>
            <a:miter lim="800000"/>
            <a:headEnd/>
            <a:tailEnd/>
          </a:ln>
        </p:spPr>
      </p:pic>
      <p:sp>
        <p:nvSpPr>
          <p:cNvPr id="8" name="Rectangle 18"/>
          <p:cNvSpPr>
            <a:spLocks noChangeArrowheads="1"/>
          </p:cNvSpPr>
          <p:nvPr userDrawn="1"/>
        </p:nvSpPr>
        <p:spPr bwMode="auto">
          <a:xfrm>
            <a:off x="841375" y="3186113"/>
            <a:ext cx="525463" cy="0"/>
          </a:xfrm>
          <a:prstGeom prst="rect">
            <a:avLst/>
          </a:prstGeom>
          <a:solidFill>
            <a:srgbClr val="FFFFFF"/>
          </a:solidFill>
          <a:ln w="9525">
            <a:noFill/>
            <a:miter lim="800000"/>
            <a:headEnd/>
            <a:tailEnd/>
          </a:ln>
          <a:effectLst/>
        </p:spPr>
        <p:txBody>
          <a:bodyPr wrap="none" anchor="ctr">
            <a:spAutoFit/>
          </a:bodyPr>
          <a:lstStyle/>
          <a:p>
            <a:pPr>
              <a:defRPr/>
            </a:pPr>
            <a:endParaRPr lang="es-ES"/>
          </a:p>
        </p:txBody>
      </p:sp>
      <p:graphicFrame>
        <p:nvGraphicFramePr>
          <p:cNvPr id="9" name="Group 82"/>
          <p:cNvGraphicFramePr>
            <a:graphicFrameLocks noGrp="1"/>
          </p:cNvGraphicFramePr>
          <p:nvPr/>
        </p:nvGraphicFramePr>
        <p:xfrm>
          <a:off x="900113" y="0"/>
          <a:ext cx="2519362" cy="734060"/>
        </p:xfrm>
        <a:graphic>
          <a:graphicData uri="http://schemas.openxmlformats.org/drawingml/2006/table">
            <a:tbl>
              <a:tblPr/>
              <a:tblGrid>
                <a:gridCol w="708025"/>
                <a:gridCol w="1811337"/>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endPar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PERÚ</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82B0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rgbClr val="FFFFFF"/>
                          </a:solidFill>
                          <a:effectLst/>
                          <a:latin typeface="Arial" pitchFamily="34" charset="0"/>
                          <a:ea typeface="Calibri" pitchFamily="34" charset="0"/>
                          <a:cs typeface="Times New Roman" pitchFamily="18" charset="0"/>
                        </a:rPr>
                        <a:t>Ministerio </a:t>
                      </a:r>
                      <a:endParaRPr kumimoji="0" lang="es-ES"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rgbClr val="FFFFFF"/>
                          </a:solidFill>
                          <a:effectLst/>
                          <a:latin typeface="Arial" pitchFamily="34" charset="0"/>
                          <a:ea typeface="Calibri" pitchFamily="34" charset="0"/>
                          <a:cs typeface="Times New Roman" pitchFamily="18" charset="0"/>
                        </a:rPr>
                        <a:t>de Economía y Finanzas</a:t>
                      </a:r>
                      <a:endPar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404040"/>
                    </a:solidFill>
                  </a:tcPr>
                </a:tc>
              </a:tr>
            </a:tbl>
          </a:graphicData>
        </a:graphic>
      </p:graphicFrame>
      <p:pic>
        <p:nvPicPr>
          <p:cNvPr id="10" name="Picture 19" descr="escudo"/>
          <p:cNvPicPr>
            <a:picLocks noChangeAspect="1" noChangeArrowheads="1"/>
          </p:cNvPicPr>
          <p:nvPr userDrawn="1"/>
        </p:nvPicPr>
        <p:blipFill>
          <a:blip r:embed="rId3" cstate="print"/>
          <a:srcRect/>
          <a:stretch>
            <a:fillRect/>
          </a:stretch>
        </p:blipFill>
        <p:spPr bwMode="auto">
          <a:xfrm>
            <a:off x="250825" y="0"/>
            <a:ext cx="593725" cy="765175"/>
          </a:xfrm>
          <a:prstGeom prst="rect">
            <a:avLst/>
          </a:prstGeom>
          <a:noFill/>
        </p:spPr>
      </p:pic>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s-ES" altLang="en-US"/>
              <a:t>Haga clic para cambiar el estilo de título	</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s-ES" altLang="en-US"/>
              <a:t>Haga clic para modificar el estilo de subtítulo del patrón</a:t>
            </a:r>
          </a:p>
        </p:txBody>
      </p:sp>
      <p:sp>
        <p:nvSpPr>
          <p:cNvPr id="11" name="Rectangle 4"/>
          <p:cNvSpPr>
            <a:spLocks noGrp="1" noChangeArrowheads="1"/>
          </p:cNvSpPr>
          <p:nvPr>
            <p:ph type="dt" sz="half" idx="10"/>
          </p:nvPr>
        </p:nvSpPr>
        <p:spPr/>
        <p:txBody>
          <a:bodyPr/>
          <a:lstStyle>
            <a:lvl1pPr>
              <a:defRPr/>
            </a:lvl1pPr>
          </a:lstStyle>
          <a:p>
            <a:pPr>
              <a:defRPr/>
            </a:pPr>
            <a:endParaRPr lang="es-ES" altLang="en-US"/>
          </a:p>
        </p:txBody>
      </p:sp>
      <p:sp>
        <p:nvSpPr>
          <p:cNvPr id="12" name="Rectangle 6"/>
          <p:cNvSpPr>
            <a:spLocks noGrp="1" noChangeArrowheads="1"/>
          </p:cNvSpPr>
          <p:nvPr>
            <p:ph type="sldNum" sz="quarter" idx="11"/>
          </p:nvPr>
        </p:nvSpPr>
        <p:spPr>
          <a:xfrm>
            <a:off x="7010400" y="6400800"/>
            <a:ext cx="2133600" cy="457200"/>
          </a:xfrm>
        </p:spPr>
        <p:txBody>
          <a:bodyPr/>
          <a:lstStyle>
            <a:lvl1pPr>
              <a:defRPr sz="1200">
                <a:latin typeface="Garamond" pitchFamily="18" charset="0"/>
              </a:defRPr>
            </a:lvl1pPr>
          </a:lstStyle>
          <a:p>
            <a:pPr>
              <a:defRPr/>
            </a:pPr>
            <a:fld id="{6F840B7C-61B1-48A5-896B-D4E79A2E5859}" type="slidenum">
              <a:rPr lang="es-ES" altLang="en-US"/>
              <a:pPr>
                <a:defRPr/>
              </a:pPr>
              <a:t>‹Nr.›</a:t>
            </a:fld>
            <a:endParaRPr lang="es-E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914FA281-813A-4F69-837E-35A83728A28F}" type="slidenum">
              <a:rPr lang="es-ES" altLang="en-US"/>
              <a:pPr>
                <a:defRPr/>
              </a:pPr>
              <a:t>‹Nr.›</a:t>
            </a:fld>
            <a:endParaRPr lang="es-E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68829AB0-28C5-4960-BCCB-FAAC86E3F79A}" type="slidenum">
              <a:rPr lang="es-ES" altLang="en-US"/>
              <a:pPr>
                <a:defRPr/>
              </a:pPr>
              <a:t>‹Nr.›</a:t>
            </a:fld>
            <a:endParaRPr lang="es-E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0725"/>
          </a:xfrm>
        </p:spPr>
        <p:txBody>
          <a:bodyPr/>
          <a:lstStyle/>
          <a:p>
            <a:pPr lvl="0"/>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1DF29083-B878-4357-9DEF-05A90B50008A}" type="slidenum">
              <a:rPr lang="es-ES" altLang="en-US"/>
              <a:pPr>
                <a:defRPr/>
              </a:pPr>
              <a:t>‹Nr.›</a:t>
            </a:fld>
            <a:endParaRPr lang="es-E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E4413B5-97D4-4C63-A139-C4198996E93C}" type="slidenum">
              <a:rPr lang="es-ES" altLang="en-US"/>
              <a:pPr>
                <a:defRPr/>
              </a:pPr>
              <a:t>‹Nr.›</a:t>
            </a:fld>
            <a:endParaRPr lang="es-E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3638"/>
            <a:ext cx="2133600" cy="457200"/>
          </a:xfrm>
        </p:spPr>
        <p:txBody>
          <a:bodyPr/>
          <a:lstStyle>
            <a:lvl1pPr>
              <a:defRPr/>
            </a:lvl1pPr>
          </a:lstStyle>
          <a:p>
            <a:pPr>
              <a:defRPr/>
            </a:pPr>
            <a:endParaRPr lang="es-ES" altLang="en-US"/>
          </a:p>
        </p:txBody>
      </p:sp>
      <p:sp>
        <p:nvSpPr>
          <p:cNvPr id="4" name="3 Marcador de pie de página"/>
          <p:cNvSpPr>
            <a:spLocks noGrp="1"/>
          </p:cNvSpPr>
          <p:nvPr>
            <p:ph type="ftr" sz="quarter" idx="11"/>
          </p:nvPr>
        </p:nvSpPr>
        <p:spPr>
          <a:xfrm>
            <a:off x="3124200" y="6248400"/>
            <a:ext cx="2895600" cy="457200"/>
          </a:xfrm>
        </p:spPr>
        <p:txBody>
          <a:bodyPr/>
          <a:lstStyle>
            <a:lvl1pPr>
              <a:defRPr smtClean="0"/>
            </a:lvl1pPr>
          </a:lstStyle>
          <a:p>
            <a:pPr>
              <a:defRPr/>
            </a:pPr>
            <a:r>
              <a:rPr lang="es-ES" altLang="en-US"/>
              <a:t>Programas Presupuestales</a:t>
            </a:r>
          </a:p>
        </p:txBody>
      </p:sp>
      <p:sp>
        <p:nvSpPr>
          <p:cNvPr id="5" name="4 Marcador de número de diapositiva"/>
          <p:cNvSpPr>
            <a:spLocks noGrp="1"/>
          </p:cNvSpPr>
          <p:nvPr>
            <p:ph type="sldNum" sz="quarter" idx="12"/>
          </p:nvPr>
        </p:nvSpPr>
        <p:spPr>
          <a:xfrm>
            <a:off x="6553200" y="6243638"/>
            <a:ext cx="2133600" cy="457200"/>
          </a:xfrm>
        </p:spPr>
        <p:txBody>
          <a:bodyPr/>
          <a:lstStyle>
            <a:lvl1pPr>
              <a:defRPr smtClean="0"/>
            </a:lvl1pPr>
          </a:lstStyle>
          <a:p>
            <a:pPr>
              <a:defRPr/>
            </a:pPr>
            <a:fld id="{D0CEF15E-1FF7-4D1F-B8C3-FC058FD2B2A2}" type="slidenum">
              <a:rPr lang="es-ES" altLang="en-US"/>
              <a:pPr>
                <a:defRPr/>
              </a:pPr>
              <a:t>‹Nr.›</a:t>
            </a:fld>
            <a:endParaRPr lang="es-E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6E89570E-40B3-4859-8DFF-465CC94344BA}" type="slidenum">
              <a:rPr lang="es-ES" altLang="en-US"/>
              <a:pPr>
                <a:defRPr/>
              </a:pPr>
              <a:t>‹Nr.›</a:t>
            </a:fld>
            <a:endParaRPr lang="es-E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DDE09052-9FDB-4891-8B75-BF56331B282F}" type="slidenum">
              <a:rPr lang="es-ES" altLang="en-US"/>
              <a:pPr>
                <a:defRPr/>
              </a:pPr>
              <a:t>‹Nr.›</a:t>
            </a:fld>
            <a:endParaRPr lang="es-E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CE426CDB-8F64-455F-A38C-8B71ED07CF68}" type="slidenum">
              <a:rPr lang="es-ES" altLang="en-US"/>
              <a:pPr>
                <a:defRPr/>
              </a:pPr>
              <a:t>‹Nr.›</a:t>
            </a:fld>
            <a:endParaRPr lang="es-E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9" name="Rectangle 6"/>
          <p:cNvSpPr>
            <a:spLocks noGrp="1" noChangeArrowheads="1"/>
          </p:cNvSpPr>
          <p:nvPr>
            <p:ph type="sldNum" sz="quarter" idx="12"/>
          </p:nvPr>
        </p:nvSpPr>
        <p:spPr>
          <a:ln/>
        </p:spPr>
        <p:txBody>
          <a:bodyPr/>
          <a:lstStyle>
            <a:lvl1pPr>
              <a:defRPr/>
            </a:lvl1pPr>
          </a:lstStyle>
          <a:p>
            <a:pPr>
              <a:defRPr/>
            </a:pPr>
            <a:fld id="{C6D6E077-ED07-45F4-82C4-9159C9DCB78A}" type="slidenum">
              <a:rPr lang="es-ES" altLang="en-US"/>
              <a:pPr>
                <a:defRPr/>
              </a:pPr>
              <a:t>‹Nr.›</a:t>
            </a:fld>
            <a:endParaRPr lang="es-E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F50B2A68-2985-4C1C-BC11-1E4B44A42282}" type="slidenum">
              <a:rPr lang="es-ES" altLang="en-US"/>
              <a:pPr>
                <a:defRPr/>
              </a:pPr>
              <a:t>‹Nr.›</a:t>
            </a:fld>
            <a:endParaRPr lang="es-E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4" name="Rectangle 6"/>
          <p:cNvSpPr>
            <a:spLocks noGrp="1" noChangeArrowheads="1"/>
          </p:cNvSpPr>
          <p:nvPr>
            <p:ph type="sldNum" sz="quarter" idx="12"/>
          </p:nvPr>
        </p:nvSpPr>
        <p:spPr>
          <a:ln/>
        </p:spPr>
        <p:txBody>
          <a:bodyPr/>
          <a:lstStyle>
            <a:lvl1pPr>
              <a:defRPr/>
            </a:lvl1pPr>
          </a:lstStyle>
          <a:p>
            <a:pPr>
              <a:defRPr/>
            </a:pPr>
            <a:fld id="{695BB820-4BD4-43DE-9C01-C06D1942FB08}" type="slidenum">
              <a:rPr lang="es-ES" altLang="en-US"/>
              <a:pPr>
                <a:defRPr/>
              </a:pPr>
              <a:t>‹Nr.›</a:t>
            </a:fld>
            <a:endParaRPr lang="es-E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9E18668F-B349-441F-AF4A-0BE714EA9BF1}" type="slidenum">
              <a:rPr lang="es-ES" altLang="en-US"/>
              <a:pPr>
                <a:defRPr/>
              </a:pPr>
              <a:t>‹Nr.›</a:t>
            </a:fld>
            <a:endParaRPr lang="es-E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FEFF82A5-2F8A-4884-BD9A-DB4A892A4DD9}" type="slidenum">
              <a:rPr lang="es-ES" altLang="en-US"/>
              <a:pPr>
                <a:defRPr/>
              </a:pPr>
              <a:t>‹Nr.›</a:t>
            </a:fld>
            <a:endParaRPr lang="es-E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105" name="Rectangle 9"/>
          <p:cNvSpPr>
            <a:spLocks noChangeArrowheads="1"/>
          </p:cNvSpPr>
          <p:nvPr userDrawn="1"/>
        </p:nvSpPr>
        <p:spPr bwMode="auto">
          <a:xfrm>
            <a:off x="0" y="6165850"/>
            <a:ext cx="9144000" cy="692150"/>
          </a:xfrm>
          <a:prstGeom prst="rect">
            <a:avLst/>
          </a:prstGeom>
          <a:solidFill>
            <a:srgbClr val="808080"/>
          </a:solidFill>
          <a:ln w="9525">
            <a:solidFill>
              <a:schemeClr val="bg2"/>
            </a:solidFill>
            <a:miter lim="800000"/>
            <a:headEnd/>
            <a:tailEnd/>
          </a:ln>
          <a:effectLst/>
        </p:spPr>
        <p:txBody>
          <a:bodyPr wrap="none" anchor="ctr"/>
          <a:lstStyle/>
          <a:p>
            <a:pPr>
              <a:defRPr/>
            </a:pPr>
            <a:endParaRPr lang="es-ES"/>
          </a:p>
        </p:txBody>
      </p:sp>
      <p:sp>
        <p:nvSpPr>
          <p:cNvPr id="1027"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cambiar el estilo de título	</a:t>
            </a:r>
          </a:p>
        </p:txBody>
      </p:sp>
      <p:sp>
        <p:nvSpPr>
          <p:cNvPr id="1028"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s-E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600">
                <a:solidFill>
                  <a:schemeClr val="bg1"/>
                </a:solidFill>
              </a:defRPr>
            </a:lvl1pPr>
          </a:lstStyle>
          <a:p>
            <a:pPr>
              <a:defRPr/>
            </a:pPr>
            <a:r>
              <a:rPr lang="es-ES" altLang="en-US"/>
              <a:t>Programas Presupuestales</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defRPr>
            </a:lvl1pPr>
          </a:lstStyle>
          <a:p>
            <a:pPr>
              <a:defRPr/>
            </a:pPr>
            <a:fld id="{E60BAF96-B954-4C1E-B9CC-0FBDC25DFC9B}" type="slidenum">
              <a:rPr lang="es-ES" altLang="en-US"/>
              <a:pPr>
                <a:defRPr/>
              </a:pPr>
              <a:t>‹Nr.›</a:t>
            </a:fld>
            <a:endParaRPr lang="es-E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FF0000"/>
            </a:solidFill>
            <a:prstDash val="solid"/>
            <a:miter lim="800000"/>
            <a:headEnd/>
            <a:tailEnd/>
          </a:ln>
        </p:spPr>
        <p:txBody>
          <a:bodyPr/>
          <a:lstStyle/>
          <a:p>
            <a:pPr>
              <a:defRPr/>
            </a:pPr>
            <a:endParaRPr lang="es-ES"/>
          </a:p>
        </p:txBody>
      </p:sp>
      <p:pic>
        <p:nvPicPr>
          <p:cNvPr id="1034" name="Picture 11" descr="ppr"/>
          <p:cNvPicPr>
            <a:picLocks noChangeAspect="1" noChangeArrowheads="1"/>
          </p:cNvPicPr>
          <p:nvPr userDrawn="1"/>
        </p:nvPicPr>
        <p:blipFill>
          <a:blip r:embed="rId16" cstate="print"/>
          <a:srcRect/>
          <a:stretch>
            <a:fillRect/>
          </a:stretch>
        </p:blipFill>
        <p:spPr bwMode="auto">
          <a:xfrm>
            <a:off x="0" y="6167438"/>
            <a:ext cx="1403350" cy="690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iming>
    <p:tnLst>
      <p:par>
        <p:cTn id="1" dur="indefinite" restart="never" nodeType="tmRoot"/>
      </p:par>
    </p:tnLst>
  </p:timing>
  <p:hf hdr="0" dt="0"/>
  <p:txStyles>
    <p:titleStyle>
      <a:lvl1pPr algn="l" rtl="0" eaLnBrk="0" fontAlgn="base" hangingPunct="0">
        <a:spcBef>
          <a:spcPct val="0"/>
        </a:spcBef>
        <a:spcAft>
          <a:spcPct val="0"/>
        </a:spcAft>
        <a:defRPr sz="4200">
          <a:solidFill>
            <a:schemeClr val="bg2"/>
          </a:solidFill>
          <a:latin typeface="+mj-lt"/>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44.xml.rels><?xml version="1.0" encoding="UTF-8" standalone="yes"?>
<Relationships xmlns="http://schemas.openxmlformats.org/package/2006/relationships"><Relationship Id="rId9" Type="http://schemas.openxmlformats.org/officeDocument/2006/relationships/diagramQuickStyle" Target="../diagrams/quickStyle8.xml"/><Relationship Id="rId20" Type="http://schemas.microsoft.com/office/2007/relationships/diagramDrawing" Target="../diagrams/drawing7.xml"/><Relationship Id="rId10" Type="http://schemas.openxmlformats.org/officeDocument/2006/relationships/diagramColors" Target="../diagrams/colors8.xml"/><Relationship Id="rId11" Type="http://schemas.openxmlformats.org/officeDocument/2006/relationships/diagramData" Target="../diagrams/data9.xml"/><Relationship Id="rId12" Type="http://schemas.openxmlformats.org/officeDocument/2006/relationships/diagramLayout" Target="../diagrams/layout9.xml"/><Relationship Id="rId13" Type="http://schemas.openxmlformats.org/officeDocument/2006/relationships/diagramQuickStyle" Target="../diagrams/quickStyle9.xml"/><Relationship Id="rId14" Type="http://schemas.openxmlformats.org/officeDocument/2006/relationships/diagramColors" Target="../diagrams/colors9.xml"/><Relationship Id="rId15" Type="http://schemas.openxmlformats.org/officeDocument/2006/relationships/image" Target="../media/image12.png"/><Relationship Id="rId16" Type="http://schemas.openxmlformats.org/officeDocument/2006/relationships/image" Target="../media/image13.emf"/><Relationship Id="rId17" Type="http://schemas.openxmlformats.org/officeDocument/2006/relationships/image" Target="../media/image14.emf"/><Relationship Id="rId18" Type="http://schemas.microsoft.com/office/2007/relationships/diagramDrawing" Target="../diagrams/drawing8.xml"/><Relationship Id="rId19" Type="http://schemas.microsoft.com/office/2007/relationships/diagramDrawing" Target="../diagrams/drawing9.xml"/><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openxmlformats.org/officeDocument/2006/relationships/diagramData" Target="../diagrams/data8.xml"/><Relationship Id="rId8" Type="http://schemas.openxmlformats.org/officeDocument/2006/relationships/diagramLayout" Target="../diagrams/layout8.xml"/></Relationships>
</file>

<file path=ppt/slides/_rels/slide145.xml.rels><?xml version="1.0" encoding="UTF-8" standalone="yes"?>
<Relationships xmlns="http://schemas.openxmlformats.org/package/2006/relationships"><Relationship Id="rId9" Type="http://schemas.openxmlformats.org/officeDocument/2006/relationships/diagramQuickStyle" Target="../diagrams/quickStyle11.xml"/><Relationship Id="rId22" Type="http://schemas.microsoft.com/office/2007/relationships/diagramDrawing" Target="../diagrams/drawing13.xml"/><Relationship Id="rId23" Type="http://schemas.microsoft.com/office/2007/relationships/diagramDrawing" Target="../diagrams/drawing11.xml"/><Relationship Id="rId24" Type="http://schemas.microsoft.com/office/2007/relationships/diagramDrawing" Target="../diagrams/drawing12.xml"/><Relationship Id="rId25" Type="http://schemas.microsoft.com/office/2007/relationships/diagramDrawing" Target="../diagrams/drawing10.xml"/><Relationship Id="rId10" Type="http://schemas.openxmlformats.org/officeDocument/2006/relationships/diagramColors" Target="../diagrams/colors11.xml"/><Relationship Id="rId11" Type="http://schemas.openxmlformats.org/officeDocument/2006/relationships/diagramData" Target="../diagrams/data12.xml"/><Relationship Id="rId12" Type="http://schemas.openxmlformats.org/officeDocument/2006/relationships/diagramLayout" Target="../diagrams/layout12.xml"/><Relationship Id="rId13" Type="http://schemas.openxmlformats.org/officeDocument/2006/relationships/diagramQuickStyle" Target="../diagrams/quickStyle12.xml"/><Relationship Id="rId14" Type="http://schemas.openxmlformats.org/officeDocument/2006/relationships/diagramColors" Target="../diagrams/colors12.xml"/><Relationship Id="rId15" Type="http://schemas.openxmlformats.org/officeDocument/2006/relationships/diagramData" Target="../diagrams/data13.xml"/><Relationship Id="rId16" Type="http://schemas.openxmlformats.org/officeDocument/2006/relationships/diagramLayout" Target="../diagrams/layout13.xml"/><Relationship Id="rId17" Type="http://schemas.openxmlformats.org/officeDocument/2006/relationships/diagramQuickStyle" Target="../diagrams/quickStyle13.xml"/><Relationship Id="rId18" Type="http://schemas.openxmlformats.org/officeDocument/2006/relationships/diagramColors" Target="../diagrams/colors13.xml"/><Relationship Id="rId19"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openxmlformats.org/officeDocument/2006/relationships/diagramData" Target="../diagrams/data11.xml"/><Relationship Id="rId8" Type="http://schemas.openxmlformats.org/officeDocument/2006/relationships/diagramLayout" Target="../diagrams/layout11.xml"/></Relationships>
</file>

<file path=ppt/slides/_rels/slide146.xml.rels><?xml version="1.0" encoding="UTF-8" standalone="yes"?>
<Relationships xmlns="http://schemas.openxmlformats.org/package/2006/relationships"><Relationship Id="rId11" Type="http://schemas.openxmlformats.org/officeDocument/2006/relationships/diagramData" Target="../diagrams/data16.xml"/><Relationship Id="rId12" Type="http://schemas.openxmlformats.org/officeDocument/2006/relationships/diagramLayout" Target="../diagrams/layout16.xml"/><Relationship Id="rId13" Type="http://schemas.openxmlformats.org/officeDocument/2006/relationships/diagramQuickStyle" Target="../diagrams/quickStyle16.xml"/><Relationship Id="rId14" Type="http://schemas.openxmlformats.org/officeDocument/2006/relationships/diagramColors" Target="../diagrams/colors16.xml"/><Relationship Id="rId15" Type="http://schemas.microsoft.com/office/2007/relationships/diagramDrawing" Target="../diagrams/drawing15.xml"/><Relationship Id="rId17" Type="http://schemas.microsoft.com/office/2007/relationships/diagramDrawing" Target="../diagrams/drawing16.xml"/><Relationship Id="rId18"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openxmlformats.org/officeDocument/2006/relationships/diagramData" Target="../diagrams/data15.xml"/><Relationship Id="rId8" Type="http://schemas.openxmlformats.org/officeDocument/2006/relationships/diagramLayout" Target="../diagrams/layout15.xml"/><Relationship Id="rId9" Type="http://schemas.openxmlformats.org/officeDocument/2006/relationships/diagramQuickStyle" Target="../diagrams/quickStyle15.xml"/><Relationship Id="rId10" Type="http://schemas.openxmlformats.org/officeDocument/2006/relationships/diagramColors" Target="../diagrams/colors1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152.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153.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ofi.mef.gob.pe/siga/catalogo/"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7.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43.xm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slide" Target="slide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package" Target="../embeddings/Diapositiva_de_Microsoft_PowerPoint11.sldx"/><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5" name="Rectangle 6"/>
          <p:cNvSpPr>
            <a:spLocks noGrp="1" noChangeArrowheads="1"/>
          </p:cNvSpPr>
          <p:nvPr>
            <p:ph type="sldNum" sz="quarter" idx="11"/>
          </p:nvPr>
        </p:nvSpPr>
        <p:spPr>
          <a:noFill/>
        </p:spPr>
        <p:txBody>
          <a:bodyPr/>
          <a:lstStyle/>
          <a:p>
            <a:fld id="{894956A2-FB77-4B0C-A154-90AC4B5F2066}" type="slidenum">
              <a:rPr lang="es-ES" altLang="en-US" smtClean="0"/>
              <a:pPr/>
              <a:t>1</a:t>
            </a:fld>
            <a:endParaRPr lang="es-ES" altLang="en-US" smtClean="0"/>
          </a:p>
        </p:txBody>
      </p:sp>
      <p:sp>
        <p:nvSpPr>
          <p:cNvPr id="16386" name="Rectangle 2"/>
          <p:cNvSpPr>
            <a:spLocks noGrp="1" noChangeArrowheads="1"/>
          </p:cNvSpPr>
          <p:nvPr>
            <p:ph type="ctrTitle"/>
          </p:nvPr>
        </p:nvSpPr>
        <p:spPr>
          <a:xfrm>
            <a:off x="914400" y="1124744"/>
            <a:ext cx="7623175" cy="4248472"/>
          </a:xfrm>
        </p:spPr>
        <p:txBody>
          <a:bodyPr/>
          <a:lstStyle/>
          <a:p>
            <a:pPr algn="r" eaLnBrk="1" hangingPunct="1"/>
            <a:r>
              <a:rPr lang="es-MX" sz="4600" b="1" dirty="0" smtClean="0"/>
              <a:t>Programas Presupuestales 2016 </a:t>
            </a:r>
            <a:r>
              <a:rPr lang="es-MX" sz="4600" dirty="0" smtClean="0"/>
              <a:t/>
            </a:r>
            <a:br>
              <a:rPr lang="es-MX" sz="4600" dirty="0" smtClean="0"/>
            </a:br>
            <a:r>
              <a:rPr lang="es-MX" sz="3600" dirty="0" smtClean="0"/>
              <a:t>Orientaciones para su identificación y diseño</a:t>
            </a:r>
            <a:endParaRPr lang="es-E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10</a:t>
            </a:fld>
            <a:endParaRPr lang="es-ES" altLang="en-US" smtClean="0"/>
          </a:p>
        </p:txBody>
      </p:sp>
      <p:sp>
        <p:nvSpPr>
          <p:cNvPr id="29699" name="Rectangle 2"/>
          <p:cNvSpPr>
            <a:spLocks noGrp="1" noChangeArrowheads="1"/>
          </p:cNvSpPr>
          <p:nvPr>
            <p:ph type="title"/>
          </p:nvPr>
        </p:nvSpPr>
        <p:spPr/>
        <p:txBody>
          <a:bodyPr/>
          <a:lstStyle/>
          <a:p>
            <a:pPr eaLnBrk="1" hangingPunct="1"/>
            <a:r>
              <a:rPr lang="es-MX" sz="3200" b="1" dirty="0" smtClean="0"/>
              <a:t>Programa Presupuestal</a:t>
            </a:r>
            <a:endParaRPr lang="es-ES" sz="3200" b="1" dirty="0" smtClean="0"/>
          </a:p>
        </p:txBody>
      </p:sp>
      <p:sp>
        <p:nvSpPr>
          <p:cNvPr id="29700" name="Rectangle 3"/>
          <p:cNvSpPr>
            <a:spLocks noGrp="1" noChangeArrowheads="1"/>
          </p:cNvSpPr>
          <p:nvPr>
            <p:ph type="body" idx="1"/>
          </p:nvPr>
        </p:nvSpPr>
        <p:spPr>
          <a:xfrm>
            <a:off x="457200" y="1628800"/>
            <a:ext cx="8229600" cy="2736304"/>
          </a:xfrm>
        </p:spPr>
        <p:txBody>
          <a:bodyPr/>
          <a:lstStyle/>
          <a:p>
            <a:pPr marL="0" indent="0" algn="just" eaLnBrk="1" hangingPunct="1">
              <a:buNone/>
            </a:pPr>
            <a:r>
              <a:rPr lang="es-ES" sz="2200" b="1" i="1" dirty="0" smtClean="0"/>
              <a:t>Art. 3 Literal “d”:</a:t>
            </a:r>
            <a:r>
              <a:rPr lang="es-ES" sz="2200" i="1" dirty="0" smtClean="0"/>
              <a:t> “Categoría </a:t>
            </a:r>
            <a:r>
              <a:rPr lang="es-ES" sz="2200" i="1" dirty="0"/>
              <a:t>que constituye un instrumento del Presupuesto por Resultados, y que es una </a:t>
            </a:r>
            <a:r>
              <a:rPr lang="es-ES" sz="2200" b="1" i="1" u="sng" dirty="0"/>
              <a:t>unidad de programación</a:t>
            </a:r>
            <a:r>
              <a:rPr lang="es-ES" sz="2200" b="1" i="1" dirty="0"/>
              <a:t> </a:t>
            </a:r>
            <a:r>
              <a:rPr lang="es-ES" sz="2200" i="1" dirty="0"/>
              <a:t>de las acciones de las entidades públicas, las que integradas y articuladas se orientan a </a:t>
            </a:r>
            <a:r>
              <a:rPr lang="es-ES" sz="2200" b="1" i="1" u="sng" dirty="0"/>
              <a:t>proveer productos para lograr un Resultado Específico </a:t>
            </a:r>
            <a:r>
              <a:rPr lang="es-ES" sz="2200" i="1" dirty="0"/>
              <a:t>en la población y así contribuir al logro de un Resultado Final asociado a un objetivo de política pública</a:t>
            </a:r>
            <a:r>
              <a:rPr lang="es-PE" sz="2200" i="1" dirty="0" smtClean="0"/>
              <a:t>”</a:t>
            </a:r>
            <a:endParaRPr lang="es-PE" sz="2200" i="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Rectangle 6"/>
          <p:cNvSpPr>
            <a:spLocks noGrp="1" noChangeArrowheads="1"/>
          </p:cNvSpPr>
          <p:nvPr>
            <p:ph type="sldNum" sz="quarter" idx="11"/>
          </p:nvPr>
        </p:nvSpPr>
        <p:spPr>
          <a:noFill/>
        </p:spPr>
        <p:txBody>
          <a:bodyPr/>
          <a:lstStyle/>
          <a:p>
            <a:fld id="{B43DF14B-ACEF-4604-BCDA-0A6546351957}" type="slidenum">
              <a:rPr lang="es-ES" altLang="en-US" smtClean="0"/>
              <a:pPr/>
              <a:t>100</a:t>
            </a:fld>
            <a:endParaRPr lang="es-ES" altLang="en-US" smtClean="0"/>
          </a:p>
        </p:txBody>
      </p:sp>
      <p:sp>
        <p:nvSpPr>
          <p:cNvPr id="113666" name="Rectangle 4"/>
          <p:cNvSpPr>
            <a:spLocks noGrp="1" noChangeArrowheads="1"/>
          </p:cNvSpPr>
          <p:nvPr>
            <p:ph type="ctrTitle"/>
          </p:nvPr>
        </p:nvSpPr>
        <p:spPr>
          <a:xfrm>
            <a:off x="899592" y="1268760"/>
            <a:ext cx="7623175" cy="1752600"/>
          </a:xfrm>
        </p:spPr>
        <p:txBody>
          <a:bodyPr/>
          <a:lstStyle/>
          <a:p>
            <a:pPr algn="r" eaLnBrk="1" hangingPunct="1"/>
            <a:r>
              <a:rPr lang="es-ES" sz="4000" b="1" dirty="0"/>
              <a:t>Inclusión de Proyectos de Inversión Pública </a:t>
            </a:r>
            <a:r>
              <a:rPr lang="es-ES" sz="4000" b="1" dirty="0" smtClean="0"/>
              <a:t>en los </a:t>
            </a:r>
            <a:r>
              <a:rPr lang="es-ES" sz="4000" b="1" dirty="0"/>
              <a:t>Programas Presupuestales</a:t>
            </a:r>
            <a:endParaRPr lang="es-ES" sz="4000"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9477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PE" sz="3600" b="1" dirty="0">
                <a:solidFill>
                  <a:schemeClr val="tx1">
                    <a:lumMod val="65000"/>
                    <a:lumOff val="35000"/>
                  </a:schemeClr>
                </a:solidFill>
              </a:rPr>
              <a:t>Inclusión de Proyectos de Inversión Pública en PP </a:t>
            </a:r>
            <a:r>
              <a:rPr lang="es-PE" sz="3600" dirty="0"/>
              <a:t>(contenido 3.10)</a:t>
            </a:r>
            <a:endParaRPr lang="es-ES" sz="4700" dirty="0"/>
          </a:p>
        </p:txBody>
      </p:sp>
      <p:sp>
        <p:nvSpPr>
          <p:cNvPr id="3" name="2 Marcador de contenido"/>
          <p:cNvSpPr>
            <a:spLocks noGrp="1"/>
          </p:cNvSpPr>
          <p:nvPr>
            <p:ph idx="1"/>
          </p:nvPr>
        </p:nvSpPr>
        <p:spPr/>
        <p:txBody>
          <a:bodyPr>
            <a:normAutofit/>
          </a:bodyPr>
          <a:lstStyle/>
          <a:p>
            <a:pPr algn="just">
              <a:buNone/>
            </a:pPr>
            <a:r>
              <a:rPr lang="es-ES" sz="2200" dirty="0" smtClean="0"/>
              <a:t>	Todos los PP que tengan Proyectos de Inversión Pública (PIP) vinculados al Resultado Específico, deben elaborar </a:t>
            </a:r>
            <a:r>
              <a:rPr lang="es-ES" sz="2200" dirty="0"/>
              <a:t>los siguientes contenidos sobre inversiones</a:t>
            </a:r>
            <a:r>
              <a:rPr lang="es-ES" sz="2200" dirty="0" smtClean="0"/>
              <a:t>:</a:t>
            </a:r>
          </a:p>
          <a:p>
            <a:pPr>
              <a:buNone/>
            </a:pPr>
            <a:endParaRPr lang="es-ES" sz="2200" dirty="0"/>
          </a:p>
          <a:p>
            <a:pPr>
              <a:buFont typeface="Arial" panose="020B0604020202020204" pitchFamily="34" charset="0"/>
              <a:buChar char="•"/>
            </a:pPr>
            <a:r>
              <a:rPr lang="es-ES" sz="2200" dirty="0"/>
              <a:t>Sección 2. Tabla #19 Tipología de Proyectos</a:t>
            </a:r>
          </a:p>
          <a:p>
            <a:pPr>
              <a:buFont typeface="Arial" panose="020B0604020202020204" pitchFamily="34" charset="0"/>
              <a:buChar char="•"/>
            </a:pPr>
            <a:r>
              <a:rPr lang="es-ES" sz="2200" dirty="0"/>
              <a:t>Sección 3. Tabla #</a:t>
            </a:r>
            <a:r>
              <a:rPr lang="es-ES" sz="2200" dirty="0" smtClean="0"/>
              <a:t>20 </a:t>
            </a:r>
            <a:r>
              <a:rPr lang="es-ES" sz="2200" dirty="0"/>
              <a:t>Clasificación de Proyectos</a:t>
            </a:r>
          </a:p>
          <a:p>
            <a:pPr>
              <a:buFont typeface="Arial" panose="020B0604020202020204" pitchFamily="34" charset="0"/>
              <a:buChar char="•"/>
            </a:pPr>
            <a:r>
              <a:rPr lang="es-ES" sz="2200" dirty="0"/>
              <a:t>Sección 4. Tabla #27 Requerimiento de </a:t>
            </a:r>
            <a:r>
              <a:rPr lang="es-ES" sz="2200" dirty="0" smtClean="0"/>
              <a:t>Inversiones (en </a:t>
            </a:r>
            <a:r>
              <a:rPr lang="es-ES" sz="2200" dirty="0"/>
              <a:t>la Sección 5.3)</a:t>
            </a:r>
          </a:p>
          <a:p>
            <a:endParaRPr lang="es-E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5048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PE" sz="2200" dirty="0" smtClean="0"/>
              <a:t>En el caso de los PP elaborados por el sector Salud (001, 002, 0016, 0017, 0018, 0024, 0092, 0109), la Oficina General de Planeamiento y Presupuesto del MINSA presentará una sola propuesta, aplicable a todos los PP, de la Tabla #19, #20 y #27</a:t>
            </a:r>
          </a:p>
          <a:p>
            <a:pPr algn="just">
              <a:buNone/>
            </a:pPr>
            <a:endParaRPr lang="es-PE" sz="2200" dirty="0" smtClean="0"/>
          </a:p>
          <a:p>
            <a:pPr algn="just"/>
            <a:r>
              <a:rPr lang="es-PE" sz="2200" dirty="0" smtClean="0"/>
              <a:t>Para el caso de los PP que hayan presentado una Tipología de Proyectos en el año 2014, deberán aprobarla a través de una Resolución del Titular del Pliego, luego de la validación realizada de manera conjunta con el Ministerio de Economía y Finanzas (MEF).</a:t>
            </a:r>
            <a:endParaRPr lang="es-ES" sz="2200" dirty="0"/>
          </a:p>
        </p:txBody>
      </p:sp>
      <p:sp>
        <p:nvSpPr>
          <p:cNvPr id="4" name="3 Marcador de pie de página"/>
          <p:cNvSpPr>
            <a:spLocks noGrp="1"/>
          </p:cNvSpPr>
          <p:nvPr>
            <p:ph type="ftr" sz="quarter" idx="11"/>
          </p:nvPr>
        </p:nvSpPr>
        <p:spPr/>
        <p:txBody>
          <a:bodyPr/>
          <a:lstStyle/>
          <a:p>
            <a:pPr>
              <a:defRPr/>
            </a:pPr>
            <a:r>
              <a:rPr lang="es-ES" altLang="en-US" smtClean="0"/>
              <a:t>Programas Presupuestales</a:t>
            </a:r>
            <a:endParaRPr lang="es-ES" altLang="en-US"/>
          </a:p>
        </p:txBody>
      </p:sp>
      <p:sp>
        <p:nvSpPr>
          <p:cNvPr id="5" name="4 Marcador de número de diapositiva"/>
          <p:cNvSpPr>
            <a:spLocks noGrp="1"/>
          </p:cNvSpPr>
          <p:nvPr>
            <p:ph type="sldNum" sz="quarter" idx="12"/>
          </p:nvPr>
        </p:nvSpPr>
        <p:spPr/>
        <p:txBody>
          <a:bodyPr/>
          <a:lstStyle/>
          <a:p>
            <a:pPr>
              <a:defRPr/>
            </a:pPr>
            <a:fld id="{6E89570E-40B3-4859-8DFF-465CC94344BA}" type="slidenum">
              <a:rPr lang="es-ES" altLang="en-US" smtClean="0"/>
              <a:pPr>
                <a:defRPr/>
              </a:pPr>
              <a:t>102</a:t>
            </a:fld>
            <a:endParaRPr lang="es-ES" altLang="en-US"/>
          </a:p>
        </p:txBody>
      </p:sp>
      <p:sp>
        <p:nvSpPr>
          <p:cNvPr id="6" name="1 Título"/>
          <p:cNvSpPr>
            <a:spLocks noGrp="1"/>
          </p:cNvSpPr>
          <p:nvPr>
            <p:ph type="title"/>
          </p:nvPr>
        </p:nvSpPr>
        <p:spPr>
          <a:xfrm>
            <a:off x="457200" y="277813"/>
            <a:ext cx="8229600" cy="1139825"/>
          </a:xfrm>
        </p:spPr>
        <p:txBody>
          <a:bodyPr>
            <a:normAutofit fontScale="90000"/>
          </a:bodyPr>
          <a:lstStyle/>
          <a:p>
            <a:pPr algn="l"/>
            <a:r>
              <a:rPr lang="es-PE" sz="3600" b="1" dirty="0">
                <a:solidFill>
                  <a:schemeClr val="tx1">
                    <a:lumMod val="65000"/>
                    <a:lumOff val="35000"/>
                  </a:schemeClr>
                </a:solidFill>
              </a:rPr>
              <a:t>Inclusión de Proyectos de Inversión Pública en PP </a:t>
            </a:r>
            <a:r>
              <a:rPr lang="es-PE" sz="3600" dirty="0"/>
              <a:t>(contenido 3.10)</a:t>
            </a:r>
            <a:endParaRPr lang="es-ES" sz="4700" dirty="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PE" sz="3200" b="1" dirty="0">
                <a:solidFill>
                  <a:schemeClr val="tx1">
                    <a:lumMod val="65000"/>
                    <a:lumOff val="35000"/>
                  </a:schemeClr>
                </a:solidFill>
              </a:rPr>
              <a:t>3.10.1 Tipología de Proyectos (Tabla #19)</a:t>
            </a:r>
            <a:endParaRPr lang="es-ES" sz="3200" b="1" dirty="0">
              <a:solidFill>
                <a:schemeClr val="tx1">
                  <a:lumMod val="65000"/>
                  <a:lumOff val="35000"/>
                </a:schemeClr>
              </a:solidFill>
            </a:endParaRPr>
          </a:p>
        </p:txBody>
      </p:sp>
      <p:sp>
        <p:nvSpPr>
          <p:cNvPr id="3" name="2 Marcador de contenido"/>
          <p:cNvSpPr>
            <a:spLocks noGrp="1"/>
          </p:cNvSpPr>
          <p:nvPr>
            <p:ph idx="1"/>
          </p:nvPr>
        </p:nvSpPr>
        <p:spPr>
          <a:xfrm>
            <a:off x="537924" y="1052736"/>
            <a:ext cx="8068152" cy="4590842"/>
          </a:xfrm>
        </p:spPr>
        <p:txBody>
          <a:bodyPr>
            <a:normAutofit/>
          </a:bodyPr>
          <a:lstStyle/>
          <a:p>
            <a:pPr marL="0" indent="0" algn="just">
              <a:buNone/>
            </a:pPr>
            <a:r>
              <a:rPr lang="es-PE" sz="2400" b="1" dirty="0"/>
              <a:t>Definición</a:t>
            </a:r>
            <a:r>
              <a:rPr lang="es-PE" sz="2400" dirty="0"/>
              <a:t>: Un conjunto de PIP que comparten características particulares que los diferencian de otros </a:t>
            </a:r>
            <a:r>
              <a:rPr lang="es-PE" sz="2400" dirty="0" smtClean="0"/>
              <a:t>PIP.</a:t>
            </a:r>
            <a:endParaRPr lang="es-PE" sz="2400" dirty="0"/>
          </a:p>
          <a:p>
            <a:pPr marL="0" indent="0" algn="just">
              <a:buNone/>
            </a:pPr>
            <a:endParaRPr lang="es-PE" sz="2400" dirty="0" smtClean="0"/>
          </a:p>
          <a:p>
            <a:pPr marL="0" indent="0" algn="just">
              <a:buNone/>
            </a:pPr>
            <a:r>
              <a:rPr lang="es-PE" sz="2400" dirty="0" smtClean="0"/>
              <a:t>Por </a:t>
            </a:r>
            <a:r>
              <a:rPr lang="es-PE" sz="2400" dirty="0"/>
              <a:t>esta razón, los sectores emiten normas técnicas específicas o en el SNIP se elaboran instrumentos metodológicos por tipologías; por ejemplo</a:t>
            </a:r>
            <a:r>
              <a:rPr lang="es-PE" sz="2400" dirty="0" smtClean="0"/>
              <a:t>:</a:t>
            </a:r>
          </a:p>
          <a:p>
            <a:pPr marL="0" indent="0" algn="just">
              <a:buNone/>
            </a:pPr>
            <a:endParaRPr lang="es-PE" sz="2400" dirty="0"/>
          </a:p>
          <a:p>
            <a:pPr marL="742950" lvl="1" indent="-342900" algn="just">
              <a:buFont typeface="Arial" panose="020B0604020202020204" pitchFamily="34" charset="0"/>
              <a:buChar char="•"/>
            </a:pPr>
            <a:r>
              <a:rPr lang="es-PE" sz="2400" dirty="0" smtClean="0"/>
              <a:t>“</a:t>
            </a:r>
            <a:r>
              <a:rPr lang="es-PE" sz="2400" dirty="0"/>
              <a:t>PIP de educación inicial”, </a:t>
            </a:r>
          </a:p>
          <a:p>
            <a:pPr marL="742950" lvl="1" indent="-342900" algn="just">
              <a:buFont typeface="Arial" panose="020B0604020202020204" pitchFamily="34" charset="0"/>
              <a:buChar char="•"/>
            </a:pPr>
            <a:r>
              <a:rPr lang="es-PE" sz="2400" dirty="0"/>
              <a:t>“PIP de saneamiento básico en el ámbito rural”, </a:t>
            </a:r>
          </a:p>
          <a:p>
            <a:pPr marL="742950" lvl="1" indent="-342900" algn="just">
              <a:buFont typeface="Arial" panose="020B0604020202020204" pitchFamily="34" charset="0"/>
              <a:buChar char="•"/>
            </a:pPr>
            <a:r>
              <a:rPr lang="es-PE" sz="2400" dirty="0"/>
              <a:t>“PIP de carreteras de la red vial vecinal.”</a:t>
            </a:r>
            <a:endParaRPr lang="es-ES" sz="2400" dirty="0"/>
          </a:p>
          <a:p>
            <a:pPr>
              <a:buNone/>
            </a:pPr>
            <a:endParaRPr lang="es-E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34738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1 Título"/>
          <p:cNvSpPr>
            <a:spLocks noGrp="1"/>
          </p:cNvSpPr>
          <p:nvPr>
            <p:ph type="title"/>
          </p:nvPr>
        </p:nvSpPr>
        <p:spPr>
          <a:xfrm>
            <a:off x="537925" y="116632"/>
            <a:ext cx="8068152" cy="1143000"/>
          </a:xfrm>
        </p:spPr>
        <p:txBody>
          <a:bodyPr>
            <a:normAutofit/>
          </a:bodyPr>
          <a:lstStyle/>
          <a:p>
            <a:pPr algn="l"/>
            <a:r>
              <a:rPr lang="es-PE" sz="2800" b="1" dirty="0">
                <a:solidFill>
                  <a:schemeClr val="tx1">
                    <a:lumMod val="65000"/>
                    <a:lumOff val="35000"/>
                  </a:schemeClr>
                </a:solidFill>
              </a:rPr>
              <a:t>Tipología de Proyectos (Tabla #19)</a:t>
            </a:r>
            <a:endParaRPr lang="es-ES" sz="2800" b="1" dirty="0">
              <a:solidFill>
                <a:schemeClr val="tx1">
                  <a:lumMod val="65000"/>
                  <a:lumOff val="35000"/>
                </a:schemeClr>
              </a:solidFill>
            </a:endParaRPr>
          </a:p>
        </p:txBody>
      </p:sp>
      <p:graphicFrame>
        <p:nvGraphicFramePr>
          <p:cNvPr id="17" name="Tabla 16"/>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71695003"/>
              </p:ext>
            </p:extLst>
          </p:nvPr>
        </p:nvGraphicFramePr>
        <p:xfrm>
          <a:off x="376477" y="980728"/>
          <a:ext cx="8229600" cy="4680523"/>
        </p:xfrm>
        <a:graphic>
          <a:graphicData uri="http://schemas.openxmlformats.org/drawingml/2006/table">
            <a:tbl>
              <a:tblPr firstRow="1" firstCol="1" bandRow="1" bandCol="1"/>
              <a:tblGrid>
                <a:gridCol w="1097829"/>
                <a:gridCol w="849295"/>
                <a:gridCol w="1226210"/>
                <a:gridCol w="1222919"/>
                <a:gridCol w="898672"/>
                <a:gridCol w="1226210"/>
                <a:gridCol w="986756"/>
                <a:gridCol w="721709"/>
              </a:tblGrid>
              <a:tr h="2125649">
                <a:tc>
                  <a:txBody>
                    <a:bodyPr/>
                    <a:lstStyle/>
                    <a:p>
                      <a:pPr algn="ctr">
                        <a:spcAft>
                          <a:spcPts val="0"/>
                        </a:spcAft>
                      </a:pPr>
                      <a:r>
                        <a:rPr lang="es-ES" sz="800" b="1">
                          <a:effectLst/>
                          <a:latin typeface="Arial" panose="020B0604020202020204" pitchFamily="34" charset="0"/>
                          <a:ea typeface="Times New Roman" panose="02020603050405020304" pitchFamily="18" charset="0"/>
                        </a:rPr>
                        <a:t>Nombre de la tipología de PIP</a:t>
                      </a:r>
                      <a:endParaRPr lang="es-PE"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b="1">
                          <a:effectLst/>
                          <a:latin typeface="Arial" panose="020B0604020202020204" pitchFamily="34" charset="0"/>
                          <a:ea typeface="Times New Roman" panose="02020603050405020304" pitchFamily="18" charset="0"/>
                        </a:rPr>
                        <a:t>Naturaleza de la intervención vinculada a la tipología</a:t>
                      </a:r>
                      <a:endParaRPr lang="es-PE"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b="1">
                          <a:effectLst/>
                          <a:latin typeface="Arial" panose="020B0604020202020204" pitchFamily="34" charset="0"/>
                          <a:ea typeface="Times New Roman" panose="02020603050405020304" pitchFamily="18" charset="0"/>
                        </a:rPr>
                        <a:t>Servicio vinculado a la tipología</a:t>
                      </a:r>
                      <a:endParaRPr lang="es-PE"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b="1">
                          <a:effectLst/>
                          <a:latin typeface="Arial" panose="020B0604020202020204" pitchFamily="34" charset="0"/>
                          <a:ea typeface="Times New Roman" panose="02020603050405020304" pitchFamily="18" charset="0"/>
                        </a:rPr>
                        <a:t>Indicador de Desempeño </a:t>
                      </a:r>
                      <a:endParaRPr lang="es-PE" sz="1200">
                        <a:effectLst/>
                        <a:latin typeface="Times New Roman" panose="02020603050405020304" pitchFamily="18" charset="0"/>
                        <a:ea typeface="Times New Roman" panose="02020603050405020304" pitchFamily="18" charset="0"/>
                      </a:endParaRPr>
                    </a:p>
                    <a:p>
                      <a:pPr algn="ctr">
                        <a:spcAft>
                          <a:spcPts val="0"/>
                        </a:spcAft>
                      </a:pPr>
                      <a:r>
                        <a:rPr lang="es-ES" sz="800" b="1">
                          <a:effectLst/>
                          <a:latin typeface="Arial" panose="020B0604020202020204" pitchFamily="34" charset="0"/>
                          <a:ea typeface="Times New Roman" panose="02020603050405020304" pitchFamily="18" charset="0"/>
                        </a:rPr>
                        <a:t>(de Resultado Específico o de Producto) (*) </a:t>
                      </a:r>
                      <a:endParaRPr lang="es-PE"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b="1">
                          <a:effectLst/>
                          <a:latin typeface="Arial" panose="020B0604020202020204" pitchFamily="34" charset="0"/>
                          <a:ea typeface="Times New Roman" panose="02020603050405020304" pitchFamily="18" charset="0"/>
                        </a:rPr>
                        <a:t>Rango de montos de inversión de la tipología de PIP</a:t>
                      </a:r>
                      <a:endParaRPr lang="es-PE" sz="1200">
                        <a:effectLst/>
                        <a:latin typeface="Times New Roman" panose="02020603050405020304" pitchFamily="18" charset="0"/>
                        <a:ea typeface="Times New Roman" panose="02020603050405020304" pitchFamily="18" charset="0"/>
                      </a:endParaRPr>
                    </a:p>
                    <a:p>
                      <a:pPr algn="ctr">
                        <a:spcAft>
                          <a:spcPts val="0"/>
                        </a:spcAft>
                      </a:pPr>
                      <a:r>
                        <a:rPr lang="es-ES" sz="800" b="1">
                          <a:effectLst/>
                          <a:latin typeface="Arial" panose="020B0604020202020204" pitchFamily="34" charset="0"/>
                          <a:ea typeface="Times New Roman" panose="02020603050405020304" pitchFamily="18" charset="0"/>
                        </a:rPr>
                        <a:t>(opcional)</a:t>
                      </a:r>
                      <a:endParaRPr lang="es-PE"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b="1">
                          <a:effectLst/>
                          <a:latin typeface="Arial" panose="020B0604020202020204" pitchFamily="34" charset="0"/>
                          <a:ea typeface="Times New Roman" panose="02020603050405020304" pitchFamily="18" charset="0"/>
                        </a:rPr>
                        <a:t>Componentes de la tipología de PIP</a:t>
                      </a:r>
                      <a:endParaRPr lang="es-PE"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b="1">
                          <a:effectLst/>
                          <a:latin typeface="Arial" panose="020B0604020202020204" pitchFamily="34" charset="0"/>
                          <a:ea typeface="Times New Roman" panose="02020603050405020304" pitchFamily="18" charset="0"/>
                        </a:rPr>
                        <a:t>Indicador de avance físico del componente</a:t>
                      </a:r>
                      <a:endParaRPr lang="es-PE"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b="1">
                          <a:effectLst/>
                          <a:latin typeface="Arial" panose="020B0604020202020204" pitchFamily="34" charset="0"/>
                          <a:ea typeface="Times New Roman" panose="02020603050405020304" pitchFamily="18" charset="0"/>
                        </a:rPr>
                        <a:t>Consignar criterios específicos (si existieran) de formulación y evaluación establecidos en el marco del SNIP</a:t>
                      </a:r>
                      <a:endParaRPr lang="es-PE"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33247">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Escriba el nombre de las tipologías de PIP</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Escriba la naturaleza vinculada a la tipología</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Indique el servicio público al cual está vinculada la tipología</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Identifique el </a:t>
                      </a:r>
                      <a:r>
                        <a:rPr lang="es-ES" sz="800" b="1" u="sng">
                          <a:solidFill>
                            <a:srgbClr val="000000"/>
                          </a:solidFill>
                          <a:effectLst/>
                          <a:latin typeface="Arial" panose="020B0604020202020204" pitchFamily="34" charset="0"/>
                          <a:ea typeface="Times New Roman" panose="02020603050405020304" pitchFamily="18" charset="0"/>
                        </a:rPr>
                        <a:t>indicador de desempeño</a:t>
                      </a:r>
                      <a:r>
                        <a:rPr lang="es-ES" sz="800" b="1">
                          <a:solidFill>
                            <a:srgbClr val="000000"/>
                          </a:solidFill>
                          <a:effectLst/>
                          <a:latin typeface="Arial" panose="020B0604020202020204" pitchFamily="34" charset="0"/>
                          <a:ea typeface="Times New Roman" panose="02020603050405020304" pitchFamily="18" charset="0"/>
                        </a:rPr>
                        <a:t> al cual contribuye la Tipología </a:t>
                      </a:r>
                      <a:endParaRPr lang="es-PE" sz="1200">
                        <a:effectLst/>
                        <a:latin typeface="Times New Roman" panose="02020603050405020304" pitchFamily="18" charset="0"/>
                        <a:ea typeface="Times New Roman" panose="02020603050405020304" pitchFamily="18" charset="0"/>
                      </a:endParaRPr>
                    </a:p>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de hogares conectados a la electrificación rural, % de hectáreas cultivadas con sistemas de riego, etc.)</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Consigne rango de monto de inversión (opcional)</a:t>
                      </a:r>
                      <a:endParaRPr lang="es-PE" sz="1200">
                        <a:effectLst/>
                        <a:latin typeface="Times New Roman" panose="02020603050405020304" pitchFamily="18" charset="0"/>
                        <a:ea typeface="Times New Roman" panose="02020603050405020304" pitchFamily="18" charset="0"/>
                      </a:endParaRPr>
                    </a:p>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S/.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Escriba el nombre de los componentes</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Identifique la </a:t>
                      </a:r>
                      <a:r>
                        <a:rPr lang="es-ES" sz="800" b="1" u="sng">
                          <a:solidFill>
                            <a:srgbClr val="000000"/>
                          </a:solidFill>
                          <a:effectLst/>
                          <a:latin typeface="Arial" panose="020B0604020202020204" pitchFamily="34" charset="0"/>
                          <a:ea typeface="Times New Roman" panose="02020603050405020304" pitchFamily="18" charset="0"/>
                        </a:rPr>
                        <a:t>unidad de medida del avance físico</a:t>
                      </a:r>
                      <a:r>
                        <a:rPr lang="es-ES" sz="800" b="1">
                          <a:solidFill>
                            <a:srgbClr val="000000"/>
                          </a:solidFill>
                          <a:effectLst/>
                          <a:latin typeface="Arial" panose="020B0604020202020204" pitchFamily="34" charset="0"/>
                          <a:ea typeface="Times New Roman" panose="02020603050405020304" pitchFamily="18" charset="0"/>
                        </a:rPr>
                        <a:t> </a:t>
                      </a:r>
                      <a:r>
                        <a:rPr lang="es-ES" sz="800" b="1" i="1">
                          <a:solidFill>
                            <a:srgbClr val="000000"/>
                          </a:solidFill>
                          <a:effectLst/>
                          <a:latin typeface="Arial" panose="020B0604020202020204" pitchFamily="34" charset="0"/>
                          <a:ea typeface="Times New Roman" panose="02020603050405020304" pitchFamily="18" charset="0"/>
                        </a:rPr>
                        <a:t>de cada componente</a:t>
                      </a:r>
                      <a:r>
                        <a:rPr lang="es-ES" sz="800" b="1">
                          <a:solidFill>
                            <a:srgbClr val="000000"/>
                          </a:solidFill>
                          <a:effectLst/>
                          <a:latin typeface="Arial" panose="020B0604020202020204" pitchFamily="34" charset="0"/>
                          <a:ea typeface="Times New Roman" panose="02020603050405020304" pitchFamily="18" charset="0"/>
                        </a:rPr>
                        <a:t> (kilómetros, hectáreas, número de conexiones, número de estudiantes, etc.)</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Liste los criterios específicos establecidos en el marco del SNIP </a:t>
                      </a:r>
                      <a:endParaRPr lang="es-PE" sz="1200">
                        <a:effectLst/>
                        <a:latin typeface="Times New Roman" panose="02020603050405020304" pitchFamily="18" charset="0"/>
                        <a:ea typeface="Times New Roman" panose="02020603050405020304" pitchFamily="18" charset="0"/>
                      </a:endParaRPr>
                    </a:p>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39">
                <a:tc rowSpan="3">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Tipología 1</a:t>
                      </a:r>
                      <a:endParaRPr lang="es-PE" sz="1200">
                        <a:effectLst/>
                        <a:latin typeface="Times New Roman" panose="02020603050405020304" pitchFamily="18" charset="0"/>
                        <a:ea typeface="Times New Roman" panose="02020603050405020304" pitchFamily="18" charset="0"/>
                      </a:endParaRPr>
                    </a:p>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s-PE"/>
                    </a:p>
                  </a:txBody>
                  <a:tcPr/>
                </a:tc>
                <a:tc vMerge="1">
                  <a:txBody>
                    <a:bodyPr/>
                    <a:lstStyle/>
                    <a:p>
                      <a:endParaRPr lang="es-PE"/>
                    </a:p>
                  </a:txBody>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Componente 1.1.</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r>
              <a:tr h="229939">
                <a:tc vMerge="1">
                  <a:txBody>
                    <a:bodyPr/>
                    <a:lstStyle/>
                    <a:p>
                      <a:endParaRPr lang="es-PE"/>
                    </a:p>
                  </a:txBody>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PE"/>
                    </a:p>
                  </a:txBody>
                  <a:tcPr/>
                </a:tc>
                <a:tc vMerge="1">
                  <a:txBody>
                    <a:bodyPr/>
                    <a:lstStyle/>
                    <a:p>
                      <a:endParaRPr lang="es-PE"/>
                    </a:p>
                  </a:txBody>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Componente 1.2.</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r>
              <a:tr h="441993">
                <a:tc vMerge="1">
                  <a:txBody>
                    <a:bodyPr/>
                    <a:lstStyle/>
                    <a:p>
                      <a:endParaRPr lang="es-PE"/>
                    </a:p>
                  </a:txBody>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Componente 1.3.</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r>
              <a:tr h="229939">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Tipología 2</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S/.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Componente 2.1.</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39">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Componente 2.2.</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r>
              <a:tr h="229939">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Tipología n</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Componente n.1.</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s-ES" sz="8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39">
                <a:tc>
                  <a:txBody>
                    <a:bodyPr/>
                    <a:lstStyle/>
                    <a:p>
                      <a:pPr algn="just">
                        <a:spcAft>
                          <a:spcPts val="0"/>
                        </a:spcAft>
                      </a:pPr>
                      <a:r>
                        <a:rPr lang="es-ES" sz="7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b="1">
                          <a:solidFill>
                            <a:srgbClr val="000000"/>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c>
                  <a:txBody>
                    <a:bodyPr/>
                    <a:lstStyle/>
                    <a:p>
                      <a:pPr algn="just">
                        <a:spcAft>
                          <a:spcPts val="0"/>
                        </a:spcAft>
                      </a:pPr>
                      <a:r>
                        <a:rPr lang="es-ES" sz="700" b="1">
                          <a:solidFill>
                            <a:srgbClr val="000000"/>
                          </a:solidFill>
                          <a:effectLst/>
                          <a:latin typeface="Arial" panose="020B0604020202020204" pitchFamily="34" charset="0"/>
                          <a:ea typeface="Times New Roman" panose="02020603050405020304" pitchFamily="18" charset="0"/>
                        </a:rPr>
                        <a:t>Componente </a:t>
                      </a:r>
                      <a:r>
                        <a:rPr lang="es-ES" sz="800" b="1">
                          <a:solidFill>
                            <a:srgbClr val="000000"/>
                          </a:solidFill>
                          <a:effectLst/>
                          <a:latin typeface="Arial" panose="020B0604020202020204" pitchFamily="34" charset="0"/>
                          <a:ea typeface="Times New Roman" panose="02020603050405020304" pitchFamily="18" charset="0"/>
                        </a:rPr>
                        <a:t>n</a:t>
                      </a:r>
                      <a:r>
                        <a:rPr lang="es-ES" sz="700" b="1">
                          <a:solidFill>
                            <a:srgbClr val="000000"/>
                          </a:solidFill>
                          <a:effectLst/>
                          <a:latin typeface="Arial" panose="020B0604020202020204" pitchFamily="34" charset="0"/>
                          <a:ea typeface="Times New Roman" panose="02020603050405020304" pitchFamily="18" charset="0"/>
                        </a:rPr>
                        <a:t>.2.</a:t>
                      </a:r>
                      <a:endParaRPr lang="es-PE"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b="1" dirty="0">
                          <a:solidFill>
                            <a:srgbClr val="000000"/>
                          </a:solidFill>
                          <a:effectLst/>
                          <a:latin typeface="Arial" panose="020B0604020202020204" pitchFamily="34"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00865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2"/>
            <a:r>
              <a:rPr lang="es-ES" sz="3200" b="1" kern="1200" dirty="0">
                <a:solidFill>
                  <a:schemeClr val="tx1">
                    <a:lumMod val="65000"/>
                    <a:lumOff val="35000"/>
                  </a:schemeClr>
                </a:solidFill>
                <a:latin typeface="+mj-lt"/>
                <a:ea typeface="+mj-ea"/>
                <a:cs typeface="+mj-cs"/>
              </a:rPr>
              <a:t>3.10.2 Clasificación de Proyectos según Tipología de Proyectos (Tabla </a:t>
            </a:r>
            <a:r>
              <a:rPr lang="es-ES" sz="3200" dirty="0" smtClean="0"/>
              <a:t>#</a:t>
            </a:r>
            <a:r>
              <a:rPr lang="es-ES" sz="3200" b="1" kern="1200" dirty="0" smtClean="0">
                <a:solidFill>
                  <a:schemeClr val="tx1">
                    <a:lumMod val="65000"/>
                    <a:lumOff val="35000"/>
                  </a:schemeClr>
                </a:solidFill>
                <a:latin typeface="+mj-lt"/>
                <a:ea typeface="+mj-ea"/>
                <a:cs typeface="+mj-cs"/>
              </a:rPr>
              <a:t>20)</a:t>
            </a:r>
            <a:r>
              <a:rPr lang="es-ES" sz="2000" dirty="0"/>
              <a:t/>
            </a:r>
            <a:br>
              <a:rPr lang="es-ES" sz="2000" dirty="0"/>
            </a:br>
            <a:endParaRPr lang="es-ES" dirty="0"/>
          </a:p>
        </p:txBody>
      </p:sp>
      <p:sp>
        <p:nvSpPr>
          <p:cNvPr id="3" name="2 Marcador de contenido"/>
          <p:cNvSpPr>
            <a:spLocks noGrp="1"/>
          </p:cNvSpPr>
          <p:nvPr>
            <p:ph idx="1"/>
          </p:nvPr>
        </p:nvSpPr>
        <p:spPr>
          <a:xfrm>
            <a:off x="537925" y="1428736"/>
            <a:ext cx="8068152" cy="4697428"/>
          </a:xfrm>
        </p:spPr>
        <p:txBody>
          <a:bodyPr>
            <a:noAutofit/>
          </a:bodyPr>
          <a:lstStyle/>
          <a:p>
            <a:pPr>
              <a:buFont typeface="Arial" panose="020B0604020202020204" pitchFamily="34" charset="0"/>
              <a:buChar char="•"/>
            </a:pPr>
            <a:endParaRPr lang="es-ES" sz="2800" dirty="0" smtClean="0"/>
          </a:p>
          <a:p>
            <a:pPr>
              <a:buFont typeface="Arial" panose="020B0604020202020204" pitchFamily="34" charset="0"/>
              <a:buChar char="•"/>
            </a:pPr>
            <a:r>
              <a:rPr lang="es-ES" sz="2800" dirty="0" smtClean="0"/>
              <a:t>A </a:t>
            </a:r>
            <a:r>
              <a:rPr lang="es-ES" sz="2800" dirty="0"/>
              <a:t>partir de la información del Banco de Proyectos y del SIAF, se debe listar los PIP correspondiente a cada tipología, para </a:t>
            </a:r>
            <a:r>
              <a:rPr lang="es-ES" sz="2800" u="sng" dirty="0"/>
              <a:t>todas las entidades que ejecutan el PP de los 3 niveles de </a:t>
            </a:r>
            <a:r>
              <a:rPr lang="es-ES" sz="2800" u="sng" dirty="0" smtClean="0"/>
              <a:t>gobierno.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42008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2"/>
            <a:r>
              <a:rPr lang="es-ES" sz="3200" b="1" kern="1200" dirty="0">
                <a:solidFill>
                  <a:schemeClr val="tx1">
                    <a:lumMod val="65000"/>
                    <a:lumOff val="35000"/>
                  </a:schemeClr>
                </a:solidFill>
                <a:latin typeface="+mj-lt"/>
                <a:ea typeface="+mj-ea"/>
                <a:cs typeface="+mj-cs"/>
              </a:rPr>
              <a:t>3.10.2 Clasificación de Proyectos según Tipología de Proyectos (Tabla </a:t>
            </a:r>
            <a:r>
              <a:rPr lang="es-ES" sz="3200" dirty="0" smtClean="0"/>
              <a:t>#</a:t>
            </a:r>
            <a:r>
              <a:rPr lang="es-ES" sz="3200" b="1" kern="1200" dirty="0" smtClean="0">
                <a:solidFill>
                  <a:schemeClr val="tx1">
                    <a:lumMod val="65000"/>
                    <a:lumOff val="35000"/>
                  </a:schemeClr>
                </a:solidFill>
                <a:latin typeface="+mj-lt"/>
                <a:ea typeface="+mj-ea"/>
                <a:cs typeface="+mj-cs"/>
              </a:rPr>
              <a:t>20)</a:t>
            </a:r>
            <a:r>
              <a:rPr lang="es-ES" sz="2000" dirty="0"/>
              <a:t/>
            </a:r>
            <a:br>
              <a:rPr lang="es-ES" sz="2000" dirty="0"/>
            </a:br>
            <a:endParaRPr lang="es-ES" dirty="0"/>
          </a:p>
        </p:txBody>
      </p:sp>
      <p:sp>
        <p:nvSpPr>
          <p:cNvPr id="3" name="2 Marcador de contenido"/>
          <p:cNvSpPr>
            <a:spLocks noGrp="1"/>
          </p:cNvSpPr>
          <p:nvPr>
            <p:ph idx="1"/>
          </p:nvPr>
        </p:nvSpPr>
        <p:spPr>
          <a:xfrm>
            <a:off x="537925" y="1285861"/>
            <a:ext cx="8068152" cy="4840303"/>
          </a:xfrm>
        </p:spPr>
        <p:txBody>
          <a:bodyPr>
            <a:noAutofit/>
          </a:bodyPr>
          <a:lstStyle/>
          <a:p>
            <a:pPr>
              <a:buFont typeface="Arial" panose="020B0604020202020204" pitchFamily="34" charset="0"/>
              <a:buChar char="•"/>
            </a:pPr>
            <a:r>
              <a:rPr lang="es-ES" sz="2000" dirty="0" smtClean="0"/>
              <a:t>Para </a:t>
            </a:r>
            <a:r>
              <a:rPr lang="es-ES" sz="2000" dirty="0"/>
              <a:t>la clasificación de proyectos según las Tipologías de Proyectos se debe tomar en consideración los siguientes puntos: </a:t>
            </a:r>
            <a:endParaRPr lang="es-ES" sz="2000" dirty="0" smtClean="0"/>
          </a:p>
          <a:p>
            <a:pPr>
              <a:buNone/>
            </a:pPr>
            <a:endParaRPr lang="es-ES" sz="2400" dirty="0"/>
          </a:p>
          <a:p>
            <a:pPr marL="800100" lvl="1" indent="-342900">
              <a:buFont typeface="+mj-lt"/>
              <a:buAutoNum type="arabicPeriod"/>
            </a:pPr>
            <a:r>
              <a:rPr lang="es-ES" sz="1800" dirty="0"/>
              <a:t>Del total de PIP, eliminar los PIP que a la fecha ya han sido culminados (es decir, tienen un saldo por ejecutar igual a 0</a:t>
            </a:r>
            <a:r>
              <a:rPr lang="es-ES" sz="1800" dirty="0" smtClean="0"/>
              <a:t>).</a:t>
            </a:r>
          </a:p>
          <a:p>
            <a:pPr marL="800100" lvl="1" indent="-342900">
              <a:buFont typeface="+mj-lt"/>
              <a:buAutoNum type="arabicPeriod"/>
            </a:pPr>
            <a:endParaRPr lang="es-ES" sz="1800" dirty="0" smtClean="0"/>
          </a:p>
          <a:p>
            <a:pPr marL="800100" lvl="1" indent="-342900">
              <a:buFont typeface="+mj-lt"/>
              <a:buAutoNum type="arabicPeriod"/>
            </a:pPr>
            <a:r>
              <a:rPr lang="es-ES" sz="1800" dirty="0" smtClean="0"/>
              <a:t>Eliminar </a:t>
            </a:r>
            <a:r>
              <a:rPr lang="es-ES" sz="1800" dirty="0"/>
              <a:t>los PIP  que han perdido vigencia</a:t>
            </a:r>
            <a:r>
              <a:rPr lang="es-ES" sz="1800" dirty="0" smtClean="0"/>
              <a:t>:</a:t>
            </a:r>
          </a:p>
          <a:p>
            <a:pPr marL="800100" lvl="1" indent="-342900">
              <a:buNone/>
            </a:pPr>
            <a:endParaRPr lang="es-ES" sz="2000" dirty="0"/>
          </a:p>
          <a:p>
            <a:pPr marL="1257300" lvl="2" indent="-342900">
              <a:buFont typeface="Wingdings" pitchFamily="2" charset="2"/>
              <a:buChar char="§"/>
            </a:pPr>
            <a:r>
              <a:rPr lang="es-ES" sz="1600" dirty="0"/>
              <a:t>PIP que han sido declarados viables hace más de tres años y no presentan ejecución financiera (sin Expediente Técnico</a:t>
            </a:r>
            <a:r>
              <a:rPr lang="es-ES" sz="1600" dirty="0" smtClean="0"/>
              <a:t>). </a:t>
            </a:r>
            <a:endParaRPr lang="es-ES" sz="1800" dirty="0"/>
          </a:p>
          <a:p>
            <a:pPr marL="1257300" lvl="2" indent="-342900">
              <a:buFont typeface="Wingdings" pitchFamily="2" charset="2"/>
              <a:buChar char="§"/>
            </a:pPr>
            <a:r>
              <a:rPr lang="es-ES" sz="1600" dirty="0"/>
              <a:t>PIP cuyo Expediente Técnico se encuentra desactualizado (Formato SNIP 15 “Informe de Consistencia del Estudio Definitivo o Expediente Técnico detallado de PIP Viable” ); es decir, cuenta con más de tres años registrado y no ha iniciado ejecución física. </a:t>
            </a:r>
            <a:endParaRPr lang="es-ES" sz="1800" dirty="0"/>
          </a:p>
          <a:p>
            <a:endParaRPr lang="es-E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42008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537925" y="274638"/>
            <a:ext cx="8068152" cy="439718"/>
          </a:xfrm>
        </p:spPr>
        <p:txBody>
          <a:bodyPr>
            <a:noAutofit/>
          </a:bodyPr>
          <a:lstStyle/>
          <a:p>
            <a:r>
              <a:rPr lang="es-ES" sz="2800" b="1" dirty="0">
                <a:solidFill>
                  <a:schemeClr val="tx1">
                    <a:lumMod val="65000"/>
                    <a:lumOff val="35000"/>
                  </a:schemeClr>
                </a:solidFill>
              </a:rPr>
              <a:t>3.10.2 Clasificación de Proyectos según Tipología de Proyectos (</a:t>
            </a:r>
            <a:r>
              <a:rPr lang="es-ES" sz="2800" b="1" dirty="0" smtClean="0">
                <a:solidFill>
                  <a:schemeClr val="tx1">
                    <a:lumMod val="65000"/>
                    <a:lumOff val="35000"/>
                  </a:schemeClr>
                </a:solidFill>
              </a:rPr>
              <a:t>Tabla</a:t>
            </a:r>
            <a:r>
              <a:rPr lang="es-ES" sz="2800" dirty="0" smtClean="0"/>
              <a:t> #</a:t>
            </a:r>
            <a:r>
              <a:rPr lang="es-ES" sz="2800" b="1" dirty="0" smtClean="0">
                <a:solidFill>
                  <a:schemeClr val="tx1">
                    <a:lumMod val="65000"/>
                    <a:lumOff val="35000"/>
                  </a:schemeClr>
                </a:solidFill>
              </a:rPr>
              <a:t>20)</a:t>
            </a:r>
            <a:endParaRPr lang="es-ES" sz="2800" dirty="0"/>
          </a:p>
        </p:txBody>
      </p:sp>
      <p:sp>
        <p:nvSpPr>
          <p:cNvPr id="3" name="2 Marcador de contenido"/>
          <p:cNvSpPr>
            <a:spLocks noGrp="1"/>
          </p:cNvSpPr>
          <p:nvPr>
            <p:ph idx="1"/>
          </p:nvPr>
        </p:nvSpPr>
        <p:spPr>
          <a:xfrm>
            <a:off x="500034" y="1428736"/>
            <a:ext cx="8068152" cy="4785396"/>
          </a:xfrm>
        </p:spPr>
        <p:txBody>
          <a:bodyPr>
            <a:normAutofit/>
          </a:bodyPr>
          <a:lstStyle/>
          <a:p>
            <a:pPr marL="531813" lvl="1" indent="-354013">
              <a:buAutoNum type="arabicPeriod" startAt="3"/>
            </a:pPr>
            <a:r>
              <a:rPr lang="es-ES" sz="1800" dirty="0" smtClean="0"/>
              <a:t>Depurar </a:t>
            </a:r>
            <a:r>
              <a:rPr lang="es-ES" sz="1800" dirty="0"/>
              <a:t>los PIP cuya zona/servicio  a intervenir se encuentran duplicadas en la cartera actual del Banco de </a:t>
            </a:r>
            <a:r>
              <a:rPr lang="es-ES" sz="1800" dirty="0" smtClean="0"/>
              <a:t>Proyectos.</a:t>
            </a:r>
            <a:endParaRPr lang="es-ES" sz="2000" dirty="0" smtClean="0"/>
          </a:p>
          <a:p>
            <a:pPr marL="531813" lvl="1" indent="-354013">
              <a:buAutoNum type="arabicPeriod" startAt="3"/>
            </a:pPr>
            <a:r>
              <a:rPr lang="es-ES" sz="1800" dirty="0" smtClean="0"/>
              <a:t>Verificar </a:t>
            </a:r>
            <a:r>
              <a:rPr lang="es-ES" sz="1800" dirty="0"/>
              <a:t>que los PIP sean formulados y ejecutados por las unidades que poseen responsabilidad </a:t>
            </a:r>
            <a:r>
              <a:rPr lang="es-ES" sz="1800" dirty="0" smtClean="0"/>
              <a:t>funcional.</a:t>
            </a:r>
          </a:p>
          <a:p>
            <a:pPr marL="531813" lvl="1" indent="-354013">
              <a:buAutoNum type="arabicPeriod" startAt="3"/>
            </a:pPr>
            <a:r>
              <a:rPr lang="es-ES" sz="1800" dirty="0" smtClean="0"/>
              <a:t>Asimismo </a:t>
            </a:r>
            <a:r>
              <a:rPr lang="es-ES" sz="1800" dirty="0"/>
              <a:t>el Monto de Inversión consignado en la Tabla #</a:t>
            </a:r>
            <a:r>
              <a:rPr lang="es-ES" sz="1800" dirty="0" smtClean="0"/>
              <a:t>20 corresponde </a:t>
            </a:r>
            <a:r>
              <a:rPr lang="es-ES" sz="1800" dirty="0"/>
              <a:t>al último monto de inversión registrado en la Ficha SNIP- NET pudiendo ser</a:t>
            </a:r>
            <a:r>
              <a:rPr lang="es-ES" sz="1800" dirty="0" smtClean="0"/>
              <a:t>:</a:t>
            </a:r>
          </a:p>
          <a:p>
            <a:pPr marL="531813" lvl="1" indent="-354013">
              <a:buNone/>
            </a:pPr>
            <a:endParaRPr lang="es-ES" sz="1800" dirty="0"/>
          </a:p>
          <a:p>
            <a:pPr marL="931863" lvl="2" indent="-354013">
              <a:buFont typeface="Wingdings" pitchFamily="2" charset="2"/>
              <a:buChar char="§"/>
            </a:pPr>
            <a:r>
              <a:rPr lang="es-ES" sz="1600" dirty="0"/>
              <a:t>El monto correspondiente al Formato F-17 (Verificación de Viabilidad</a:t>
            </a:r>
            <a:r>
              <a:rPr lang="es-ES" sz="1600" dirty="0" smtClean="0"/>
              <a:t>).</a:t>
            </a:r>
            <a:endParaRPr lang="es-ES" sz="1600" dirty="0"/>
          </a:p>
          <a:p>
            <a:pPr marL="931863" lvl="2" indent="-354013">
              <a:buFont typeface="Wingdings" pitchFamily="2" charset="2"/>
              <a:buChar char="§"/>
            </a:pPr>
            <a:r>
              <a:rPr lang="es-ES" sz="1600" dirty="0"/>
              <a:t>El monto correspondiente al Formato F-16 (Modificación del Monto ), si no existiera una verificación de viabilidad. </a:t>
            </a:r>
          </a:p>
          <a:p>
            <a:pPr marL="931863" lvl="2" indent="-354013">
              <a:buFont typeface="Wingdings" pitchFamily="2" charset="2"/>
              <a:buChar char="§"/>
            </a:pPr>
            <a:r>
              <a:rPr lang="es-ES" sz="1600" dirty="0"/>
              <a:t>El  monto correspondiente al Expediente Técnico (Formato F-15), si el PIP no posee ninguna modificatoria (F16) al monto de inversión declarado viable. </a:t>
            </a:r>
          </a:p>
          <a:p>
            <a:pPr marL="931863" lvl="2" indent="-354013">
              <a:buFont typeface="Wingdings" pitchFamily="2" charset="2"/>
              <a:buChar char="§"/>
            </a:pPr>
            <a:r>
              <a:rPr lang="es-ES" sz="1600" dirty="0"/>
              <a:t>El monto de inversión con el que fue declarado viable el PIP, si aún no posee Expediente Técnico. </a:t>
            </a:r>
            <a:endParaRPr lang="es-E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75159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a:solidFill>
                  <a:schemeClr val="tx1">
                    <a:lumMod val="65000"/>
                    <a:lumOff val="35000"/>
                  </a:schemeClr>
                </a:solidFill>
              </a:rPr>
              <a:t>Tabla </a:t>
            </a:r>
            <a:r>
              <a:rPr lang="es-ES" sz="2800" dirty="0" smtClean="0"/>
              <a:t>#</a:t>
            </a:r>
            <a:r>
              <a:rPr lang="es-ES" sz="2800" b="1" dirty="0" smtClean="0">
                <a:solidFill>
                  <a:schemeClr val="tx1">
                    <a:lumMod val="65000"/>
                    <a:lumOff val="35000"/>
                  </a:schemeClr>
                </a:solidFill>
              </a:rPr>
              <a:t>20 </a:t>
            </a:r>
            <a:r>
              <a:rPr lang="es-ES" sz="2800" b="1" dirty="0">
                <a:solidFill>
                  <a:schemeClr val="tx1">
                    <a:lumMod val="65000"/>
                    <a:lumOff val="35000"/>
                  </a:schemeClr>
                </a:solidFill>
              </a:rPr>
              <a:t>Clasificación de Proyectos según Tipología de Proyectos </a:t>
            </a:r>
            <a:endParaRPr lang="es-ES" sz="2800" dirty="0"/>
          </a:p>
        </p:txBody>
      </p:sp>
      <p:graphicFrame>
        <p:nvGraphicFramePr>
          <p:cNvPr id="4" name="3 Tabla"/>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18006936"/>
              </p:ext>
            </p:extLst>
          </p:nvPr>
        </p:nvGraphicFramePr>
        <p:xfrm>
          <a:off x="369810" y="1285860"/>
          <a:ext cx="8544457" cy="2500330"/>
        </p:xfrm>
        <a:graphic>
          <a:graphicData uri="http://schemas.openxmlformats.org/drawingml/2006/table">
            <a:tbl>
              <a:tblPr/>
              <a:tblGrid>
                <a:gridCol w="1269653"/>
                <a:gridCol w="621334"/>
                <a:gridCol w="503040"/>
                <a:gridCol w="535525"/>
                <a:gridCol w="547890"/>
                <a:gridCol w="387156"/>
                <a:gridCol w="387927"/>
                <a:gridCol w="578029"/>
                <a:gridCol w="690077"/>
                <a:gridCol w="649895"/>
                <a:gridCol w="501524"/>
                <a:gridCol w="541712"/>
                <a:gridCol w="663801"/>
                <a:gridCol w="666894"/>
              </a:tblGrid>
              <a:tr h="960128">
                <a:tc>
                  <a:txBody>
                    <a:bodyPr/>
                    <a:lstStyle/>
                    <a:p>
                      <a:pPr algn="ctr">
                        <a:spcAft>
                          <a:spcPts val="0"/>
                        </a:spcAft>
                      </a:pPr>
                      <a:r>
                        <a:rPr lang="es-ES" sz="900" dirty="0">
                          <a:solidFill>
                            <a:srgbClr val="000000"/>
                          </a:solidFill>
                          <a:latin typeface="Arial"/>
                          <a:ea typeface="Times New Roman"/>
                        </a:rPr>
                        <a:t>Estado</a:t>
                      </a:r>
                      <a:endParaRPr lang="es-ES" sz="1200" dirty="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Nombre de la Tipología de PIP</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Código SNIP del PIP</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Nombre del PIP</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Código DGPP del PIP</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UF</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UE</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a:solidFill>
                            <a:srgbClr val="000000"/>
                          </a:solidFill>
                          <a:latin typeface="Arial"/>
                          <a:ea typeface="Times New Roman"/>
                        </a:rPr>
                        <a:t>Fecha de </a:t>
                      </a:r>
                      <a:r>
                        <a:rPr lang="es-ES" sz="900" dirty="0" smtClean="0">
                          <a:solidFill>
                            <a:srgbClr val="000000"/>
                          </a:solidFill>
                          <a:latin typeface="Arial"/>
                          <a:ea typeface="Times New Roman"/>
                        </a:rPr>
                        <a:t>Viabilidad</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es-ES" sz="900" dirty="0">
                        <a:solidFill>
                          <a:srgbClr val="000000"/>
                        </a:solidFill>
                        <a:latin typeface="Arial"/>
                        <a:ea typeface="Times New Roman"/>
                      </a:endParaRPr>
                    </a:p>
                    <a:p>
                      <a:pPr algn="ctr">
                        <a:spcAft>
                          <a:spcPts val="0"/>
                        </a:spcAft>
                      </a:pPr>
                      <a:r>
                        <a:rPr lang="es-ES" sz="900" dirty="0">
                          <a:solidFill>
                            <a:srgbClr val="000000"/>
                          </a:solidFill>
                          <a:latin typeface="Arial"/>
                          <a:ea typeface="Times New Roman"/>
                        </a:rPr>
                        <a:t>Monto de inversión </a:t>
                      </a:r>
                      <a:r>
                        <a:rPr lang="es-ES" sz="1050" baseline="30000" dirty="0">
                          <a:solidFill>
                            <a:srgbClr val="000000"/>
                          </a:solidFill>
                          <a:latin typeface="Arial"/>
                          <a:ea typeface="Times New Roman"/>
                        </a:rPr>
                        <a:t>/a</a:t>
                      </a:r>
                      <a:endParaRPr lang="es-ES" sz="1200" dirty="0">
                        <a:latin typeface="Times New Roman"/>
                        <a:ea typeface="Times New Roman"/>
                      </a:endParaRPr>
                    </a:p>
                    <a:p>
                      <a:pPr algn="ctr">
                        <a:spcAft>
                          <a:spcPts val="0"/>
                        </a:spcAft>
                      </a:pPr>
                      <a:r>
                        <a:rPr lang="es-ES" sz="900" dirty="0">
                          <a:solidFill>
                            <a:srgbClr val="000000"/>
                          </a:solidFill>
                          <a:latin typeface="Arial"/>
                          <a:ea typeface="Times New Roman"/>
                        </a:rPr>
                        <a:t>(1)</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Monto de Inversión Ejecutado Acumulado al </a:t>
                      </a:r>
                      <a:r>
                        <a:rPr lang="es-ES" sz="900" dirty="0" smtClean="0">
                          <a:solidFill>
                            <a:srgbClr val="000000"/>
                          </a:solidFill>
                          <a:latin typeface="Arial"/>
                          <a:ea typeface="Times New Roman"/>
                        </a:rPr>
                        <a:t>2014</a:t>
                      </a:r>
                      <a:endParaRPr lang="es-ES" sz="1200" dirty="0">
                        <a:latin typeface="Times New Roman"/>
                        <a:ea typeface="Times New Roman"/>
                      </a:endParaRPr>
                    </a:p>
                    <a:p>
                      <a:pPr algn="ctr">
                        <a:spcAft>
                          <a:spcPts val="0"/>
                        </a:spcAft>
                      </a:pPr>
                      <a:r>
                        <a:rPr lang="es-ES" sz="900" dirty="0">
                          <a:solidFill>
                            <a:srgbClr val="000000"/>
                          </a:solidFill>
                          <a:latin typeface="Arial"/>
                          <a:ea typeface="Times New Roman"/>
                        </a:rPr>
                        <a:t>(2)</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es-ES" sz="900" dirty="0">
                        <a:solidFill>
                          <a:srgbClr val="000000"/>
                        </a:solidFill>
                        <a:latin typeface="Arial"/>
                        <a:ea typeface="Times New Roman"/>
                      </a:endParaRPr>
                    </a:p>
                    <a:p>
                      <a:pPr algn="ctr">
                        <a:spcAft>
                          <a:spcPts val="0"/>
                        </a:spcAft>
                      </a:pPr>
                      <a:r>
                        <a:rPr lang="es-ES" sz="900" dirty="0">
                          <a:solidFill>
                            <a:srgbClr val="000000"/>
                          </a:solidFill>
                          <a:latin typeface="Arial"/>
                          <a:ea typeface="Times New Roman"/>
                        </a:rPr>
                        <a:t>PIM </a:t>
                      </a:r>
                      <a:r>
                        <a:rPr lang="es-ES" sz="900" dirty="0" smtClean="0">
                          <a:solidFill>
                            <a:srgbClr val="000000"/>
                          </a:solidFill>
                          <a:latin typeface="Arial"/>
                          <a:ea typeface="Times New Roman"/>
                        </a:rPr>
                        <a:t>2015</a:t>
                      </a:r>
                      <a:endParaRPr lang="es-ES" sz="1200" dirty="0">
                        <a:latin typeface="Times New Roman"/>
                        <a:ea typeface="Times New Roman"/>
                      </a:endParaRPr>
                    </a:p>
                    <a:p>
                      <a:pPr algn="ctr">
                        <a:spcAft>
                          <a:spcPts val="0"/>
                        </a:spcAft>
                      </a:pPr>
                      <a:r>
                        <a:rPr lang="es-ES" sz="900" dirty="0">
                          <a:solidFill>
                            <a:srgbClr val="000000"/>
                          </a:solidFill>
                          <a:latin typeface="Arial"/>
                          <a:ea typeface="Times New Roman"/>
                        </a:rPr>
                        <a:t>(3)</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es-ES" sz="900" dirty="0">
                        <a:solidFill>
                          <a:srgbClr val="000000"/>
                        </a:solidFill>
                        <a:latin typeface="Arial"/>
                        <a:ea typeface="Times New Roman"/>
                      </a:endParaRPr>
                    </a:p>
                    <a:p>
                      <a:pPr algn="ctr">
                        <a:spcAft>
                          <a:spcPts val="0"/>
                        </a:spcAft>
                      </a:pPr>
                      <a:r>
                        <a:rPr lang="es-ES" sz="900" dirty="0">
                          <a:solidFill>
                            <a:srgbClr val="000000"/>
                          </a:solidFill>
                          <a:latin typeface="Arial"/>
                          <a:ea typeface="Times New Roman"/>
                        </a:rPr>
                        <a:t>Saldo</a:t>
                      </a:r>
                      <a:endParaRPr lang="es-ES" sz="1200" dirty="0">
                        <a:latin typeface="Times New Roman"/>
                        <a:ea typeface="Times New Roman"/>
                      </a:endParaRPr>
                    </a:p>
                    <a:p>
                      <a:pPr algn="ctr">
                        <a:spcAft>
                          <a:spcPts val="0"/>
                        </a:spcAft>
                      </a:pPr>
                      <a:r>
                        <a:rPr lang="es-ES" sz="900" dirty="0">
                          <a:solidFill>
                            <a:srgbClr val="000000"/>
                          </a:solidFill>
                          <a:latin typeface="Arial"/>
                          <a:ea typeface="Times New Roman"/>
                        </a:rPr>
                        <a:t>(4) = (1)-(2)-(3)</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Fecha de Inicio de Ejecución de Obra </a:t>
                      </a:r>
                      <a:r>
                        <a:rPr lang="es-ES" sz="900" baseline="30000" dirty="0">
                          <a:solidFill>
                            <a:srgbClr val="000000"/>
                          </a:solidFill>
                          <a:latin typeface="Arial"/>
                          <a:ea typeface="Times New Roman"/>
                        </a:rPr>
                        <a:t>/b</a:t>
                      </a:r>
                      <a:endParaRPr lang="es-ES" sz="1200" dirty="0">
                        <a:latin typeface="Times New Roman"/>
                        <a:ea typeface="Times New Roman"/>
                      </a:endParaRPr>
                    </a:p>
                    <a:p>
                      <a:pPr algn="ctr">
                        <a:spcAft>
                          <a:spcPts val="0"/>
                        </a:spcAft>
                      </a:pPr>
                      <a:r>
                        <a:rPr lang="es-ES" sz="900" dirty="0" smtClean="0">
                          <a:solidFill>
                            <a:srgbClr val="000000"/>
                          </a:solidFill>
                          <a:latin typeface="Arial"/>
                          <a:ea typeface="Times New Roman"/>
                        </a:rPr>
                        <a:t>(mm/</a:t>
                      </a:r>
                      <a:r>
                        <a:rPr lang="es-ES" sz="900" dirty="0" err="1" smtClean="0">
                          <a:solidFill>
                            <a:srgbClr val="000000"/>
                          </a:solidFill>
                          <a:latin typeface="Arial"/>
                          <a:ea typeface="Times New Roman"/>
                        </a:rPr>
                        <a:t>aaaa</a:t>
                      </a:r>
                      <a:r>
                        <a:rPr lang="es-ES" sz="900" dirty="0">
                          <a:solidFill>
                            <a:srgbClr val="000000"/>
                          </a:solidFill>
                          <a:latin typeface="Arial"/>
                          <a:ea typeface="Times New Roman"/>
                        </a:rPr>
                        <a:t>)</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900" dirty="0">
                          <a:solidFill>
                            <a:srgbClr val="000000"/>
                          </a:solidFill>
                          <a:latin typeface="Arial"/>
                          <a:ea typeface="Times New Roman"/>
                        </a:rPr>
                        <a:t>Fecha de término de Ejecución de Obra</a:t>
                      </a:r>
                      <a:endParaRPr lang="es-ES" sz="1200" dirty="0">
                        <a:latin typeface="Times New Roman"/>
                        <a:ea typeface="Times New Roman"/>
                      </a:endParaRPr>
                    </a:p>
                    <a:p>
                      <a:pPr algn="ctr">
                        <a:spcAft>
                          <a:spcPts val="0"/>
                        </a:spcAft>
                      </a:pPr>
                      <a:r>
                        <a:rPr lang="es-ES" sz="900" dirty="0" smtClean="0">
                          <a:solidFill>
                            <a:srgbClr val="000000"/>
                          </a:solidFill>
                          <a:latin typeface="Arial"/>
                          <a:ea typeface="Times New Roman"/>
                        </a:rPr>
                        <a:t>(mm/</a:t>
                      </a:r>
                      <a:r>
                        <a:rPr lang="es-ES" sz="900" dirty="0" err="1" smtClean="0">
                          <a:solidFill>
                            <a:srgbClr val="000000"/>
                          </a:solidFill>
                          <a:latin typeface="Arial"/>
                          <a:ea typeface="Times New Roman"/>
                        </a:rPr>
                        <a:t>aaaa</a:t>
                      </a:r>
                      <a:r>
                        <a:rPr lang="es-ES" sz="900" dirty="0">
                          <a:solidFill>
                            <a:srgbClr val="000000"/>
                          </a:solidFill>
                          <a:latin typeface="Arial"/>
                          <a:ea typeface="Times New Roman"/>
                        </a:rPr>
                        <a:t>)</a:t>
                      </a:r>
                      <a:endParaRPr lang="es-ES" sz="1200" dirty="0">
                        <a:latin typeface="Times New Roman"/>
                        <a:ea typeface="Times New Roman"/>
                      </a:endParaRPr>
                    </a:p>
                  </a:txBody>
                  <a:tcPr marL="37836" marR="37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42915">
                <a:tc>
                  <a:txBody>
                    <a:bodyPr/>
                    <a:lstStyle/>
                    <a:p>
                      <a:pPr>
                        <a:spcAft>
                          <a:spcPts val="0"/>
                        </a:spcAft>
                      </a:pPr>
                      <a:r>
                        <a:rPr lang="es-ES" sz="900" dirty="0">
                          <a:solidFill>
                            <a:srgbClr val="000000"/>
                          </a:solidFill>
                          <a:latin typeface="Arial"/>
                          <a:ea typeface="Times New Roman"/>
                        </a:rPr>
                        <a:t>Proyectos viables </a:t>
                      </a:r>
                      <a:r>
                        <a:rPr lang="es-ES" sz="900" dirty="0" smtClean="0">
                          <a:solidFill>
                            <a:srgbClr val="000000"/>
                          </a:solidFill>
                          <a:latin typeface="Arial"/>
                          <a:ea typeface="Times New Roman"/>
                        </a:rPr>
                        <a:t>con </a:t>
                      </a:r>
                      <a:r>
                        <a:rPr lang="es-ES" sz="900" dirty="0">
                          <a:solidFill>
                            <a:srgbClr val="000000"/>
                          </a:solidFill>
                          <a:latin typeface="Arial"/>
                          <a:ea typeface="Times New Roman"/>
                        </a:rPr>
                        <a:t>ejecución </a:t>
                      </a:r>
                      <a:r>
                        <a:rPr lang="es-ES" sz="900" dirty="0" smtClean="0">
                          <a:solidFill>
                            <a:srgbClr val="000000"/>
                          </a:solidFill>
                          <a:latin typeface="Arial"/>
                          <a:ea typeface="Times New Roman"/>
                        </a:rPr>
                        <a:t>financiera</a:t>
                      </a:r>
                      <a:r>
                        <a:rPr lang="es-ES" sz="900" baseline="0" dirty="0" smtClean="0">
                          <a:solidFill>
                            <a:srgbClr val="000000"/>
                          </a:solidFill>
                          <a:latin typeface="Arial"/>
                          <a:ea typeface="Times New Roman"/>
                        </a:rPr>
                        <a:t> </a:t>
                      </a:r>
                      <a:r>
                        <a:rPr lang="es-ES" sz="900" dirty="0" smtClean="0">
                          <a:solidFill>
                            <a:srgbClr val="000000"/>
                          </a:solidFill>
                          <a:latin typeface="Arial"/>
                          <a:ea typeface="Times New Roman"/>
                        </a:rPr>
                        <a:t>(*)</a:t>
                      </a:r>
                      <a:endParaRPr lang="es-ES" sz="1200" dirty="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solidFill>
                            <a:srgbClr val="000000"/>
                          </a:solidFill>
                          <a:latin typeface="Arial"/>
                          <a:ea typeface="Times New Roman"/>
                        </a:rPr>
                        <a:t> </a:t>
                      </a:r>
                      <a:endParaRPr lang="es-ES" sz="1400" dirty="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100" dirty="0">
                        <a:solidFill>
                          <a:srgbClr val="000000"/>
                        </a:solidFill>
                        <a:latin typeface="Arial"/>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endParaRPr lang="es-ES" sz="1100" dirty="0">
                        <a:solidFill>
                          <a:srgbClr val="000000"/>
                        </a:solidFill>
                        <a:latin typeface="Arial"/>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640084">
                <a:tc>
                  <a:txBody>
                    <a:bodyPr/>
                    <a:lstStyle/>
                    <a:p>
                      <a:pPr>
                        <a:spcAft>
                          <a:spcPts val="0"/>
                        </a:spcAft>
                      </a:pPr>
                      <a:r>
                        <a:rPr lang="es-ES" sz="900" dirty="0">
                          <a:solidFill>
                            <a:srgbClr val="000000"/>
                          </a:solidFill>
                          <a:latin typeface="Arial"/>
                          <a:ea typeface="Times New Roman"/>
                        </a:rPr>
                        <a:t>Proyectos Viables sin Ejecución Financiera Acumulada al </a:t>
                      </a:r>
                      <a:r>
                        <a:rPr lang="es-ES" sz="900" dirty="0" smtClean="0">
                          <a:solidFill>
                            <a:srgbClr val="000000"/>
                          </a:solidFill>
                          <a:latin typeface="Arial"/>
                          <a:ea typeface="Times New Roman"/>
                        </a:rPr>
                        <a:t>2014 </a:t>
                      </a:r>
                      <a:r>
                        <a:rPr lang="es-ES" sz="900" dirty="0">
                          <a:solidFill>
                            <a:srgbClr val="000000"/>
                          </a:solidFill>
                          <a:latin typeface="Arial"/>
                          <a:ea typeface="Times New Roman"/>
                        </a:rPr>
                        <a:t>y/o PIM en el </a:t>
                      </a:r>
                      <a:r>
                        <a:rPr lang="es-ES" sz="900" dirty="0" smtClean="0">
                          <a:solidFill>
                            <a:srgbClr val="000000"/>
                          </a:solidFill>
                          <a:latin typeface="Arial"/>
                          <a:ea typeface="Times New Roman"/>
                        </a:rPr>
                        <a:t>2015</a:t>
                      </a:r>
                      <a:endParaRPr lang="es-ES" sz="1200" dirty="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rgbClr val="000000"/>
                          </a:solidFill>
                          <a:latin typeface="Arial"/>
                          <a:ea typeface="Times New Roman"/>
                        </a:rPr>
                        <a:t> </a:t>
                      </a:r>
                      <a:endParaRPr lang="es-ES" sz="1400" dirty="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s-ES" sz="1100" dirty="0">
                          <a:solidFill>
                            <a:srgbClr val="000000"/>
                          </a:solidFill>
                          <a:latin typeface="Arial"/>
                          <a:ea typeface="Times New Roman"/>
                        </a:rPr>
                        <a:t> </a:t>
                      </a:r>
                      <a:endParaRPr lang="es-ES" sz="1400" dirty="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rgbClr val="000000"/>
                          </a:solidFill>
                          <a:latin typeface="Arial"/>
                          <a:ea typeface="Times New Roman"/>
                        </a:rPr>
                        <a:t> </a:t>
                      </a:r>
                      <a:endParaRPr lang="es-ES" sz="1400" dirty="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rgbClr val="000000"/>
                          </a:solidFill>
                          <a:latin typeface="Arial"/>
                          <a:ea typeface="Times New Roman"/>
                        </a:rPr>
                        <a:t> </a:t>
                      </a:r>
                      <a:endParaRPr lang="es-ES" sz="1400" dirty="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200" dirty="0">
                          <a:solidFill>
                            <a:srgbClr val="000000"/>
                          </a:solidFill>
                          <a:latin typeface="Arial"/>
                          <a:ea typeface="Times New Roman"/>
                        </a:rPr>
                        <a:t> </a:t>
                      </a:r>
                      <a:endParaRPr lang="es-ES" sz="1400" dirty="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200" dirty="0">
                          <a:solidFill>
                            <a:srgbClr val="000000"/>
                          </a:solidFill>
                          <a:latin typeface="Arial"/>
                          <a:ea typeface="Times New Roman"/>
                        </a:rPr>
                        <a:t> </a:t>
                      </a:r>
                      <a:endParaRPr lang="es-ES" sz="1400" dirty="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endParaRPr lang="es-ES" sz="1200">
                        <a:solidFill>
                          <a:srgbClr val="000000"/>
                        </a:solidFill>
                        <a:latin typeface="Arial"/>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endParaRPr lang="es-ES" sz="1200" dirty="0">
                        <a:solidFill>
                          <a:srgbClr val="000000"/>
                        </a:solidFill>
                        <a:latin typeface="Arial"/>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457203">
                <a:tc>
                  <a:txBody>
                    <a:bodyPr/>
                    <a:lstStyle/>
                    <a:p>
                      <a:pPr>
                        <a:spcAft>
                          <a:spcPts val="0"/>
                        </a:spcAft>
                      </a:pPr>
                      <a:r>
                        <a:rPr lang="es-ES" sz="900" dirty="0">
                          <a:solidFill>
                            <a:srgbClr val="000000"/>
                          </a:solidFill>
                          <a:latin typeface="Arial"/>
                          <a:ea typeface="Times New Roman"/>
                        </a:rPr>
                        <a:t>Proyectos en formulación en el SNIP</a:t>
                      </a:r>
                      <a:endParaRPr lang="es-ES" sz="1200" dirty="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100" dirty="0">
                          <a:solidFill>
                            <a:srgbClr val="000000"/>
                          </a:solidFill>
                          <a:latin typeface="Arial"/>
                          <a:ea typeface="Times New Roman"/>
                        </a:rPr>
                        <a:t> </a:t>
                      </a:r>
                      <a:endParaRPr lang="es-ES" sz="1400" dirty="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100">
                          <a:solidFill>
                            <a:srgbClr val="000000"/>
                          </a:solidFill>
                          <a:latin typeface="Arial"/>
                          <a:ea typeface="Times New Roman"/>
                        </a:rPr>
                        <a:t> </a:t>
                      </a:r>
                      <a:endParaRPr lang="es-ES" sz="1400">
                        <a:latin typeface="Times New Roman"/>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rPr>
                        <a:t> </a:t>
                      </a:r>
                      <a:endParaRPr lang="es-ES" sz="140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200" dirty="0">
                          <a:solidFill>
                            <a:srgbClr val="000000"/>
                          </a:solidFill>
                          <a:latin typeface="Arial"/>
                          <a:ea typeface="Times New Roman"/>
                        </a:rPr>
                        <a:t> </a:t>
                      </a:r>
                      <a:endParaRPr lang="es-ES" sz="1400" dirty="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200" dirty="0">
                          <a:solidFill>
                            <a:srgbClr val="000000"/>
                          </a:solidFill>
                          <a:latin typeface="Arial"/>
                          <a:ea typeface="Times New Roman"/>
                        </a:rPr>
                        <a:t> </a:t>
                      </a:r>
                      <a:endParaRPr lang="es-ES" sz="1400" dirty="0">
                        <a:latin typeface="Times New Roman"/>
                        <a:ea typeface="Times New Roman"/>
                      </a:endParaRPr>
                    </a:p>
                  </a:txBody>
                  <a:tcPr marL="37836" marR="378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endParaRPr lang="es-ES" sz="1200">
                        <a:solidFill>
                          <a:srgbClr val="000000"/>
                        </a:solidFill>
                        <a:latin typeface="Arial"/>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endParaRPr lang="es-ES" sz="1200" dirty="0">
                        <a:solidFill>
                          <a:srgbClr val="000000"/>
                        </a:solidFill>
                        <a:latin typeface="Arial"/>
                        <a:ea typeface="Times New Roman"/>
                      </a:endParaRPr>
                    </a:p>
                  </a:txBody>
                  <a:tcPr marL="37836" marR="37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23554" name="Rectangle 2"/>
          <p:cNvSpPr>
            <a:spLocks noChangeArrowheads="1"/>
          </p:cNvSpPr>
          <p:nvPr/>
        </p:nvSpPr>
        <p:spPr bwMode="auto">
          <a:xfrm>
            <a:off x="785787" y="4324044"/>
            <a:ext cx="7774023" cy="810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1400" baseline="30000" dirty="0">
                <a:ea typeface="Times New Roman" pitchFamily="18" charset="0"/>
                <a:cs typeface="Arial" pitchFamily="34" charset="0"/>
              </a:rPr>
              <a:t>(*)  Los proyectos viables en ejecución son aquellos PIP declarados viables que se encuentran en la fase de ejecución. </a:t>
            </a:r>
            <a:endParaRPr lang="es-ES" sz="1400" dirty="0"/>
          </a:p>
          <a:p>
            <a:pPr eaLnBrk="0" hangingPunct="0"/>
            <a:r>
              <a:rPr lang="es-ES" sz="1400" baseline="30000" dirty="0">
                <a:ea typeface="Times New Roman" pitchFamily="18" charset="0"/>
                <a:cs typeface="Arial" pitchFamily="34" charset="0"/>
              </a:rPr>
              <a:t>/a Monto de Inversión consignado corresponde al último monto de inversión registrado </a:t>
            </a:r>
            <a:r>
              <a:rPr lang="es-ES" sz="1400" baseline="30000" dirty="0" smtClean="0">
                <a:ea typeface="Times New Roman" pitchFamily="18" charset="0"/>
                <a:cs typeface="Arial" pitchFamily="34" charset="0"/>
              </a:rPr>
              <a:t>en el Sistema de </a:t>
            </a:r>
            <a:r>
              <a:rPr lang="es-ES" sz="1400" baseline="30000" dirty="0">
                <a:ea typeface="Times New Roman" pitchFamily="18" charset="0"/>
                <a:cs typeface="Arial" pitchFamily="34" charset="0"/>
              </a:rPr>
              <a:t>Inversión Pública</a:t>
            </a:r>
          </a:p>
          <a:p>
            <a:pPr eaLnBrk="0" hangingPunct="0"/>
            <a:r>
              <a:rPr lang="es-ES" sz="1400" baseline="30000" dirty="0">
                <a:ea typeface="Times New Roman" pitchFamily="18" charset="0"/>
                <a:cs typeface="Arial" pitchFamily="34" charset="0"/>
              </a:rPr>
              <a:t>/b Consignar la fecha de inicio de elaboración del Expediente Técnico del PIP. Señalar una fecha proyectada para el caso de los PIP viables sin ejecución financiera acumulada al </a:t>
            </a:r>
            <a:r>
              <a:rPr lang="es-ES" sz="1400" baseline="30000" dirty="0" smtClean="0">
                <a:ea typeface="Times New Roman" pitchFamily="18" charset="0"/>
                <a:cs typeface="Arial" pitchFamily="34" charset="0"/>
              </a:rPr>
              <a:t>2014, </a:t>
            </a:r>
            <a:r>
              <a:rPr lang="es-ES" sz="1400" baseline="30000" dirty="0">
                <a:ea typeface="Times New Roman" pitchFamily="18" charset="0"/>
                <a:cs typeface="Arial" pitchFamily="34" charset="0"/>
              </a:rPr>
              <a:t>y para los PIP en formulación. </a:t>
            </a:r>
            <a:endParaRPr lang="es-E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8575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23502" y="260648"/>
            <a:ext cx="8474420" cy="1285884"/>
          </a:xfrm>
        </p:spPr>
        <p:txBody>
          <a:bodyPr/>
          <a:lstStyle/>
          <a:p>
            <a:r>
              <a:rPr lang="es-PE" sz="2000" b="1" dirty="0"/>
              <a:t>Ejemplo de llenado de Tabla </a:t>
            </a:r>
            <a:r>
              <a:rPr lang="es-ES" sz="2000" dirty="0" smtClean="0"/>
              <a:t>#</a:t>
            </a:r>
            <a:r>
              <a:rPr lang="es-PE" sz="2000" b="1" dirty="0" smtClean="0"/>
              <a:t>20</a:t>
            </a:r>
            <a:r>
              <a:rPr lang="es-PE" sz="2000" b="1" dirty="0"/>
              <a:t/>
            </a:r>
            <a:br>
              <a:rPr lang="es-PE" sz="2000" b="1" dirty="0"/>
            </a:br>
            <a:r>
              <a:rPr lang="es-PE" sz="2000" b="1" dirty="0" smtClean="0"/>
              <a:t>Clasificación </a:t>
            </a:r>
            <a:r>
              <a:rPr lang="es-PE" sz="2000" b="1" dirty="0"/>
              <a:t>de </a:t>
            </a:r>
            <a:r>
              <a:rPr lang="es-PE" sz="2000" b="1" dirty="0" smtClean="0"/>
              <a:t>PIP </a:t>
            </a:r>
            <a:r>
              <a:rPr lang="es-PE" sz="2000" b="1" dirty="0"/>
              <a:t>en la Tipología de Instalación (o creación) </a:t>
            </a:r>
            <a:r>
              <a:rPr lang="es-PE" sz="2000" b="1" dirty="0" smtClean="0"/>
              <a:t>del servicio de Educación Inicial</a:t>
            </a:r>
            <a:r>
              <a:rPr lang="es-PE" sz="2000" b="1" dirty="0"/>
              <a:t>. PP 0091 Acceso a EBR</a:t>
            </a:r>
            <a:endParaRPr lang="es-ES" sz="2000" b="1" dirty="0"/>
          </a:p>
        </p:txBody>
      </p:sp>
      <p:sp>
        <p:nvSpPr>
          <p:cNvPr id="3" name="2 Marcador de contenido"/>
          <p:cNvSpPr>
            <a:spLocks noGrp="1"/>
          </p:cNvSpPr>
          <p:nvPr>
            <p:ph idx="1"/>
          </p:nvPr>
        </p:nvSpPr>
        <p:spPr>
          <a:xfrm>
            <a:off x="179512" y="1340768"/>
            <a:ext cx="8718410" cy="4740277"/>
          </a:xfrm>
        </p:spPr>
        <p:txBody>
          <a:bodyPr>
            <a:normAutofit fontScale="85000" lnSpcReduction="20000"/>
          </a:bodyPr>
          <a:lstStyle/>
          <a:p>
            <a:pPr algn="just">
              <a:buFont typeface="Wingdings" pitchFamily="2" charset="2"/>
              <a:buChar char="ü"/>
            </a:pPr>
            <a:r>
              <a:rPr lang="es-PE" sz="1600" dirty="0"/>
              <a:t>El Programa Presupuestal 0091 de Acceso a la EBR posee como indicador del resultado específico: </a:t>
            </a:r>
            <a:r>
              <a:rPr lang="es-PE" sz="1600" b="1" i="1" dirty="0"/>
              <a:t>Incremento de la tasa de matricula de educación inicial</a:t>
            </a:r>
            <a:r>
              <a:rPr lang="es-PE" sz="1600" dirty="0"/>
              <a:t>, para lo cual se ha identificado la Tipología de Proyectos “Instalación (o creación) de los Servicios de la Educación a Nivel Inicial” orientada al </a:t>
            </a:r>
            <a:r>
              <a:rPr lang="es-PE" sz="1600" u="sng" dirty="0"/>
              <a:t>incremento de la cobertura del servicio de educación inicial</a:t>
            </a:r>
            <a:r>
              <a:rPr lang="es-PE" sz="1600" dirty="0"/>
              <a:t>. (Este PP posee 3 Tipologías de </a:t>
            </a:r>
            <a:r>
              <a:rPr lang="es-PE" sz="1600" dirty="0" err="1"/>
              <a:t>PIPs</a:t>
            </a:r>
            <a:r>
              <a:rPr lang="es-PE" sz="1600" dirty="0"/>
              <a:t> adicionales</a:t>
            </a:r>
            <a:r>
              <a:rPr lang="es-PE" sz="1600" dirty="0" smtClean="0"/>
              <a:t>).</a:t>
            </a:r>
            <a:endParaRPr lang="es-PE" sz="1600" dirty="0"/>
          </a:p>
          <a:p>
            <a:pPr algn="just">
              <a:buFont typeface="+mj-lt"/>
              <a:buAutoNum type="arabicPeriod"/>
            </a:pPr>
            <a:r>
              <a:rPr lang="es-PE" sz="1600" dirty="0"/>
              <a:t>Sobre la base de datos del Banco de Proyectos, filtrar los Proyectos que pertenecen a la cadena funcional: </a:t>
            </a:r>
          </a:p>
          <a:p>
            <a:pPr lvl="1" algn="just">
              <a:buFont typeface="+mj-lt"/>
              <a:buAutoNum type="alphaLcParenR"/>
            </a:pPr>
            <a:r>
              <a:rPr lang="es-PE" sz="1600" b="1" dirty="0"/>
              <a:t>Función</a:t>
            </a:r>
            <a:r>
              <a:rPr lang="es-PE" sz="1600" dirty="0"/>
              <a:t>: 22. Educación, </a:t>
            </a:r>
          </a:p>
          <a:p>
            <a:pPr lvl="1" algn="just">
              <a:buFont typeface="+mj-lt"/>
              <a:buAutoNum type="alphaLcParenR"/>
            </a:pPr>
            <a:r>
              <a:rPr lang="es-PE" sz="1600" b="1" dirty="0"/>
              <a:t>División Funcional:</a:t>
            </a:r>
            <a:r>
              <a:rPr lang="es-PE" sz="1600" dirty="0"/>
              <a:t> 047. Educación Básica</a:t>
            </a:r>
          </a:p>
          <a:p>
            <a:pPr lvl="1" algn="just">
              <a:buFont typeface="+mj-lt"/>
              <a:buAutoNum type="alphaLcParenR"/>
            </a:pPr>
            <a:r>
              <a:rPr lang="es-PE" sz="1600" b="1" dirty="0"/>
              <a:t>Grupo Funcional:</a:t>
            </a:r>
            <a:r>
              <a:rPr lang="es-PE" sz="1600" dirty="0"/>
              <a:t> 0.103 Educación Inicial</a:t>
            </a:r>
            <a:r>
              <a:rPr lang="es-ES" sz="800" dirty="0"/>
              <a:t>	</a:t>
            </a:r>
            <a:endParaRPr lang="es-PE" sz="800" dirty="0"/>
          </a:p>
          <a:p>
            <a:pPr lvl="1" algn="just">
              <a:buNone/>
            </a:pPr>
            <a:endParaRPr lang="es-PE" sz="800" dirty="0"/>
          </a:p>
          <a:p>
            <a:pPr lvl="0" algn="just">
              <a:buFont typeface="+mj-lt"/>
              <a:buAutoNum type="arabicPeriod"/>
            </a:pPr>
            <a:r>
              <a:rPr lang="es-PE" sz="1600" dirty="0">
                <a:solidFill>
                  <a:prstClr val="black"/>
                </a:solidFill>
              </a:rPr>
              <a:t>A partir de la variable </a:t>
            </a:r>
            <a:r>
              <a:rPr lang="es-PE" sz="1600" b="1" dirty="0">
                <a:solidFill>
                  <a:prstClr val="black"/>
                </a:solidFill>
              </a:rPr>
              <a:t>Nombre del Proyecto, </a:t>
            </a:r>
            <a:r>
              <a:rPr lang="es-PE" sz="1600" dirty="0">
                <a:solidFill>
                  <a:prstClr val="black"/>
                </a:solidFill>
              </a:rPr>
              <a:t>identificar y crear 3 variables independientes correspondientes a:</a:t>
            </a:r>
          </a:p>
          <a:p>
            <a:pPr marL="687387" lvl="1" indent="-342900" algn="just">
              <a:buFont typeface="+mj-lt"/>
              <a:buAutoNum type="alphaLcParenR"/>
            </a:pPr>
            <a:r>
              <a:rPr lang="es-PE" sz="1600" b="1" dirty="0">
                <a:solidFill>
                  <a:prstClr val="black"/>
                </a:solidFill>
              </a:rPr>
              <a:t>Naturaleza de intervención</a:t>
            </a:r>
            <a:r>
              <a:rPr lang="es-PE" sz="1600" dirty="0">
                <a:solidFill>
                  <a:prstClr val="black"/>
                </a:solidFill>
              </a:rPr>
              <a:t>:  Instalación,  ampliación,  mejoramiento, etc. (Ver Anexo SNIP 09)</a:t>
            </a:r>
          </a:p>
          <a:p>
            <a:pPr marL="687387" lvl="1" indent="-342900" algn="just">
              <a:buFont typeface="+mj-lt"/>
              <a:buAutoNum type="alphaLcParenR"/>
            </a:pPr>
            <a:r>
              <a:rPr lang="es-PE" sz="1600" b="1" dirty="0">
                <a:solidFill>
                  <a:prstClr val="black"/>
                </a:solidFill>
              </a:rPr>
              <a:t>Objeto de la intervención</a:t>
            </a:r>
            <a:r>
              <a:rPr lang="es-PE" sz="1600" dirty="0">
                <a:solidFill>
                  <a:prstClr val="black"/>
                </a:solidFill>
              </a:rPr>
              <a:t>: Institución Educativa Inicial 342, PRONOEI 267, cerco perimétrico de la IEI 123 </a:t>
            </a:r>
          </a:p>
          <a:p>
            <a:pPr marL="687387" lvl="1" indent="-342900" algn="just">
              <a:buFont typeface="+mj-lt"/>
              <a:buAutoNum type="alphaLcParenR"/>
            </a:pPr>
            <a:r>
              <a:rPr lang="es-PE" sz="1600" b="1" dirty="0">
                <a:solidFill>
                  <a:prstClr val="black"/>
                </a:solidFill>
              </a:rPr>
              <a:t>Localidad de la intervención: </a:t>
            </a:r>
            <a:r>
              <a:rPr lang="es-PE" sz="1600" dirty="0">
                <a:solidFill>
                  <a:prstClr val="black"/>
                </a:solidFill>
              </a:rPr>
              <a:t>departamento, provincia, distrito, centro poblado.</a:t>
            </a:r>
          </a:p>
          <a:p>
            <a:pPr lvl="1" algn="just">
              <a:buNone/>
            </a:pPr>
            <a:endParaRPr lang="es-PE" sz="1200" dirty="0">
              <a:solidFill>
                <a:prstClr val="black"/>
              </a:solidFill>
            </a:endParaRPr>
          </a:p>
          <a:p>
            <a:pPr lvl="0" algn="just">
              <a:buFont typeface="+mj-lt"/>
              <a:buAutoNum type="arabicPeriod"/>
            </a:pPr>
            <a:r>
              <a:rPr lang="es-PE" sz="1600" dirty="0">
                <a:solidFill>
                  <a:prstClr val="black"/>
                </a:solidFill>
              </a:rPr>
              <a:t>Filtrar y Excluir de la base de datos, los proyectos cuyo Objeto de la Intervención mencione a un PRONOEI (El PP 0091 solo interviene en educación escolarizada, PRONOEI ofrece servicio no escolarizado</a:t>
            </a:r>
            <a:r>
              <a:rPr lang="es-PE" sz="1600" dirty="0" smtClean="0">
                <a:solidFill>
                  <a:prstClr val="black"/>
                </a:solidFill>
              </a:rPr>
              <a:t>).</a:t>
            </a:r>
            <a:endParaRPr lang="es-PE" sz="1600" dirty="0">
              <a:solidFill>
                <a:prstClr val="black"/>
              </a:solidFill>
            </a:endParaRPr>
          </a:p>
          <a:p>
            <a:pPr lvl="0" algn="just">
              <a:buFont typeface="+mj-lt"/>
              <a:buAutoNum type="arabicPeriod"/>
            </a:pPr>
            <a:r>
              <a:rPr lang="es-PE" sz="1600" dirty="0">
                <a:solidFill>
                  <a:prstClr val="black"/>
                </a:solidFill>
              </a:rPr>
              <a:t>Filtrar y Excluir de la base de datos, los proyectos fraccionados que posean como Objeto de la Intervención la intervención específica en</a:t>
            </a:r>
            <a:r>
              <a:rPr lang="es-PE" sz="1600" i="1" dirty="0">
                <a:solidFill>
                  <a:prstClr val="black"/>
                </a:solidFill>
              </a:rPr>
              <a:t> cercos perimétricos, complejos recreacionales en IE, plataforma deportiva, servicios higiénicos e implementación de mobiliario</a:t>
            </a:r>
            <a:r>
              <a:rPr lang="es-PE" sz="1600" dirty="0">
                <a:solidFill>
                  <a:prstClr val="black"/>
                </a:solidFill>
              </a:rPr>
              <a:t>. </a:t>
            </a:r>
          </a:p>
          <a:p>
            <a:pPr lvl="0">
              <a:buFont typeface="+mj-lt"/>
              <a:buAutoNum type="arabicPeriod"/>
            </a:pPr>
            <a:endParaRPr lang="es-PE" sz="1600" dirty="0">
              <a:solidFill>
                <a:prstClr val="black"/>
              </a:solidFill>
            </a:endParaRPr>
          </a:p>
          <a:p>
            <a:pPr lvl="0">
              <a:buFont typeface="+mj-lt"/>
              <a:buAutoNum type="arabicPeriod"/>
            </a:pPr>
            <a:endParaRPr lang="es-PE" sz="1600" dirty="0">
              <a:solidFill>
                <a:prstClr val="black"/>
              </a:solidFill>
            </a:endParaRPr>
          </a:p>
          <a:p>
            <a:pPr lvl="0">
              <a:buFont typeface="+mj-lt"/>
              <a:buAutoNum type="arabicPeriod"/>
            </a:pPr>
            <a:endParaRPr lang="es-PE" sz="1600" dirty="0">
              <a:solidFill>
                <a:prstClr val="black"/>
              </a:solidFill>
            </a:endParaRPr>
          </a:p>
          <a:p>
            <a:pPr lvl="0">
              <a:buFont typeface="+mj-lt"/>
              <a:buAutoNum type="arabicPeriod"/>
            </a:pPr>
            <a:endParaRPr lang="es-PE" sz="1600" dirty="0">
              <a:solidFill>
                <a:prstClr val="black"/>
              </a:solidFill>
            </a:endParaRPr>
          </a:p>
          <a:p>
            <a:pPr lvl="0">
              <a:buFont typeface="+mj-lt"/>
              <a:buAutoNum type="arabicPeriod"/>
            </a:pPr>
            <a:endParaRPr lang="es-PE" sz="1600" dirty="0">
              <a:solidFill>
                <a:prstClr val="black"/>
              </a:solidFill>
            </a:endParaRPr>
          </a:p>
          <a:p>
            <a:pPr lvl="0">
              <a:buFont typeface="+mj-lt"/>
              <a:buAutoNum type="arabicPeriod"/>
            </a:pPr>
            <a:endParaRPr lang="es-PE" sz="800" dirty="0"/>
          </a:p>
        </p:txBody>
      </p:sp>
      <p:sp>
        <p:nvSpPr>
          <p:cNvPr id="4" name="3 Marcador de número de diapositiva"/>
          <p:cNvSpPr>
            <a:spLocks noGrp="1"/>
          </p:cNvSpPr>
          <p:nvPr>
            <p:ph type="sldNum" sz="quarter" idx="12"/>
          </p:nvPr>
        </p:nvSpPr>
        <p:spPr/>
        <p:txBody>
          <a:bodyPr/>
          <a:lstStyle/>
          <a:p>
            <a:pPr>
              <a:defRPr/>
            </a:pPr>
            <a:fld id="{068C41AF-17FF-422B-9639-A7D2ECB25B65}" type="slidenum">
              <a:rPr lang="es-ES" smtClean="0"/>
              <a:pPr>
                <a:defRPr/>
              </a:pPr>
              <a:t>109</a:t>
            </a:fld>
            <a:endParaRPr lang="es-E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5418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1 Título"/>
          <p:cNvSpPr>
            <a:spLocks noGrp="1"/>
          </p:cNvSpPr>
          <p:nvPr>
            <p:ph type="title"/>
          </p:nvPr>
        </p:nvSpPr>
        <p:spPr/>
        <p:txBody>
          <a:bodyPr/>
          <a:lstStyle/>
          <a:p>
            <a:pPr eaLnBrk="1" hangingPunct="1"/>
            <a:r>
              <a:rPr lang="es-MX" sz="3200" dirty="0" smtClean="0"/>
              <a:t>¿Qué no es un PP?</a:t>
            </a:r>
            <a:endParaRPr lang="es-ES" sz="3200" dirty="0" smtClean="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45971887"/>
              </p:ext>
            </p:extLst>
          </p:nvPr>
        </p:nvGraphicFramePr>
        <p:xfrm>
          <a:off x="1000100" y="1268760"/>
          <a:ext cx="7258072" cy="4396040"/>
        </p:xfrm>
        <a:graphic>
          <a:graphicData uri="http://schemas.openxmlformats.org/drawingml/2006/table">
            <a:tbl>
              <a:tblPr firstRow="1" bandRow="1">
                <a:tableStyleId>{2D5ABB26-0587-4C30-8999-92F81FD0307C}</a:tableStyleId>
              </a:tblPr>
              <a:tblGrid>
                <a:gridCol w="6615130"/>
                <a:gridCol w="642942"/>
              </a:tblGrid>
              <a:tr h="124636">
                <a:tc>
                  <a:txBody>
                    <a:bodyPr/>
                    <a:lstStyle/>
                    <a:p>
                      <a:endParaRPr lang="es-ES" b="1" dirty="0"/>
                    </a:p>
                  </a:txBody>
                  <a:tcPr/>
                </a:tc>
                <a:tc>
                  <a:txBody>
                    <a:bodyPr/>
                    <a:lstStyle/>
                    <a:p>
                      <a:endParaRPr lang="es-ES" dirty="0"/>
                    </a:p>
                  </a:txBody>
                  <a:tcPr/>
                </a:tc>
              </a:tr>
              <a:tr h="766988">
                <a:tc>
                  <a:txBody>
                    <a:bodyPr/>
                    <a:lstStyle/>
                    <a:p>
                      <a:pPr marL="180975" indent="-180975" algn="just">
                        <a:buFontTx/>
                        <a:buChar char="-"/>
                        <a:tabLst/>
                      </a:pPr>
                      <a:r>
                        <a:rPr lang="es-ES" dirty="0" smtClean="0"/>
                        <a:t>El registro</a:t>
                      </a:r>
                      <a:r>
                        <a:rPr lang="es-ES" baseline="0" dirty="0" smtClean="0"/>
                        <a:t> ordenado de las actividades actuales de la entidad empleando las categorías presupuestales.</a:t>
                      </a:r>
                    </a:p>
                  </a:txBody>
                  <a:tcPr/>
                </a:tc>
                <a:tc>
                  <a:txBody>
                    <a:bodyPr/>
                    <a:lstStyle/>
                    <a:p>
                      <a:pPr algn="ctr"/>
                      <a:r>
                        <a:rPr lang="es-ES" sz="3200" dirty="0" smtClean="0">
                          <a:solidFill>
                            <a:srgbClr val="FF0000"/>
                          </a:solidFill>
                          <a:latin typeface="Brush Script MT"/>
                        </a:rPr>
                        <a:t>×</a:t>
                      </a:r>
                      <a:endParaRPr lang="es-ES" sz="3200" dirty="0">
                        <a:solidFill>
                          <a:srgbClr val="FF0000"/>
                        </a:solidFill>
                      </a:endParaRPr>
                    </a:p>
                  </a:txBody>
                  <a:tcPr/>
                </a:tc>
              </a:tr>
              <a:tr h="792088">
                <a:tc>
                  <a:txBody>
                    <a:bodyPr/>
                    <a:lstStyle/>
                    <a:p>
                      <a:pPr marL="180975" indent="-180975" algn="just" defTabSz="914400" rtl="0" eaLnBrk="1" latinLnBrk="0" hangingPunct="1">
                        <a:buFontTx/>
                        <a:buChar char="-"/>
                        <a:tabLst/>
                      </a:pPr>
                      <a:r>
                        <a:rPr lang="es-ES" sz="1800" kern="1200" dirty="0" smtClean="0">
                          <a:solidFill>
                            <a:schemeClr val="tx1"/>
                          </a:solidFill>
                          <a:latin typeface="+mn-lt"/>
                          <a:ea typeface="+mn-ea"/>
                          <a:cs typeface="+mn-cs"/>
                        </a:rPr>
                        <a:t>El registro de la totalidad de las competencias de la entidad, utilizando las categorías presupuestales.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rgbClr val="FF0000"/>
                          </a:solidFill>
                          <a:latin typeface="Brush Script MT"/>
                        </a:rPr>
                        <a:t>×</a:t>
                      </a:r>
                      <a:endParaRPr lang="es-ES" sz="3200" dirty="0" smtClean="0">
                        <a:solidFill>
                          <a:srgbClr val="FF0000"/>
                        </a:solidFill>
                      </a:endParaRPr>
                    </a:p>
                  </a:txBody>
                  <a:tcPr/>
                </a:tc>
              </a:tr>
              <a:tr h="792088">
                <a:tc>
                  <a:txBody>
                    <a:bodyPr/>
                    <a:lstStyle/>
                    <a:p>
                      <a:pPr marL="180975" indent="-180975" algn="just" defTabSz="914400" rtl="0" eaLnBrk="1" latinLnBrk="0" hangingPunct="1">
                        <a:buFontTx/>
                        <a:buChar char="-"/>
                        <a:tabLst/>
                      </a:pPr>
                      <a:r>
                        <a:rPr lang="es-ES" sz="1800" kern="1200" dirty="0" smtClean="0">
                          <a:solidFill>
                            <a:schemeClr val="tx1"/>
                          </a:solidFill>
                          <a:latin typeface="+mn-lt"/>
                          <a:ea typeface="+mn-ea"/>
                          <a:cs typeface="+mn-cs"/>
                        </a:rPr>
                        <a:t>El registro de la estructura organizacional de la entidad, utilizando las categorías presupuestales.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rgbClr val="FF0000"/>
                          </a:solidFill>
                          <a:latin typeface="Brush Script MT"/>
                        </a:rPr>
                        <a:t>×</a:t>
                      </a:r>
                      <a:endParaRPr lang="es-ES" sz="3200" dirty="0" smtClean="0">
                        <a:solidFill>
                          <a:srgbClr val="FF0000"/>
                        </a:solidFill>
                      </a:endParaRPr>
                    </a:p>
                  </a:txBody>
                  <a:tcPr/>
                </a:tc>
              </a:tr>
              <a:tr h="547416">
                <a:tc>
                  <a:txBody>
                    <a:bodyPr/>
                    <a:lstStyle/>
                    <a:p>
                      <a:pPr marL="180975" marR="0" indent="-180975" algn="just" defTabSz="914400" rtl="0" eaLnBrk="1" fontAlgn="auto" latinLnBrk="0" hangingPunct="1">
                        <a:lnSpc>
                          <a:spcPct val="100000"/>
                        </a:lnSpc>
                        <a:spcBef>
                          <a:spcPts val="0"/>
                        </a:spcBef>
                        <a:spcAft>
                          <a:spcPts val="0"/>
                        </a:spcAft>
                        <a:buClrTx/>
                        <a:buSzTx/>
                        <a:buFontTx/>
                        <a:buChar char="-"/>
                        <a:tabLst/>
                        <a:defRPr/>
                      </a:pPr>
                      <a:r>
                        <a:rPr lang="es-ES" sz="1800" kern="1200" dirty="0" smtClean="0">
                          <a:solidFill>
                            <a:schemeClr val="tx1"/>
                          </a:solidFill>
                          <a:latin typeface="+mn-lt"/>
                          <a:ea typeface="+mn-ea"/>
                          <a:cs typeface="+mn-cs"/>
                        </a:rPr>
                        <a:t>La resolución de los problemas de gestión de las entidades.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rgbClr val="FF0000"/>
                          </a:solidFill>
                          <a:latin typeface="Brush Script MT"/>
                        </a:rPr>
                        <a:t>×</a:t>
                      </a:r>
                      <a:endParaRPr lang="es-ES" sz="3200" dirty="0" smtClean="0">
                        <a:solidFill>
                          <a:srgbClr val="FF0000"/>
                        </a:solidFill>
                      </a:endParaRPr>
                    </a:p>
                  </a:txBody>
                  <a:tcPr/>
                </a:tc>
              </a:tr>
              <a:tr h="475165">
                <a:tc>
                  <a:txBody>
                    <a:bodyPr/>
                    <a:lstStyle/>
                    <a:p>
                      <a:pPr marL="180975" marR="0" indent="-180975" algn="just" defTabSz="914400" rtl="0" eaLnBrk="1" fontAlgn="auto" latinLnBrk="0" hangingPunct="1">
                        <a:lnSpc>
                          <a:spcPct val="100000"/>
                        </a:lnSpc>
                        <a:spcBef>
                          <a:spcPts val="0"/>
                        </a:spcBef>
                        <a:spcAft>
                          <a:spcPts val="0"/>
                        </a:spcAft>
                        <a:buClrTx/>
                        <a:buSzTx/>
                        <a:buFontTx/>
                        <a:buChar char="-"/>
                        <a:tabLst/>
                        <a:defRPr/>
                      </a:pPr>
                      <a:r>
                        <a:rPr lang="es-ES" sz="1800" kern="1200" dirty="0" smtClean="0">
                          <a:solidFill>
                            <a:schemeClr val="tx1"/>
                          </a:solidFill>
                          <a:latin typeface="+mn-lt"/>
                          <a:ea typeface="+mn-ea"/>
                          <a:cs typeface="+mn-cs"/>
                        </a:rPr>
                        <a:t>La resolución de problemas de proceso de las entidades.</a:t>
                      </a:r>
                      <a:endParaRPr lang="es-ES" sz="18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rgbClr val="FF0000"/>
                          </a:solidFill>
                          <a:latin typeface="Brush Script MT"/>
                        </a:rPr>
                        <a:t>×</a:t>
                      </a:r>
                      <a:endParaRPr lang="es-ES" sz="3200" dirty="0" smtClean="0">
                        <a:solidFill>
                          <a:srgbClr val="FF0000"/>
                        </a:solidFill>
                      </a:endParaRPr>
                    </a:p>
                  </a:txBody>
                  <a:tcPr/>
                </a:tc>
              </a:tr>
              <a:tr h="605038">
                <a:tc>
                  <a:txBody>
                    <a:bodyPr/>
                    <a:lstStyle/>
                    <a:p>
                      <a:pPr marL="180975" marR="0" indent="-180975" algn="just" defTabSz="914400" rtl="0" eaLnBrk="1" fontAlgn="auto" latinLnBrk="0" hangingPunct="1">
                        <a:lnSpc>
                          <a:spcPct val="100000"/>
                        </a:lnSpc>
                        <a:spcBef>
                          <a:spcPts val="0"/>
                        </a:spcBef>
                        <a:spcAft>
                          <a:spcPts val="0"/>
                        </a:spcAft>
                        <a:buClrTx/>
                        <a:buSzTx/>
                        <a:buFontTx/>
                        <a:buChar char="-"/>
                        <a:tabLst/>
                        <a:defRPr/>
                      </a:pPr>
                      <a:r>
                        <a:rPr lang="es-ES" sz="1800" kern="1200" dirty="0" smtClean="0">
                          <a:solidFill>
                            <a:schemeClr val="tx1"/>
                          </a:solidFill>
                          <a:latin typeface="+mn-lt"/>
                          <a:ea typeface="+mn-ea"/>
                          <a:cs typeface="+mn-cs"/>
                        </a:rPr>
                        <a:t>La expresión en programas de temáticas transversales a más de una política pública.</a:t>
                      </a:r>
                      <a:endParaRPr lang="es-ES" sz="18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rgbClr val="FF0000"/>
                          </a:solidFill>
                          <a:latin typeface="Brush Script MT"/>
                        </a:rPr>
                        <a:t>×</a:t>
                      </a:r>
                      <a:endParaRPr lang="es-ES" sz="3200" dirty="0" smtClean="0">
                        <a:solidFill>
                          <a:srgbClr val="FF0000"/>
                        </a:solidFill>
                      </a:endParaRPr>
                    </a:p>
                  </a:txBody>
                  <a:tcPr/>
                </a:tc>
              </a:tr>
            </a:tbl>
          </a:graphicData>
        </a:graphic>
      </p:graphicFrame>
      <p:sp>
        <p:nvSpPr>
          <p:cNvPr id="31761" name="3 Marcador de pie de página"/>
          <p:cNvSpPr>
            <a:spLocks noGrp="1"/>
          </p:cNvSpPr>
          <p:nvPr>
            <p:ph type="ftr" sz="quarter" idx="11"/>
          </p:nvPr>
        </p:nvSpPr>
        <p:spPr>
          <a:noFill/>
        </p:spPr>
        <p:txBody>
          <a:bodyPr/>
          <a:lstStyle/>
          <a:p>
            <a:r>
              <a:rPr lang="es-ES" altLang="en-US" smtClean="0"/>
              <a:t>Programas Presupuestales</a:t>
            </a:r>
          </a:p>
        </p:txBody>
      </p:sp>
      <p:sp>
        <p:nvSpPr>
          <p:cNvPr id="31762" name="4 Marcador de número de diapositiva"/>
          <p:cNvSpPr>
            <a:spLocks noGrp="1"/>
          </p:cNvSpPr>
          <p:nvPr>
            <p:ph type="sldNum" sz="quarter" idx="12"/>
          </p:nvPr>
        </p:nvSpPr>
        <p:spPr>
          <a:noFill/>
        </p:spPr>
        <p:txBody>
          <a:bodyPr/>
          <a:lstStyle/>
          <a:p>
            <a:fld id="{F4D365C2-0D66-404D-9BED-933E991DFD33}" type="slidenum">
              <a:rPr lang="es-ES" altLang="en-US" smtClean="0"/>
              <a:pPr/>
              <a:t>11</a:t>
            </a:fld>
            <a:endParaRPr lang="es-ES" alt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537925" y="274638"/>
            <a:ext cx="8068152" cy="796908"/>
          </a:xfrm>
        </p:spPr>
        <p:txBody>
          <a:bodyPr>
            <a:noAutofit/>
          </a:bodyPr>
          <a:lstStyle/>
          <a:p>
            <a:pPr algn="l"/>
            <a:r>
              <a:rPr lang="es-PE" sz="2000" b="1" dirty="0"/>
              <a:t>Clasificación de </a:t>
            </a:r>
            <a:r>
              <a:rPr lang="es-PE" sz="2000" b="1" dirty="0" smtClean="0"/>
              <a:t>PIP </a:t>
            </a:r>
            <a:r>
              <a:rPr lang="es-PE" sz="2000" b="1" dirty="0"/>
              <a:t>en la Tipología de Instalación (o creación) de los servicios del nivel Inicial. PP 0091 Acceso a EBR</a:t>
            </a:r>
            <a:endParaRPr lang="es-ES" sz="2000" dirty="0"/>
          </a:p>
        </p:txBody>
      </p:sp>
      <p:sp>
        <p:nvSpPr>
          <p:cNvPr id="3" name="2 Marcador de contenido"/>
          <p:cNvSpPr>
            <a:spLocks noGrp="1"/>
          </p:cNvSpPr>
          <p:nvPr>
            <p:ph idx="1"/>
          </p:nvPr>
        </p:nvSpPr>
        <p:spPr>
          <a:xfrm>
            <a:off x="357158" y="1142984"/>
            <a:ext cx="8068152" cy="5143536"/>
          </a:xfrm>
        </p:spPr>
        <p:txBody>
          <a:bodyPr/>
          <a:lstStyle/>
          <a:p>
            <a:pPr lvl="0" algn="just">
              <a:buNone/>
            </a:pPr>
            <a:r>
              <a:rPr lang="es-PE" sz="800" dirty="0">
                <a:solidFill>
                  <a:prstClr val="black"/>
                </a:solidFill>
              </a:rPr>
              <a:t>5.</a:t>
            </a:r>
            <a:r>
              <a:rPr lang="es-PE" sz="1400" dirty="0">
                <a:solidFill>
                  <a:prstClr val="black"/>
                </a:solidFill>
              </a:rPr>
              <a:t>	Asignar un</a:t>
            </a:r>
            <a:r>
              <a:rPr lang="es-PE" sz="1400" b="1" dirty="0">
                <a:solidFill>
                  <a:prstClr val="black"/>
                </a:solidFill>
              </a:rPr>
              <a:t> puntaje </a:t>
            </a:r>
            <a:r>
              <a:rPr lang="es-PE" sz="1400" dirty="0">
                <a:solidFill>
                  <a:prstClr val="black"/>
                </a:solidFill>
              </a:rPr>
              <a:t>a la Naturaleza de intervención de acuerdo a la Tipología de Proyectos, según al siguiente criterio (Otras Naturalezas de Intervención deben ser excluidas del análisis):</a:t>
            </a:r>
          </a:p>
          <a:p>
            <a:pPr lvl="1" algn="just">
              <a:buFont typeface="+mj-lt"/>
              <a:buAutoNum type="alphaLcParenR"/>
            </a:pPr>
            <a:r>
              <a:rPr lang="es-PE" sz="1200" dirty="0">
                <a:solidFill>
                  <a:prstClr val="black"/>
                </a:solidFill>
              </a:rPr>
              <a:t>1 = Instalación, creación o construcción</a:t>
            </a:r>
          </a:p>
          <a:p>
            <a:pPr lvl="1" algn="just">
              <a:buFont typeface="+mj-lt"/>
              <a:buAutoNum type="alphaLcParenR"/>
            </a:pPr>
            <a:r>
              <a:rPr lang="es-PE" sz="1200" dirty="0">
                <a:solidFill>
                  <a:prstClr val="black"/>
                </a:solidFill>
              </a:rPr>
              <a:t>2 = Ampliación</a:t>
            </a:r>
          </a:p>
          <a:p>
            <a:pPr lvl="1" algn="just">
              <a:buFont typeface="+mj-lt"/>
              <a:buAutoNum type="alphaLcParenR"/>
            </a:pPr>
            <a:r>
              <a:rPr lang="es-PE" sz="1200" dirty="0">
                <a:solidFill>
                  <a:prstClr val="black"/>
                </a:solidFill>
              </a:rPr>
              <a:t>3 = Mejoramiento</a:t>
            </a:r>
          </a:p>
          <a:p>
            <a:pPr lvl="0" algn="just">
              <a:buNone/>
            </a:pPr>
            <a:r>
              <a:rPr lang="es-PE" sz="800" dirty="0">
                <a:solidFill>
                  <a:prstClr val="black"/>
                </a:solidFill>
              </a:rPr>
              <a:t>6.</a:t>
            </a:r>
            <a:r>
              <a:rPr lang="es-PE" sz="1400" dirty="0">
                <a:solidFill>
                  <a:prstClr val="black"/>
                </a:solidFill>
              </a:rPr>
              <a:t>	Los proyectos con </a:t>
            </a:r>
            <a:r>
              <a:rPr lang="es-PE" sz="1400" u="sng" dirty="0">
                <a:solidFill>
                  <a:prstClr val="black"/>
                </a:solidFill>
              </a:rPr>
              <a:t>puntaje 1 son automáticamente considerados </a:t>
            </a:r>
            <a:r>
              <a:rPr lang="es-PE" sz="1400" dirty="0">
                <a:solidFill>
                  <a:prstClr val="black"/>
                </a:solidFill>
              </a:rPr>
              <a:t>dentro de la Tipología de </a:t>
            </a:r>
            <a:r>
              <a:rPr lang="es-PE" sz="1400" dirty="0" err="1">
                <a:solidFill>
                  <a:prstClr val="black"/>
                </a:solidFill>
              </a:rPr>
              <a:t>PIPs</a:t>
            </a:r>
            <a:r>
              <a:rPr lang="es-PE" sz="1400" dirty="0">
                <a:solidFill>
                  <a:prstClr val="black"/>
                </a:solidFill>
              </a:rPr>
              <a:t>  en cuestión.</a:t>
            </a:r>
          </a:p>
          <a:p>
            <a:pPr lvl="0" algn="just">
              <a:buNone/>
            </a:pPr>
            <a:r>
              <a:rPr lang="es-PE" sz="800" dirty="0">
                <a:solidFill>
                  <a:prstClr val="black"/>
                </a:solidFill>
              </a:rPr>
              <a:t>7.</a:t>
            </a:r>
            <a:r>
              <a:rPr lang="es-PE" sz="1400" dirty="0">
                <a:solidFill>
                  <a:prstClr val="black"/>
                </a:solidFill>
              </a:rPr>
              <a:t>	Los proyectos con </a:t>
            </a:r>
            <a:r>
              <a:rPr lang="es-PE" sz="1400" u="sng" dirty="0">
                <a:solidFill>
                  <a:prstClr val="black"/>
                </a:solidFill>
              </a:rPr>
              <a:t>puntaje 2 podrán ser considerados </a:t>
            </a:r>
            <a:r>
              <a:rPr lang="es-PE" sz="1400" dirty="0">
                <a:solidFill>
                  <a:prstClr val="black"/>
                </a:solidFill>
              </a:rPr>
              <a:t>dentro de la Tipología en la medida que la ampliación de la infraestructura educativa corresponda al aumento de alumnos atendidos por la IEI (verificar en Ficha </a:t>
            </a:r>
            <a:r>
              <a:rPr lang="es-PE" sz="1400" dirty="0" err="1">
                <a:solidFill>
                  <a:prstClr val="black"/>
                </a:solidFill>
              </a:rPr>
              <a:t>SNIPNet</a:t>
            </a:r>
            <a:r>
              <a:rPr lang="es-PE" sz="1400" dirty="0">
                <a:solidFill>
                  <a:prstClr val="black"/>
                </a:solidFill>
              </a:rPr>
              <a:t>). </a:t>
            </a:r>
            <a:endParaRPr lang="es-PE" sz="1400" dirty="0">
              <a:solidFill>
                <a:schemeClr val="tx2"/>
              </a:solidFill>
            </a:endParaRPr>
          </a:p>
          <a:p>
            <a:pPr lvl="0" algn="just">
              <a:buNone/>
            </a:pPr>
            <a:r>
              <a:rPr lang="es-PE" sz="800" dirty="0">
                <a:solidFill>
                  <a:prstClr val="black"/>
                </a:solidFill>
              </a:rPr>
              <a:t>8.</a:t>
            </a:r>
            <a:r>
              <a:rPr lang="es-PE" sz="1400" dirty="0">
                <a:solidFill>
                  <a:prstClr val="black"/>
                </a:solidFill>
              </a:rPr>
              <a:t>	Los proyectos con </a:t>
            </a:r>
            <a:r>
              <a:rPr lang="es-PE" sz="1400" u="sng" dirty="0">
                <a:solidFill>
                  <a:prstClr val="black"/>
                </a:solidFill>
              </a:rPr>
              <a:t>puntaje 3 no son considerados </a:t>
            </a:r>
            <a:r>
              <a:rPr lang="es-PE" sz="1400" dirty="0">
                <a:solidFill>
                  <a:prstClr val="black"/>
                </a:solidFill>
              </a:rPr>
              <a:t>dentro de la Tipología de proyectos. </a:t>
            </a:r>
          </a:p>
          <a:p>
            <a:pPr lvl="0" algn="just">
              <a:buNone/>
            </a:pPr>
            <a:r>
              <a:rPr lang="es-PE" sz="800" dirty="0">
                <a:solidFill>
                  <a:prstClr val="black"/>
                </a:solidFill>
              </a:rPr>
              <a:t>9.</a:t>
            </a:r>
            <a:r>
              <a:rPr lang="es-PE" sz="1400" dirty="0">
                <a:solidFill>
                  <a:prstClr val="black"/>
                </a:solidFill>
              </a:rPr>
              <a:t>	Para los proyectos con más de una naturaleza de intervención se seguirán los siguientes criterios:</a:t>
            </a:r>
          </a:p>
          <a:p>
            <a:pPr marL="715963" lvl="1" indent="-342900" algn="just">
              <a:buFont typeface="+mj-lt"/>
              <a:buAutoNum type="alphaLcParenR"/>
            </a:pPr>
            <a:r>
              <a:rPr lang="es-PE" sz="1200" dirty="0" smtClean="0">
                <a:solidFill>
                  <a:prstClr val="black"/>
                </a:solidFill>
              </a:rPr>
              <a:t>Puntaje </a:t>
            </a:r>
            <a:r>
              <a:rPr lang="es-PE" sz="1200" dirty="0">
                <a:solidFill>
                  <a:prstClr val="black"/>
                </a:solidFill>
              </a:rPr>
              <a:t>Total = 4, Instalación (1) y Mejoramiento (3) son incluidos dentro de la Tipología de </a:t>
            </a:r>
            <a:r>
              <a:rPr lang="es-PE" sz="1200" dirty="0" smtClean="0">
                <a:solidFill>
                  <a:prstClr val="black"/>
                </a:solidFill>
              </a:rPr>
              <a:t>proyectos.</a:t>
            </a:r>
            <a:endParaRPr lang="es-PE" sz="1200" dirty="0">
              <a:solidFill>
                <a:prstClr val="black"/>
              </a:solidFill>
            </a:endParaRPr>
          </a:p>
          <a:p>
            <a:pPr marL="715963" lvl="1" indent="-342900" algn="just">
              <a:buFont typeface="+mj-lt"/>
              <a:buAutoNum type="alphaLcParenR"/>
            </a:pPr>
            <a:r>
              <a:rPr lang="es-PE" sz="1200" dirty="0" smtClean="0">
                <a:solidFill>
                  <a:prstClr val="black"/>
                </a:solidFill>
              </a:rPr>
              <a:t>Puntaje </a:t>
            </a:r>
            <a:r>
              <a:rPr lang="es-PE" sz="1200" dirty="0">
                <a:solidFill>
                  <a:prstClr val="black"/>
                </a:solidFill>
              </a:rPr>
              <a:t>Total = 5, Ampliación (2) y Mejoramiento (3) no son incluidos dentro de la Tipología a menos que se verifique </a:t>
            </a:r>
            <a:r>
              <a:rPr lang="es-PE" sz="1200" dirty="0" smtClean="0">
                <a:solidFill>
                  <a:prstClr val="black"/>
                </a:solidFill>
              </a:rPr>
              <a:t>en el Punto </a:t>
            </a:r>
            <a:r>
              <a:rPr lang="es-PE" sz="1200" dirty="0">
                <a:solidFill>
                  <a:prstClr val="black"/>
                </a:solidFill>
              </a:rPr>
              <a:t>7. </a:t>
            </a:r>
          </a:p>
          <a:p>
            <a:endParaRPr lang="es-ES" sz="2400" dirty="0"/>
          </a:p>
        </p:txBody>
      </p:sp>
      <p:sp>
        <p:nvSpPr>
          <p:cNvPr id="4" name="3 Marcador de número de diapositiva"/>
          <p:cNvSpPr>
            <a:spLocks noGrp="1"/>
          </p:cNvSpPr>
          <p:nvPr>
            <p:ph type="sldNum" sz="quarter" idx="12"/>
          </p:nvPr>
        </p:nvSpPr>
        <p:spPr/>
        <p:txBody>
          <a:bodyPr/>
          <a:lstStyle/>
          <a:p>
            <a:pPr>
              <a:defRPr/>
            </a:pPr>
            <a:fld id="{068C41AF-17FF-422B-9639-A7D2ECB25B65}" type="slidenum">
              <a:rPr lang="es-ES" smtClean="0"/>
              <a:pPr>
                <a:defRPr/>
              </a:pPr>
              <a:t>110</a:t>
            </a:fld>
            <a:endParaRPr lang="es-E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83911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Rectangle 6"/>
          <p:cNvSpPr>
            <a:spLocks noGrp="1" noChangeArrowheads="1"/>
          </p:cNvSpPr>
          <p:nvPr>
            <p:ph type="sldNum" sz="quarter" idx="11"/>
          </p:nvPr>
        </p:nvSpPr>
        <p:spPr>
          <a:noFill/>
        </p:spPr>
        <p:txBody>
          <a:bodyPr/>
          <a:lstStyle/>
          <a:p>
            <a:fld id="{DF07E8C2-4D2D-4D33-9388-07D3081BDCD4}" type="slidenum">
              <a:rPr lang="es-ES" altLang="en-US" smtClean="0"/>
              <a:pPr/>
              <a:t>111</a:t>
            </a:fld>
            <a:endParaRPr lang="es-ES" altLang="en-US" smtClean="0"/>
          </a:p>
        </p:txBody>
      </p:sp>
      <p:sp>
        <p:nvSpPr>
          <p:cNvPr id="122882" name="Rectangle 2"/>
          <p:cNvSpPr>
            <a:spLocks noGrp="1" noChangeArrowheads="1"/>
          </p:cNvSpPr>
          <p:nvPr>
            <p:ph type="ctrTitle"/>
          </p:nvPr>
        </p:nvSpPr>
        <p:spPr/>
        <p:txBody>
          <a:bodyPr/>
          <a:lstStyle/>
          <a:p>
            <a:pPr algn="r" eaLnBrk="1" hangingPunct="1"/>
            <a:r>
              <a:rPr lang="es-MX" b="1" dirty="0" smtClean="0"/>
              <a:t>4. Seguimiento y evaluación</a:t>
            </a:r>
            <a:endParaRPr lang="es-ES"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833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4 Marcador de pie de página"/>
          <p:cNvSpPr>
            <a:spLocks noGrp="1"/>
          </p:cNvSpPr>
          <p:nvPr>
            <p:ph type="ftr" sz="quarter" idx="11"/>
          </p:nvPr>
        </p:nvSpPr>
        <p:spPr>
          <a:noFill/>
        </p:spPr>
        <p:txBody>
          <a:bodyPr/>
          <a:lstStyle/>
          <a:p>
            <a:r>
              <a:rPr lang="es-ES" altLang="en-US" smtClean="0"/>
              <a:t>Programas Presupuestales</a:t>
            </a:r>
          </a:p>
        </p:txBody>
      </p:sp>
      <p:sp>
        <p:nvSpPr>
          <p:cNvPr id="123906" name="5 Marcador de número de diapositiva"/>
          <p:cNvSpPr>
            <a:spLocks noGrp="1"/>
          </p:cNvSpPr>
          <p:nvPr>
            <p:ph type="sldNum" sz="quarter" idx="12"/>
          </p:nvPr>
        </p:nvSpPr>
        <p:spPr>
          <a:noFill/>
        </p:spPr>
        <p:txBody>
          <a:bodyPr/>
          <a:lstStyle/>
          <a:p>
            <a:fld id="{BE4156DE-A549-4981-B1D8-E0987CB2EDFF}" type="slidenum">
              <a:rPr lang="es-ES" altLang="en-US" smtClean="0"/>
              <a:pPr/>
              <a:t>112</a:t>
            </a:fld>
            <a:endParaRPr lang="es-ES" altLang="en-US" smtClean="0"/>
          </a:p>
        </p:txBody>
      </p:sp>
      <p:sp>
        <p:nvSpPr>
          <p:cNvPr id="123907" name="Rectangle 2"/>
          <p:cNvSpPr>
            <a:spLocks noGrp="1" noChangeArrowheads="1"/>
          </p:cNvSpPr>
          <p:nvPr>
            <p:ph type="title"/>
          </p:nvPr>
        </p:nvSpPr>
        <p:spPr/>
        <p:txBody>
          <a:bodyPr/>
          <a:lstStyle/>
          <a:p>
            <a:pPr eaLnBrk="1" hangingPunct="1"/>
            <a:r>
              <a:rPr lang="es-MX" sz="3200" dirty="0" smtClean="0"/>
              <a:t>Matriz de indicadores de desempeño (contenido 4.1.)</a:t>
            </a:r>
            <a:endParaRPr lang="es-ES" sz="3200" dirty="0" smtClean="0"/>
          </a:p>
        </p:txBody>
      </p:sp>
      <p:graphicFrame>
        <p:nvGraphicFramePr>
          <p:cNvPr id="6" name="5 Tabla"/>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65044834"/>
              </p:ext>
            </p:extLst>
          </p:nvPr>
        </p:nvGraphicFramePr>
        <p:xfrm>
          <a:off x="214315" y="2029782"/>
          <a:ext cx="8643965" cy="2077720"/>
        </p:xfrm>
        <a:graphic>
          <a:graphicData uri="http://schemas.openxmlformats.org/drawingml/2006/table">
            <a:tbl>
              <a:tblPr firstRow="1" bandRow="1">
                <a:tableStyleId>{073A0DAA-6AF3-43AB-8588-CEC1D06C72B9}</a:tableStyleId>
              </a:tblPr>
              <a:tblGrid>
                <a:gridCol w="785815"/>
                <a:gridCol w="1000102"/>
                <a:gridCol w="857256"/>
                <a:gridCol w="500066"/>
                <a:gridCol w="642942"/>
                <a:gridCol w="928709"/>
                <a:gridCol w="785815"/>
                <a:gridCol w="785815"/>
                <a:gridCol w="785815"/>
                <a:gridCol w="785815"/>
                <a:gridCol w="785815"/>
              </a:tblGrid>
              <a:tr h="370840">
                <a:tc rowSpan="2">
                  <a:txBody>
                    <a:bodyPr/>
                    <a:lstStyle/>
                    <a:p>
                      <a:pPr algn="ctr"/>
                      <a:r>
                        <a:rPr lang="es-PE" sz="1100" dirty="0" smtClean="0"/>
                        <a:t>Nivel de objetivo</a:t>
                      </a:r>
                      <a:endParaRPr lang="es-PE" sz="1100" dirty="0"/>
                    </a:p>
                  </a:txBody>
                  <a:tcPr/>
                </a:tc>
                <a:tc rowSpan="2">
                  <a:txBody>
                    <a:bodyPr/>
                    <a:lstStyle/>
                    <a:p>
                      <a:pPr algn="ctr"/>
                      <a:r>
                        <a:rPr lang="es-PE" sz="1100" dirty="0" smtClean="0"/>
                        <a:t>Enunciado</a:t>
                      </a:r>
                      <a:r>
                        <a:rPr lang="es-PE" sz="1100" baseline="0" dirty="0" smtClean="0"/>
                        <a:t> de resultado / producto</a:t>
                      </a:r>
                      <a:endParaRPr lang="es-PE" sz="1100" dirty="0"/>
                    </a:p>
                  </a:txBody>
                  <a:tcPr/>
                </a:tc>
                <a:tc rowSpan="2">
                  <a:txBody>
                    <a:bodyPr/>
                    <a:lstStyle/>
                    <a:p>
                      <a:pPr algn="ctr"/>
                      <a:r>
                        <a:rPr lang="es-PE" sz="1100" dirty="0" smtClean="0"/>
                        <a:t>Nombre del indicador</a:t>
                      </a:r>
                      <a:endParaRPr lang="es-PE" sz="1100" dirty="0"/>
                    </a:p>
                  </a:txBody>
                  <a:tcPr/>
                </a:tc>
                <a:tc rowSpan="2">
                  <a:txBody>
                    <a:bodyPr/>
                    <a:lstStyle/>
                    <a:p>
                      <a:pPr algn="ctr"/>
                      <a:r>
                        <a:rPr lang="es-PE" sz="1100" dirty="0" smtClean="0"/>
                        <a:t>U.M.</a:t>
                      </a:r>
                      <a:endParaRPr lang="es-PE" sz="1100" dirty="0"/>
                    </a:p>
                  </a:txBody>
                  <a:tcPr/>
                </a:tc>
                <a:tc rowSpan="2">
                  <a:txBody>
                    <a:bodyPr/>
                    <a:lstStyle/>
                    <a:p>
                      <a:pPr algn="ctr"/>
                      <a:r>
                        <a:rPr lang="es-PE" sz="1100" dirty="0" smtClean="0"/>
                        <a:t>Fuente de datos</a:t>
                      </a:r>
                      <a:endParaRPr lang="es-PE" sz="1100" dirty="0"/>
                    </a:p>
                  </a:txBody>
                  <a:tcPr/>
                </a:tc>
                <a:tc gridSpan="2">
                  <a:txBody>
                    <a:bodyPr/>
                    <a:lstStyle/>
                    <a:p>
                      <a:pPr algn="ctr"/>
                      <a:r>
                        <a:rPr lang="es-PE" sz="1100" dirty="0" smtClean="0"/>
                        <a:t>Responsable</a:t>
                      </a:r>
                      <a:endParaRPr lang="es-PE" sz="1100" dirty="0"/>
                    </a:p>
                  </a:txBody>
                  <a:tcPr/>
                </a:tc>
                <a:tc hMerge="1">
                  <a:txBody>
                    <a:bodyPr/>
                    <a:lstStyle/>
                    <a:p>
                      <a:endParaRPr lang="es-PE" sz="900" dirty="0"/>
                    </a:p>
                  </a:txBody>
                  <a:tcPr/>
                </a:tc>
                <a:tc rowSpan="2">
                  <a:txBody>
                    <a:bodyPr/>
                    <a:lstStyle/>
                    <a:p>
                      <a:pPr algn="ctr"/>
                      <a:r>
                        <a:rPr lang="es-PE" sz="1100" dirty="0" smtClean="0"/>
                        <a:t>Método de cálculo</a:t>
                      </a:r>
                      <a:endParaRPr lang="es-PE" sz="1100" dirty="0"/>
                    </a:p>
                  </a:txBody>
                  <a:tcPr/>
                </a:tc>
                <a:tc gridSpan="3">
                  <a:txBody>
                    <a:bodyPr/>
                    <a:lstStyle/>
                    <a:p>
                      <a:pPr algn="ctr"/>
                      <a:r>
                        <a:rPr lang="es-PE" sz="1100" dirty="0" smtClean="0"/>
                        <a:t>Disponibilidad</a:t>
                      </a:r>
                      <a:endParaRPr lang="es-PE" sz="1100" dirty="0"/>
                    </a:p>
                  </a:txBody>
                  <a:tcPr/>
                </a:tc>
                <a:tc hMerge="1">
                  <a:txBody>
                    <a:bodyPr/>
                    <a:lstStyle/>
                    <a:p>
                      <a:endParaRPr lang="es-PE" sz="900" dirty="0"/>
                    </a:p>
                  </a:txBody>
                  <a:tcPr/>
                </a:tc>
                <a:tc hMerge="1">
                  <a:txBody>
                    <a:bodyPr/>
                    <a:lstStyle/>
                    <a:p>
                      <a:endParaRPr lang="es-PE" sz="900" dirty="0"/>
                    </a:p>
                  </a:txBody>
                  <a:tcPr/>
                </a:tc>
              </a:tr>
              <a:tr h="370840">
                <a:tc vMerge="1">
                  <a:txBody>
                    <a:bodyPr/>
                    <a:lstStyle/>
                    <a:p>
                      <a:endParaRPr lang="es-PE" sz="900" dirty="0"/>
                    </a:p>
                  </a:txBody>
                  <a:tcPr/>
                </a:tc>
                <a:tc vMerge="1">
                  <a:txBody>
                    <a:bodyPr/>
                    <a:lstStyle/>
                    <a:p>
                      <a:endParaRPr lang="es-PE" sz="900" dirty="0"/>
                    </a:p>
                  </a:txBody>
                  <a:tcPr/>
                </a:tc>
                <a:tc vMerge="1">
                  <a:txBody>
                    <a:bodyPr/>
                    <a:lstStyle/>
                    <a:p>
                      <a:endParaRPr lang="es-PE" sz="900" dirty="0"/>
                    </a:p>
                  </a:txBody>
                  <a:tcPr/>
                </a:tc>
                <a:tc vMerge="1">
                  <a:txBody>
                    <a:bodyPr/>
                    <a:lstStyle/>
                    <a:p>
                      <a:endParaRPr lang="es-PE" sz="900" dirty="0"/>
                    </a:p>
                  </a:txBody>
                  <a:tcPr/>
                </a:tc>
                <a:tc vMerge="1">
                  <a:txBody>
                    <a:bodyPr/>
                    <a:lstStyle/>
                    <a:p>
                      <a:endParaRPr lang="es-PE" sz="1100" dirty="0"/>
                    </a:p>
                  </a:txBody>
                  <a:tcPr/>
                </a:tc>
                <a:tc>
                  <a:txBody>
                    <a:bodyPr/>
                    <a:lstStyle/>
                    <a:p>
                      <a:pPr algn="ctr"/>
                      <a:r>
                        <a:rPr lang="es-PE" sz="1100" dirty="0" smtClean="0">
                          <a:solidFill>
                            <a:schemeClr val="tx1"/>
                          </a:solidFill>
                        </a:rPr>
                        <a:t>Definición</a:t>
                      </a:r>
                      <a:endParaRPr lang="es-PE" sz="1100" dirty="0">
                        <a:solidFill>
                          <a:schemeClr val="tx1"/>
                        </a:solidFill>
                      </a:endParaRPr>
                    </a:p>
                  </a:txBody>
                  <a:tcPr/>
                </a:tc>
                <a:tc>
                  <a:txBody>
                    <a:bodyPr/>
                    <a:lstStyle/>
                    <a:p>
                      <a:pPr algn="ctr"/>
                      <a:r>
                        <a:rPr lang="es-PE" sz="1100" dirty="0" smtClean="0">
                          <a:solidFill>
                            <a:schemeClr val="tx1"/>
                          </a:solidFill>
                        </a:rPr>
                        <a:t>Medición</a:t>
                      </a:r>
                      <a:endParaRPr lang="es-PE" sz="1100" dirty="0">
                        <a:solidFill>
                          <a:schemeClr val="tx1"/>
                        </a:solidFill>
                      </a:endParaRPr>
                    </a:p>
                  </a:txBody>
                  <a:tcPr/>
                </a:tc>
                <a:tc vMerge="1">
                  <a:txBody>
                    <a:bodyPr/>
                    <a:lstStyle/>
                    <a:p>
                      <a:endParaRPr lang="es-PE" sz="1100" dirty="0"/>
                    </a:p>
                  </a:txBody>
                  <a:tcPr/>
                </a:tc>
                <a:tc>
                  <a:txBody>
                    <a:bodyPr/>
                    <a:lstStyle/>
                    <a:p>
                      <a:pPr algn="ctr"/>
                      <a:r>
                        <a:rPr lang="es-PE" sz="1100" dirty="0" smtClean="0"/>
                        <a:t>Base de datos</a:t>
                      </a:r>
                      <a:endParaRPr lang="es-PE" sz="1100" dirty="0"/>
                    </a:p>
                  </a:txBody>
                  <a:tcPr/>
                </a:tc>
                <a:tc>
                  <a:txBody>
                    <a:bodyPr/>
                    <a:lstStyle/>
                    <a:p>
                      <a:pPr algn="ctr"/>
                      <a:r>
                        <a:rPr lang="es-PE" sz="1100" dirty="0" smtClean="0"/>
                        <a:t>Sintaxis</a:t>
                      </a:r>
                      <a:endParaRPr lang="es-PE" sz="1100" dirty="0"/>
                    </a:p>
                  </a:txBody>
                  <a:tcPr/>
                </a:tc>
                <a:tc>
                  <a:txBody>
                    <a:bodyPr/>
                    <a:lstStyle/>
                    <a:p>
                      <a:pPr algn="ctr"/>
                      <a:r>
                        <a:rPr lang="es-PE" sz="1100" dirty="0" smtClean="0"/>
                        <a:t>Línea</a:t>
                      </a:r>
                      <a:r>
                        <a:rPr lang="es-PE" sz="1100" baseline="0" dirty="0" smtClean="0"/>
                        <a:t> de Base (</a:t>
                      </a:r>
                      <a:r>
                        <a:rPr lang="es-PE" sz="1100" baseline="0" dirty="0" err="1" smtClean="0"/>
                        <a:t>L</a:t>
                      </a:r>
                      <a:r>
                        <a:rPr lang="es-PE" sz="1100" dirty="0" err="1" smtClean="0"/>
                        <a:t>dB</a:t>
                      </a:r>
                      <a:r>
                        <a:rPr lang="es-PE" sz="1100" dirty="0" smtClean="0"/>
                        <a:t>)</a:t>
                      </a:r>
                      <a:endParaRPr lang="es-PE" sz="1100" dirty="0"/>
                    </a:p>
                  </a:txBody>
                  <a:tcPr/>
                </a:tc>
              </a:tr>
              <a:tr h="370840">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r>
              <a:tr h="370840">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r>
              <a:tr h="370840">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c>
                  <a:txBody>
                    <a:bodyPr/>
                    <a:lstStyle/>
                    <a:p>
                      <a:endParaRPr lang="es-PE" sz="11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68964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4 Marcador de pie de página"/>
          <p:cNvSpPr>
            <a:spLocks noGrp="1"/>
          </p:cNvSpPr>
          <p:nvPr>
            <p:ph type="ftr" sz="quarter" idx="11"/>
          </p:nvPr>
        </p:nvSpPr>
        <p:spPr>
          <a:noFill/>
        </p:spPr>
        <p:txBody>
          <a:bodyPr/>
          <a:lstStyle/>
          <a:p>
            <a:r>
              <a:rPr lang="es-ES" altLang="en-US" smtClean="0"/>
              <a:t>Programas Presupuestales</a:t>
            </a:r>
          </a:p>
        </p:txBody>
      </p:sp>
      <p:sp>
        <p:nvSpPr>
          <p:cNvPr id="125954" name="5 Marcador de número de diapositiva"/>
          <p:cNvSpPr>
            <a:spLocks noGrp="1"/>
          </p:cNvSpPr>
          <p:nvPr>
            <p:ph type="sldNum" sz="quarter" idx="12"/>
          </p:nvPr>
        </p:nvSpPr>
        <p:spPr>
          <a:noFill/>
        </p:spPr>
        <p:txBody>
          <a:bodyPr/>
          <a:lstStyle/>
          <a:p>
            <a:fld id="{660C682A-EB46-4D0F-8D51-3E26EBE091ED}" type="slidenum">
              <a:rPr lang="es-ES" altLang="en-US" smtClean="0"/>
              <a:pPr/>
              <a:t>113</a:t>
            </a:fld>
            <a:endParaRPr lang="es-ES" altLang="en-US" smtClean="0"/>
          </a:p>
        </p:txBody>
      </p:sp>
      <p:sp>
        <p:nvSpPr>
          <p:cNvPr id="125955" name="Rectangle 2"/>
          <p:cNvSpPr>
            <a:spLocks noGrp="1" noChangeArrowheads="1"/>
          </p:cNvSpPr>
          <p:nvPr>
            <p:ph type="title"/>
          </p:nvPr>
        </p:nvSpPr>
        <p:spPr/>
        <p:txBody>
          <a:bodyPr/>
          <a:lstStyle/>
          <a:p>
            <a:pPr eaLnBrk="1" hangingPunct="1"/>
            <a:r>
              <a:rPr lang="es-MX" sz="3200" b="1" dirty="0" smtClean="0"/>
              <a:t>Evaluaciones</a:t>
            </a:r>
            <a:r>
              <a:rPr lang="es-MX" sz="3200" dirty="0" smtClean="0"/>
              <a:t> (contenido 4.2.)</a:t>
            </a:r>
            <a:r>
              <a:rPr lang="es-MX" sz="3800" dirty="0" smtClean="0"/>
              <a:t/>
            </a:r>
            <a:br>
              <a:rPr lang="es-MX" sz="3800" dirty="0" smtClean="0"/>
            </a:br>
            <a:endParaRPr lang="es-ES" sz="3800" dirty="0" smtClean="0"/>
          </a:p>
        </p:txBody>
      </p:sp>
      <p:pic>
        <p:nvPicPr>
          <p:cNvPr id="6" name="Imagen 5"/>
          <p:cNvPicPr>
            <a:picLocks noChangeAspect="1"/>
          </p:cNvPicPr>
          <p:nvPr/>
        </p:nvPicPr>
        <p:blipFill>
          <a:blip r:embed="rId2" cstate="print"/>
          <a:stretch>
            <a:fillRect/>
          </a:stretch>
        </p:blipFill>
        <p:spPr>
          <a:xfrm>
            <a:off x="827584" y="1196752"/>
            <a:ext cx="8857050" cy="45010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59766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5 Marcador de pie de página"/>
          <p:cNvSpPr>
            <a:spLocks noGrp="1"/>
          </p:cNvSpPr>
          <p:nvPr>
            <p:ph type="ftr" sz="quarter" idx="11"/>
          </p:nvPr>
        </p:nvSpPr>
        <p:spPr>
          <a:noFill/>
        </p:spPr>
        <p:txBody>
          <a:bodyPr/>
          <a:lstStyle/>
          <a:p>
            <a:r>
              <a:rPr lang="es-ES" altLang="en-US" smtClean="0"/>
              <a:t>Programas Presupuestales</a:t>
            </a:r>
          </a:p>
        </p:txBody>
      </p:sp>
      <p:sp>
        <p:nvSpPr>
          <p:cNvPr id="126978" name="6 Marcador de número de diapositiva"/>
          <p:cNvSpPr>
            <a:spLocks noGrp="1"/>
          </p:cNvSpPr>
          <p:nvPr>
            <p:ph type="sldNum" sz="quarter" idx="12"/>
          </p:nvPr>
        </p:nvSpPr>
        <p:spPr>
          <a:noFill/>
        </p:spPr>
        <p:txBody>
          <a:bodyPr/>
          <a:lstStyle/>
          <a:p>
            <a:fld id="{FE3C316D-9747-42F4-B290-910A209EDD35}" type="slidenum">
              <a:rPr lang="es-ES" altLang="en-US" smtClean="0"/>
              <a:pPr/>
              <a:t>114</a:t>
            </a:fld>
            <a:endParaRPr lang="es-ES" altLang="en-US" smtClean="0"/>
          </a:p>
        </p:txBody>
      </p:sp>
      <p:sp>
        <p:nvSpPr>
          <p:cNvPr id="126979" name="Rectangle 2"/>
          <p:cNvSpPr>
            <a:spLocks noGrp="1" noChangeArrowheads="1"/>
          </p:cNvSpPr>
          <p:nvPr>
            <p:ph type="title"/>
          </p:nvPr>
        </p:nvSpPr>
        <p:spPr/>
        <p:txBody>
          <a:bodyPr/>
          <a:lstStyle/>
          <a:p>
            <a:pPr eaLnBrk="1" hangingPunct="1"/>
            <a:r>
              <a:rPr lang="es-MX" sz="3200" b="1" dirty="0" smtClean="0"/>
              <a:t>Evaluaciones</a:t>
            </a:r>
            <a:r>
              <a:rPr lang="es-MX" sz="3200" dirty="0" smtClean="0"/>
              <a:t> (contenido 4.2.)</a:t>
            </a:r>
            <a:r>
              <a:rPr lang="es-MX" sz="3800" dirty="0" smtClean="0"/>
              <a:t/>
            </a:r>
            <a:br>
              <a:rPr lang="es-MX" sz="3800" dirty="0" smtClean="0"/>
            </a:br>
            <a:endParaRPr lang="es-ES" sz="3800" dirty="0" smtClean="0"/>
          </a:p>
        </p:txBody>
      </p:sp>
      <p:sp>
        <p:nvSpPr>
          <p:cNvPr id="126980" name="Rectangle 3"/>
          <p:cNvSpPr>
            <a:spLocks noGrp="1" noChangeArrowheads="1"/>
          </p:cNvSpPr>
          <p:nvPr>
            <p:ph type="body" sz="half" idx="1"/>
          </p:nvPr>
        </p:nvSpPr>
        <p:spPr>
          <a:xfrm>
            <a:off x="285720" y="1285860"/>
            <a:ext cx="8572560" cy="1400172"/>
          </a:xfrm>
        </p:spPr>
        <p:txBody>
          <a:bodyPr/>
          <a:lstStyle/>
          <a:p>
            <a:pPr algn="just" eaLnBrk="1" hangingPunct="1"/>
            <a:r>
              <a:rPr lang="es-MX" sz="2600" dirty="0" smtClean="0"/>
              <a:t>Matriz para evaluaciones de impacto (nuevas intervenciones – que no han sido implementadas aún).</a:t>
            </a:r>
          </a:p>
          <a:p>
            <a:pPr eaLnBrk="1" hangingPunct="1">
              <a:buFont typeface="Wingdings" pitchFamily="2" charset="2"/>
              <a:buNone/>
            </a:pPr>
            <a:endParaRPr lang="es-ES" sz="2600" dirty="0" smtClean="0"/>
          </a:p>
        </p:txBody>
      </p:sp>
      <p:graphicFrame>
        <p:nvGraphicFramePr>
          <p:cNvPr id="2" name="Tabla 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81766368"/>
              </p:ext>
            </p:extLst>
          </p:nvPr>
        </p:nvGraphicFramePr>
        <p:xfrm>
          <a:off x="971600" y="2348880"/>
          <a:ext cx="7715199" cy="2948207"/>
        </p:xfrm>
        <a:graphic>
          <a:graphicData uri="http://schemas.openxmlformats.org/drawingml/2006/table">
            <a:tbl>
              <a:tblPr firstRow="1" firstCol="1" bandRow="1" bandCol="1"/>
              <a:tblGrid>
                <a:gridCol w="973104"/>
                <a:gridCol w="895434"/>
                <a:gridCol w="727597"/>
                <a:gridCol w="903470"/>
                <a:gridCol w="748129"/>
                <a:gridCol w="768664"/>
                <a:gridCol w="674031"/>
                <a:gridCol w="632964"/>
                <a:gridCol w="632964"/>
                <a:gridCol w="758842"/>
              </a:tblGrid>
              <a:tr h="1346897">
                <a:tc rowSpan="2">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Programa Presupuestal</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Producto / Proyecto / intervención</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Pregunta de evaluación</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Justificación de la necesidad de la evaluación</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Indicadores de resultado</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Estado de implementación del Programa / producto / proyecto o intervención a evaluar</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PE"/>
                    </a:p>
                  </a:txBody>
                  <a:tcPr/>
                </a:tc>
                <a:tc gridSpan="2">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¿Requiere asistencia técnica para el desarrollo de la evaluación? (marcar con X)</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PE"/>
                    </a:p>
                  </a:txBody>
                  <a:tcPr/>
                </a:tc>
                <a:tc rowSpan="2">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Fuentes de información (opcional)</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81295">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En curso /concluida</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No inicia aún</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Si</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S" sz="1000">
                          <a:solidFill>
                            <a:srgbClr val="FFFFFF"/>
                          </a:solidFill>
                          <a:effectLst/>
                          <a:latin typeface="Arial" panose="020B0604020202020204" pitchFamily="34" charset="0"/>
                          <a:ea typeface="Times New Roman" panose="02020603050405020304" pitchFamily="18" charset="0"/>
                        </a:rPr>
                        <a:t>No</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es-PE"/>
                    </a:p>
                  </a:txBody>
                  <a:tcPr/>
                </a:tc>
              </a:tr>
              <a:tr h="244003">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03">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03">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03">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03">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rPr>
                        <a:t> </a:t>
                      </a:r>
                      <a:endParaRPr lang="es-PE"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dirty="0">
                          <a:effectLst/>
                          <a:latin typeface="Arial" panose="020B0604020202020204" pitchFamily="34" charset="0"/>
                          <a:ea typeface="Times New Roman" panose="02020603050405020304" pitchFamily="18" charset="0"/>
                        </a:rPr>
                        <a:t> </a:t>
                      </a:r>
                      <a:endParaRPr lang="es-PE"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80367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6"/>
          <p:cNvSpPr>
            <a:spLocks noGrp="1" noChangeArrowheads="1"/>
          </p:cNvSpPr>
          <p:nvPr>
            <p:ph type="sldNum" sz="quarter" idx="11"/>
          </p:nvPr>
        </p:nvSpPr>
        <p:spPr>
          <a:noFill/>
        </p:spPr>
        <p:txBody>
          <a:bodyPr/>
          <a:lstStyle/>
          <a:p>
            <a:fld id="{D6028534-1967-43DE-88A2-2E8AEE7B183E}" type="slidenum">
              <a:rPr lang="es-ES" altLang="en-US" smtClean="0"/>
              <a:pPr/>
              <a:t>115</a:t>
            </a:fld>
            <a:endParaRPr lang="es-ES" altLang="en-US" smtClean="0"/>
          </a:p>
        </p:txBody>
      </p:sp>
      <p:sp>
        <p:nvSpPr>
          <p:cNvPr id="109570" name="Rectangle 4"/>
          <p:cNvSpPr>
            <a:spLocks noGrp="1" noChangeArrowheads="1"/>
          </p:cNvSpPr>
          <p:nvPr>
            <p:ph type="ctrTitle"/>
          </p:nvPr>
        </p:nvSpPr>
        <p:spPr/>
        <p:txBody>
          <a:bodyPr/>
          <a:lstStyle/>
          <a:p>
            <a:pPr algn="r" eaLnBrk="1" hangingPunct="1"/>
            <a:r>
              <a:rPr lang="es-MX" b="1" dirty="0"/>
              <a:t>5</a:t>
            </a:r>
            <a:r>
              <a:rPr lang="es-MX" b="1" dirty="0" smtClean="0"/>
              <a:t>. Programación física y financiera</a:t>
            </a:r>
            <a:endParaRPr lang="es-ES" b="1"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4 Marcador de pie de página"/>
          <p:cNvSpPr>
            <a:spLocks noGrp="1"/>
          </p:cNvSpPr>
          <p:nvPr>
            <p:ph type="ftr" sz="quarter" idx="11"/>
          </p:nvPr>
        </p:nvSpPr>
        <p:spPr>
          <a:noFill/>
        </p:spPr>
        <p:txBody>
          <a:bodyPr/>
          <a:lstStyle/>
          <a:p>
            <a:r>
              <a:rPr lang="es-ES" altLang="en-US" smtClean="0"/>
              <a:t>Programas Presupuestales</a:t>
            </a:r>
          </a:p>
        </p:txBody>
      </p:sp>
      <p:sp>
        <p:nvSpPr>
          <p:cNvPr id="110594" name="5 Marcador de número de diapositiva"/>
          <p:cNvSpPr>
            <a:spLocks noGrp="1"/>
          </p:cNvSpPr>
          <p:nvPr>
            <p:ph type="sldNum" sz="quarter" idx="12"/>
          </p:nvPr>
        </p:nvSpPr>
        <p:spPr>
          <a:noFill/>
        </p:spPr>
        <p:txBody>
          <a:bodyPr/>
          <a:lstStyle/>
          <a:p>
            <a:fld id="{4E140B74-39C2-4529-BD81-52373F7DA15C}" type="slidenum">
              <a:rPr lang="es-ES" altLang="en-US" smtClean="0"/>
              <a:pPr/>
              <a:t>116</a:t>
            </a:fld>
            <a:endParaRPr lang="es-ES" altLang="en-US" smtClean="0"/>
          </a:p>
        </p:txBody>
      </p:sp>
      <p:sp>
        <p:nvSpPr>
          <p:cNvPr id="110595" name="Rectangle 2"/>
          <p:cNvSpPr>
            <a:spLocks noGrp="1" noChangeArrowheads="1"/>
          </p:cNvSpPr>
          <p:nvPr>
            <p:ph type="title"/>
          </p:nvPr>
        </p:nvSpPr>
        <p:spPr/>
        <p:txBody>
          <a:bodyPr/>
          <a:lstStyle/>
          <a:p>
            <a:pPr eaLnBrk="1" hangingPunct="1"/>
            <a:r>
              <a:rPr lang="es-MX" sz="3200" b="1" dirty="0" smtClean="0"/>
              <a:t>Definiciones (contenido 5.1)</a:t>
            </a:r>
            <a:endParaRPr lang="es-ES" sz="3200" b="1" dirty="0" smtClean="0"/>
          </a:p>
        </p:txBody>
      </p:sp>
      <p:sp>
        <p:nvSpPr>
          <p:cNvPr id="110596" name="Rectangle 3"/>
          <p:cNvSpPr>
            <a:spLocks noGrp="1" noChangeArrowheads="1"/>
          </p:cNvSpPr>
          <p:nvPr>
            <p:ph type="body" idx="1"/>
          </p:nvPr>
        </p:nvSpPr>
        <p:spPr>
          <a:xfrm>
            <a:off x="457200" y="1052513"/>
            <a:ext cx="8229600" cy="5078412"/>
          </a:xfrm>
        </p:spPr>
        <p:txBody>
          <a:bodyPr/>
          <a:lstStyle/>
          <a:p>
            <a:pPr algn="just" eaLnBrk="1" hangingPunct="1">
              <a:buFont typeface="Arial" panose="020B0604020202020204" pitchFamily="34" charset="0"/>
              <a:buChar char="•"/>
            </a:pPr>
            <a:r>
              <a:rPr lang="es-MX" sz="2600" b="1" dirty="0" smtClean="0"/>
              <a:t>Programación física</a:t>
            </a:r>
            <a:r>
              <a:rPr lang="es-MX" sz="2600" dirty="0" smtClean="0"/>
              <a:t> es la proyección de metas de producción física (metas físicas) a nivel de producto y actividad.</a:t>
            </a:r>
          </a:p>
          <a:p>
            <a:pPr algn="just" eaLnBrk="1" hangingPunct="1">
              <a:buFont typeface="Arial" panose="020B0604020202020204" pitchFamily="34" charset="0"/>
              <a:buChar char="•"/>
            </a:pPr>
            <a:endParaRPr lang="es-MX" sz="2600" dirty="0" smtClean="0"/>
          </a:p>
          <a:p>
            <a:pPr algn="just" eaLnBrk="1" hangingPunct="1">
              <a:buFont typeface="Arial" panose="020B0604020202020204" pitchFamily="34" charset="0"/>
              <a:buChar char="•"/>
            </a:pPr>
            <a:r>
              <a:rPr lang="es-MX" sz="2600" b="1" dirty="0" smtClean="0"/>
              <a:t>Programación financiera</a:t>
            </a:r>
            <a:r>
              <a:rPr lang="es-MX" sz="2600" dirty="0" smtClean="0"/>
              <a:t> es el ejercicio de </a:t>
            </a:r>
            <a:r>
              <a:rPr lang="es-MX" sz="2600" dirty="0" err="1" smtClean="0"/>
              <a:t>presupuestación</a:t>
            </a:r>
            <a:r>
              <a:rPr lang="es-MX" sz="2600" dirty="0" smtClean="0"/>
              <a:t> (es decir, expresión en unidades monetarias) de las metas físicas proyectadas.</a:t>
            </a:r>
          </a:p>
          <a:p>
            <a:pPr algn="just" eaLnBrk="1" hangingPunct="1">
              <a:buFont typeface="Arial" panose="020B0604020202020204" pitchFamily="34" charset="0"/>
              <a:buChar char="•"/>
            </a:pPr>
            <a:endParaRPr lang="es-MX" sz="2600" dirty="0" smtClean="0"/>
          </a:p>
          <a:p>
            <a:pPr algn="just" eaLnBrk="1" hangingPunct="1">
              <a:buFont typeface="Arial" panose="020B0604020202020204" pitchFamily="34" charset="0"/>
              <a:buChar char="•"/>
            </a:pPr>
            <a:r>
              <a:rPr lang="es-MX" sz="2600" b="1" dirty="0" smtClean="0"/>
              <a:t>Programación multianual</a:t>
            </a:r>
            <a:r>
              <a:rPr lang="es-MX" sz="2600" dirty="0" smtClean="0"/>
              <a:t> es el ejercicio de proyectar multianualmente las metas físicas y los requerimientos financieros para alcanzar estas metas proyectadas.</a:t>
            </a:r>
            <a:endParaRPr lang="es-ES" sz="26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4 Marcador de pie de página"/>
          <p:cNvSpPr>
            <a:spLocks noGrp="1"/>
          </p:cNvSpPr>
          <p:nvPr>
            <p:ph type="ftr" sz="quarter" idx="11"/>
          </p:nvPr>
        </p:nvSpPr>
        <p:spPr>
          <a:noFill/>
        </p:spPr>
        <p:txBody>
          <a:bodyPr/>
          <a:lstStyle/>
          <a:p>
            <a:r>
              <a:rPr lang="es-ES" altLang="en-US" smtClean="0"/>
              <a:t>Programas Presupuestales</a:t>
            </a:r>
          </a:p>
        </p:txBody>
      </p:sp>
      <p:sp>
        <p:nvSpPr>
          <p:cNvPr id="124930" name="5 Marcador de número de diapositiva"/>
          <p:cNvSpPr>
            <a:spLocks noGrp="1"/>
          </p:cNvSpPr>
          <p:nvPr>
            <p:ph type="sldNum" sz="quarter" idx="12"/>
          </p:nvPr>
        </p:nvSpPr>
        <p:spPr>
          <a:noFill/>
        </p:spPr>
        <p:txBody>
          <a:bodyPr/>
          <a:lstStyle/>
          <a:p>
            <a:fld id="{F44E2949-BCCD-4FEE-8297-FF934BB40AFC}" type="slidenum">
              <a:rPr lang="es-ES" altLang="en-US" smtClean="0"/>
              <a:pPr/>
              <a:t>117</a:t>
            </a:fld>
            <a:endParaRPr lang="es-ES" altLang="en-US" smtClean="0"/>
          </a:p>
        </p:txBody>
      </p:sp>
      <p:sp>
        <p:nvSpPr>
          <p:cNvPr id="124931" name="Rectangle 2"/>
          <p:cNvSpPr>
            <a:spLocks noGrp="1" noChangeArrowheads="1"/>
          </p:cNvSpPr>
          <p:nvPr>
            <p:ph type="title"/>
          </p:nvPr>
        </p:nvSpPr>
        <p:spPr/>
        <p:txBody>
          <a:bodyPr/>
          <a:lstStyle/>
          <a:p>
            <a:pPr eaLnBrk="1" hangingPunct="1"/>
            <a:r>
              <a:rPr lang="es-MX" sz="3200" b="1" dirty="0" smtClean="0"/>
              <a:t>Cuantificación de la población que recibe el producto</a:t>
            </a:r>
            <a:r>
              <a:rPr lang="es-MX" sz="3200" dirty="0" smtClean="0"/>
              <a:t> (contenido 5.2.)</a:t>
            </a:r>
            <a:endParaRPr lang="es-ES" sz="3200" dirty="0" smtClean="0"/>
          </a:p>
        </p:txBody>
      </p:sp>
      <p:sp>
        <p:nvSpPr>
          <p:cNvPr id="2" name="Marcador de contenido 1"/>
          <p:cNvSpPr>
            <a:spLocks noGrp="1"/>
          </p:cNvSpPr>
          <p:nvPr>
            <p:ph idx="1"/>
          </p:nvPr>
        </p:nvSpPr>
        <p:spPr/>
        <p:txBody>
          <a:bodyPr/>
          <a:lstStyle/>
          <a:p>
            <a:pPr algn="just"/>
            <a:r>
              <a:rPr lang="es-ES" sz="2600" dirty="0" smtClean="0"/>
              <a:t>Para cada producto, se cuantifica la población que recibe el producto </a:t>
            </a:r>
            <a:r>
              <a:rPr lang="es-ES" sz="2600" dirty="0"/>
              <a:t>y </a:t>
            </a:r>
            <a:r>
              <a:rPr lang="es-ES" sz="2600" dirty="0" smtClean="0"/>
              <a:t>se determina, </a:t>
            </a:r>
            <a:r>
              <a:rPr lang="es-ES" sz="2600" dirty="0"/>
              <a:t>en un cuadro </a:t>
            </a:r>
            <a:r>
              <a:rPr lang="es-ES" sz="2600" dirty="0" smtClean="0"/>
              <a:t>resumen, </a:t>
            </a:r>
            <a:r>
              <a:rPr lang="es-ES" sz="2600" dirty="0"/>
              <a:t>las regiones </a:t>
            </a:r>
            <a:r>
              <a:rPr lang="es-ES" sz="2600" dirty="0" smtClean="0"/>
              <a:t>(departamento) en </a:t>
            </a:r>
            <a:r>
              <a:rPr lang="es-ES" sz="2600" dirty="0"/>
              <a:t>las que se ubica dicha </a:t>
            </a:r>
            <a:r>
              <a:rPr lang="es-ES" sz="2600" dirty="0" smtClean="0"/>
              <a:t>población.</a:t>
            </a:r>
            <a:endParaRPr lang="es-ES" sz="2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78325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4 Marcador de pie de página"/>
          <p:cNvSpPr>
            <a:spLocks noGrp="1"/>
          </p:cNvSpPr>
          <p:nvPr>
            <p:ph type="ftr" sz="quarter" idx="11"/>
          </p:nvPr>
        </p:nvSpPr>
        <p:spPr>
          <a:noFill/>
        </p:spPr>
        <p:txBody>
          <a:bodyPr/>
          <a:lstStyle/>
          <a:p>
            <a:r>
              <a:rPr lang="es-ES" altLang="en-US" smtClean="0"/>
              <a:t>Programas Presupuestales</a:t>
            </a:r>
          </a:p>
        </p:txBody>
      </p:sp>
      <p:sp>
        <p:nvSpPr>
          <p:cNvPr id="124930" name="5 Marcador de número de diapositiva"/>
          <p:cNvSpPr>
            <a:spLocks noGrp="1"/>
          </p:cNvSpPr>
          <p:nvPr>
            <p:ph type="sldNum" sz="quarter" idx="12"/>
          </p:nvPr>
        </p:nvSpPr>
        <p:spPr>
          <a:noFill/>
        </p:spPr>
        <p:txBody>
          <a:bodyPr/>
          <a:lstStyle/>
          <a:p>
            <a:fld id="{F44E2949-BCCD-4FEE-8297-FF934BB40AFC}" type="slidenum">
              <a:rPr lang="es-ES" altLang="en-US" smtClean="0"/>
              <a:pPr/>
              <a:t>118</a:t>
            </a:fld>
            <a:endParaRPr lang="es-ES" altLang="en-US" smtClean="0"/>
          </a:p>
        </p:txBody>
      </p:sp>
      <p:sp>
        <p:nvSpPr>
          <p:cNvPr id="124931" name="Rectangle 2"/>
          <p:cNvSpPr>
            <a:spLocks noGrp="1" noChangeArrowheads="1"/>
          </p:cNvSpPr>
          <p:nvPr>
            <p:ph type="title"/>
          </p:nvPr>
        </p:nvSpPr>
        <p:spPr/>
        <p:txBody>
          <a:bodyPr/>
          <a:lstStyle/>
          <a:p>
            <a:pPr eaLnBrk="1" hangingPunct="1"/>
            <a:r>
              <a:rPr lang="es-MX" sz="2400" b="1" dirty="0" smtClean="0"/>
              <a:t>Estimación de la meta proyectada de los indicadores de resultado específico y de producto (contenido 5.2)</a:t>
            </a:r>
            <a:endParaRPr lang="es-ES" sz="2400" b="1" dirty="0" smtClean="0"/>
          </a:p>
        </p:txBody>
      </p:sp>
      <p:sp>
        <p:nvSpPr>
          <p:cNvPr id="9" name="Rectangle 3"/>
          <p:cNvSpPr txBox="1">
            <a:spLocks noChangeArrowheads="1"/>
          </p:cNvSpPr>
          <p:nvPr/>
        </p:nvSpPr>
        <p:spPr bwMode="auto">
          <a:xfrm>
            <a:off x="251520" y="4005065"/>
            <a:ext cx="8712968" cy="2125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a:lstStyle>
          <a:p>
            <a:pPr marL="0" indent="0" algn="just" eaLnBrk="1" hangingPunct="1">
              <a:buNone/>
            </a:pPr>
            <a:r>
              <a:rPr lang="es-ES" sz="1800" kern="0" dirty="0"/>
              <a:t>Considerar la magnitud del cambio deseado en </a:t>
            </a:r>
            <a:r>
              <a:rPr lang="es-ES" sz="1800" kern="0" dirty="0" smtClean="0"/>
              <a:t>los indicadores </a:t>
            </a:r>
            <a:r>
              <a:rPr lang="es-ES" sz="1800" kern="0" dirty="0"/>
              <a:t>de resultado específico del PP y las brechas de cobertura de producto (que se proyectan como las metas de los indicadores de resultado específico), a fin de estimar la metas de producción física de los </a:t>
            </a:r>
            <a:r>
              <a:rPr lang="es-ES" sz="1800" kern="0" dirty="0" smtClean="0"/>
              <a:t>productos. </a:t>
            </a:r>
          </a:p>
          <a:p>
            <a:pPr marL="0" indent="0" algn="just" eaLnBrk="1" hangingPunct="1">
              <a:buNone/>
            </a:pPr>
            <a:endParaRPr lang="es-ES" sz="1800" kern="0" dirty="0" smtClean="0"/>
          </a:p>
          <a:p>
            <a:pPr marL="0" indent="0" algn="just" eaLnBrk="1" hangingPunct="1">
              <a:buNone/>
            </a:pPr>
            <a:r>
              <a:rPr lang="es-ES" sz="1800" kern="0" dirty="0" smtClean="0"/>
              <a:t>El pliego responsable del PP presenta las metas de los indicadores de desempeño para el ámbito nacional (incluye acciones de GN, GR y GL).</a:t>
            </a:r>
          </a:p>
        </p:txBody>
      </p:sp>
      <p:graphicFrame>
        <p:nvGraphicFramePr>
          <p:cNvPr id="3" name="Tabla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54878819"/>
              </p:ext>
            </p:extLst>
          </p:nvPr>
        </p:nvGraphicFramePr>
        <p:xfrm>
          <a:off x="1187624" y="1196752"/>
          <a:ext cx="6495763" cy="2808317"/>
        </p:xfrm>
        <a:graphic>
          <a:graphicData uri="http://schemas.openxmlformats.org/drawingml/2006/table">
            <a:tbl>
              <a:tblPr firstRow="1" firstCol="1" bandRow="1" bandCol="1"/>
              <a:tblGrid>
                <a:gridCol w="1025772"/>
                <a:gridCol w="957545"/>
                <a:gridCol w="689401"/>
                <a:gridCol w="675121"/>
                <a:gridCol w="786981"/>
                <a:gridCol w="786981"/>
                <a:gridCol w="786981"/>
                <a:gridCol w="786981"/>
              </a:tblGrid>
              <a:tr h="200594">
                <a:tc rowSpan="2">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Nivel de objetivo</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Nombre del indicador</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3">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Valores históricos</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PE"/>
                    </a:p>
                  </a:txBody>
                  <a:tcPr/>
                </a:tc>
                <a:tc hMerge="1">
                  <a:txBody>
                    <a:bodyPr/>
                    <a:lstStyle/>
                    <a:p>
                      <a:endParaRPr lang="es-PE"/>
                    </a:p>
                  </a:txBody>
                  <a:tcPr/>
                </a:tc>
                <a:tc gridSpan="3">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Metas proyectadas</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PE"/>
                    </a:p>
                  </a:txBody>
                  <a:tcPr/>
                </a:tc>
                <a:tc hMerge="1">
                  <a:txBody>
                    <a:bodyPr/>
                    <a:lstStyle/>
                    <a:p>
                      <a:endParaRPr lang="es-PE"/>
                    </a:p>
                  </a:txBody>
                  <a:tcPr/>
                </a:tc>
              </a:tr>
              <a:tr h="200594">
                <a:tc vMerge="1">
                  <a:txBody>
                    <a:bodyPr/>
                    <a:lstStyle/>
                    <a:p>
                      <a:endParaRPr lang="es-PE"/>
                    </a:p>
                  </a:txBody>
                  <a:tcPr/>
                </a:tc>
                <a:tc vMerge="1">
                  <a:txBody>
                    <a:bodyPr/>
                    <a:lstStyle/>
                    <a:p>
                      <a:endParaRPr lang="es-PE"/>
                    </a:p>
                  </a:txBody>
                  <a:tcPr/>
                </a:tc>
                <a:tc>
                  <a:txBody>
                    <a:bodyPr/>
                    <a:lstStyle/>
                    <a:p>
                      <a:pPr algn="ctr">
                        <a:spcAft>
                          <a:spcPts val="0"/>
                        </a:spcAft>
                      </a:pPr>
                      <a:r>
                        <a:rPr lang="es-ES" sz="900" b="1">
                          <a:effectLst/>
                          <a:latin typeface="Arial" panose="020B0604020202020204" pitchFamily="34" charset="0"/>
                          <a:ea typeface="Times New Roman" panose="02020603050405020304" pitchFamily="18" charset="0"/>
                        </a:rPr>
                        <a:t>2013</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s-ES" sz="900" b="1">
                          <a:effectLst/>
                          <a:latin typeface="Arial" panose="020B0604020202020204" pitchFamily="34" charset="0"/>
                          <a:ea typeface="Times New Roman" panose="02020603050405020304" pitchFamily="18" charset="0"/>
                        </a:rPr>
                        <a:t>2014</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s-ES" sz="900" b="1">
                          <a:effectLst/>
                          <a:latin typeface="Arial" panose="020B0604020202020204" pitchFamily="34" charset="0"/>
                          <a:ea typeface="Times New Roman" panose="02020603050405020304" pitchFamily="18" charset="0"/>
                        </a:rPr>
                        <a:t>2015</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s-ES" sz="900" b="1">
                          <a:effectLst/>
                          <a:latin typeface="Arial" panose="020B0604020202020204" pitchFamily="34" charset="0"/>
                          <a:ea typeface="Times New Roman" panose="02020603050405020304" pitchFamily="18" charset="0"/>
                        </a:rPr>
                        <a:t>2016</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s-ES" sz="900" b="1">
                          <a:effectLst/>
                          <a:latin typeface="Arial" panose="020B0604020202020204" pitchFamily="34" charset="0"/>
                          <a:ea typeface="Times New Roman" panose="02020603050405020304" pitchFamily="18" charset="0"/>
                        </a:rPr>
                        <a:t>2017</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s-ES" sz="900" b="1" dirty="0">
                          <a:effectLst/>
                          <a:latin typeface="Arial" panose="020B0604020202020204" pitchFamily="34" charset="0"/>
                          <a:ea typeface="Times New Roman" panose="02020603050405020304" pitchFamily="18" charset="0"/>
                        </a:rPr>
                        <a:t>2018</a:t>
                      </a:r>
                      <a:endParaRPr lang="es-P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01189">
                <a:tc>
                  <a:txBody>
                    <a:bodyPr/>
                    <a:lstStyle/>
                    <a:p>
                      <a:pPr algn="just">
                        <a:spcAft>
                          <a:spcPts val="0"/>
                        </a:spcAft>
                      </a:pPr>
                      <a:r>
                        <a:rPr lang="es-ES" sz="900">
                          <a:effectLst/>
                          <a:latin typeface="Arial" panose="020B0604020202020204" pitchFamily="34" charset="0"/>
                          <a:ea typeface="Times New Roman" panose="02020603050405020304" pitchFamily="18" charset="0"/>
                        </a:rPr>
                        <a:t>Resultado específico</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Indicador 1</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Indicador n</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solidFill>
                            <a:srgbClr val="FFFFFF"/>
                          </a:solidFill>
                          <a:effectLst/>
                          <a:latin typeface="Arial" panose="020B0604020202020204" pitchFamily="34" charset="0"/>
                          <a:ea typeface="Times New Roman" panose="02020603050405020304" pitchFamily="18" charset="0"/>
                        </a:rPr>
                        <a:t>Producto</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s-ES" sz="900">
                          <a:solidFill>
                            <a:srgbClr val="FFFFFF"/>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s-ES" sz="900">
                          <a:solidFill>
                            <a:srgbClr val="FFFFFF"/>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s-ES" sz="900" b="1">
                          <a:solidFill>
                            <a:srgbClr val="FFFFFF"/>
                          </a:solidFill>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Producto 1</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Indicador 1</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Indicador n</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Producto n</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Indicador 1</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Indicador n</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a:effectLst/>
                          <a:latin typeface="Arial" panose="020B0604020202020204" pitchFamily="34" charset="0"/>
                          <a:ea typeface="Times New Roman" panose="02020603050405020304" pitchFamily="18" charset="0"/>
                        </a:rPr>
                        <a:t> </a:t>
                      </a:r>
                      <a:endParaRPr lang="es-P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dirty="0">
                          <a:effectLst/>
                          <a:latin typeface="Arial" panose="020B0604020202020204" pitchFamily="34"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27554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PE" sz="2800" b="1" dirty="0">
                <a:solidFill>
                  <a:schemeClr val="tx1">
                    <a:lumMod val="65000"/>
                    <a:lumOff val="35000"/>
                  </a:schemeClr>
                </a:solidFill>
              </a:rPr>
              <a:t>Programación de Requerimiento de Inversiones (Sección 5.3) </a:t>
            </a:r>
            <a:endParaRPr lang="es-ES" sz="2800" b="1" dirty="0">
              <a:solidFill>
                <a:schemeClr val="tx1">
                  <a:lumMod val="65000"/>
                  <a:lumOff val="35000"/>
                </a:schemeClr>
              </a:solidFill>
            </a:endParaRPr>
          </a:p>
        </p:txBody>
      </p:sp>
      <p:sp>
        <p:nvSpPr>
          <p:cNvPr id="3" name="2 Marcador de contenido"/>
          <p:cNvSpPr>
            <a:spLocks noGrp="1"/>
          </p:cNvSpPr>
          <p:nvPr>
            <p:ph idx="1"/>
          </p:nvPr>
        </p:nvSpPr>
        <p:spPr>
          <a:xfrm>
            <a:off x="251520" y="1628800"/>
            <a:ext cx="8712968" cy="2664296"/>
          </a:xfrm>
        </p:spPr>
        <p:txBody>
          <a:bodyPr>
            <a:normAutofit/>
          </a:bodyPr>
          <a:lstStyle/>
          <a:p>
            <a:pPr marL="514350" lvl="2" indent="-514350" algn="just">
              <a:buNone/>
            </a:pPr>
            <a:r>
              <a:rPr lang="es-ES" sz="2000" b="1" dirty="0" smtClean="0"/>
              <a:t>1. Programación </a:t>
            </a:r>
            <a:r>
              <a:rPr lang="es-ES" sz="2000" b="1" dirty="0"/>
              <a:t>de los proyectos de inversión</a:t>
            </a:r>
            <a:endParaRPr lang="es-ES" sz="2000" dirty="0"/>
          </a:p>
          <a:p>
            <a:pPr marL="514350" indent="20638" algn="just">
              <a:buNone/>
            </a:pPr>
            <a:r>
              <a:rPr lang="es-ES" sz="2000" dirty="0"/>
              <a:t>Incluir el requerimiento financiero de cada proyecto, teniendo en cuenta el cronograma de ejecución del proyecto y el saldo por ejecutar, y considerando que hacia el final del año 2014 se ejecuta todo su </a:t>
            </a:r>
            <a:r>
              <a:rPr lang="es-ES" sz="2000" dirty="0" smtClean="0"/>
              <a:t>PIM.</a:t>
            </a:r>
            <a:endParaRPr lang="es-E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5760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4 Marcador de pie de página"/>
          <p:cNvSpPr>
            <a:spLocks noGrp="1"/>
          </p:cNvSpPr>
          <p:nvPr>
            <p:ph type="ftr" sz="quarter" idx="11"/>
          </p:nvPr>
        </p:nvSpPr>
        <p:spPr>
          <a:noFill/>
        </p:spPr>
        <p:txBody>
          <a:bodyPr/>
          <a:lstStyle/>
          <a:p>
            <a:r>
              <a:rPr lang="es-ES" altLang="en-US" smtClean="0"/>
              <a:t>Programas Presupuestales</a:t>
            </a:r>
          </a:p>
        </p:txBody>
      </p:sp>
      <p:sp>
        <p:nvSpPr>
          <p:cNvPr id="47106" name="5 Marcador de número de diapositiva"/>
          <p:cNvSpPr>
            <a:spLocks noGrp="1"/>
          </p:cNvSpPr>
          <p:nvPr>
            <p:ph type="sldNum" sz="quarter" idx="12"/>
          </p:nvPr>
        </p:nvSpPr>
        <p:spPr>
          <a:noFill/>
        </p:spPr>
        <p:txBody>
          <a:bodyPr/>
          <a:lstStyle/>
          <a:p>
            <a:fld id="{DE14FC03-79E4-4885-80D8-0E585F22DBE2}" type="slidenum">
              <a:rPr lang="es-ES" altLang="en-US" smtClean="0"/>
              <a:pPr/>
              <a:t>12</a:t>
            </a:fld>
            <a:endParaRPr lang="es-ES" altLang="en-US" smtClean="0"/>
          </a:p>
        </p:txBody>
      </p:sp>
      <p:sp>
        <p:nvSpPr>
          <p:cNvPr id="47107" name="Rectangle 2"/>
          <p:cNvSpPr>
            <a:spLocks noGrp="1" noChangeArrowheads="1"/>
          </p:cNvSpPr>
          <p:nvPr>
            <p:ph type="title"/>
          </p:nvPr>
        </p:nvSpPr>
        <p:spPr/>
        <p:txBody>
          <a:bodyPr/>
          <a:lstStyle/>
          <a:p>
            <a:pPr eaLnBrk="1" hangingPunct="1"/>
            <a:r>
              <a:rPr lang="es-MX" sz="3200" b="1" dirty="0" smtClean="0"/>
              <a:t>La multisectorialidad en los PP (Art. 7)</a:t>
            </a:r>
            <a:endParaRPr lang="es-ES" sz="3200" b="1" dirty="0" smtClean="0"/>
          </a:p>
        </p:txBody>
      </p:sp>
      <p:sp>
        <p:nvSpPr>
          <p:cNvPr id="47108" name="Rectangle 3"/>
          <p:cNvSpPr>
            <a:spLocks noGrp="1" noChangeArrowheads="1"/>
          </p:cNvSpPr>
          <p:nvPr>
            <p:ph type="body" idx="1"/>
          </p:nvPr>
        </p:nvSpPr>
        <p:spPr>
          <a:xfrm>
            <a:off x="457200" y="1590948"/>
            <a:ext cx="8229600" cy="5078412"/>
          </a:xfrm>
        </p:spPr>
        <p:txBody>
          <a:bodyPr/>
          <a:lstStyle/>
          <a:p>
            <a:pPr algn="just" eaLnBrk="1" hangingPunct="1"/>
            <a:r>
              <a:rPr lang="es-MX" sz="2200" dirty="0" smtClean="0"/>
              <a:t>La multisectorialidad se define como la integración de más de una entidad de dos o más sectores del Gobierno Nacional (GN) para el diseño y ejecución del PP.</a:t>
            </a:r>
          </a:p>
          <a:p>
            <a:pPr algn="just" eaLnBrk="1" hangingPunct="1"/>
            <a:endParaRPr lang="es-MX" sz="2200" dirty="0" smtClean="0"/>
          </a:p>
          <a:p>
            <a:pPr algn="just" eaLnBrk="1" hangingPunct="1"/>
            <a:r>
              <a:rPr lang="es-MX" sz="2200" dirty="0" smtClean="0"/>
              <a:t>Se podrán proponer PP multisectoriales si: </a:t>
            </a:r>
          </a:p>
          <a:p>
            <a:pPr algn="just" eaLnBrk="1" hangingPunct="1"/>
            <a:endParaRPr lang="es-MX" sz="2200" dirty="0" smtClean="0"/>
          </a:p>
          <a:p>
            <a:pPr lvl="1" algn="just" eaLnBrk="1" hangingPunct="1"/>
            <a:r>
              <a:rPr lang="es-MX" sz="2200" dirty="0" smtClean="0"/>
              <a:t>Existe un problema específico que por su naturaleza requiere de la intervención de dos o más sectores del GN.</a:t>
            </a:r>
          </a:p>
          <a:p>
            <a:pPr lvl="1" algn="just" eaLnBrk="1" hangingPunct="1"/>
            <a:r>
              <a:rPr lang="es-MX" sz="2200" dirty="0" smtClean="0"/>
              <a:t>Existe un acuerdo </a:t>
            </a:r>
            <a:r>
              <a:rPr lang="es-ES" sz="2200" dirty="0" smtClean="0"/>
              <a:t>suscrito por los titulares de las entidades que participan en la provisión de los productos identificados en el diseño del PP</a:t>
            </a:r>
            <a:r>
              <a:rPr lang="es-MX" sz="2200" dirty="0" smtClean="0"/>
              <a:t>.</a:t>
            </a:r>
            <a:endParaRPr lang="es-ES" sz="2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82329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PE" sz="2800" b="1" dirty="0" smtClean="0">
                <a:solidFill>
                  <a:schemeClr val="tx1">
                    <a:lumMod val="65000"/>
                    <a:lumOff val="35000"/>
                  </a:schemeClr>
                </a:solidFill>
              </a:rPr>
              <a:t>Dos casos</a:t>
            </a:r>
            <a:r>
              <a:rPr lang="es-PE" sz="2800" b="1" dirty="0">
                <a:solidFill>
                  <a:schemeClr val="tx1">
                    <a:lumMod val="65000"/>
                    <a:lumOff val="35000"/>
                  </a:schemeClr>
                </a:solidFill>
              </a:rPr>
              <a:t>: </a:t>
            </a:r>
            <a:endParaRPr lang="es-ES" sz="2800" b="1" dirty="0">
              <a:solidFill>
                <a:schemeClr val="tx1">
                  <a:lumMod val="65000"/>
                  <a:lumOff val="35000"/>
                </a:schemeClr>
              </a:solidFill>
            </a:endParaRPr>
          </a:p>
        </p:txBody>
      </p:sp>
      <p:sp>
        <p:nvSpPr>
          <p:cNvPr id="3" name="2 Marcador de contenido"/>
          <p:cNvSpPr>
            <a:spLocks noGrp="1"/>
          </p:cNvSpPr>
          <p:nvPr>
            <p:ph idx="1"/>
          </p:nvPr>
        </p:nvSpPr>
        <p:spPr>
          <a:xfrm>
            <a:off x="428596" y="1071546"/>
            <a:ext cx="8229600" cy="4530725"/>
          </a:xfrm>
        </p:spPr>
        <p:txBody>
          <a:bodyPr>
            <a:normAutofit/>
          </a:bodyPr>
          <a:lstStyle/>
          <a:p>
            <a:pPr algn="just">
              <a:buFont typeface="Arial" panose="020B0604020202020204" pitchFamily="34" charset="0"/>
              <a:buChar char="•"/>
            </a:pPr>
            <a:r>
              <a:rPr lang="es-ES" sz="2000" i="1" u="sng" dirty="0"/>
              <a:t>Proyectos viables en ejecución</a:t>
            </a:r>
            <a:r>
              <a:rPr lang="es-ES" sz="2000" dirty="0"/>
              <a:t> : estimar el saldo por ejecutar como la diferencia entre el último monto de inversión y la ejecución acumulada a la fecha. El requerimiento de inversiones para el próximo año corresponderá a un porcentaje del saldo, determinado por el sector. Corresponde a los proyectos viables en ejecución</a:t>
            </a:r>
            <a:r>
              <a:rPr lang="es-ES" sz="2000" dirty="0" smtClean="0"/>
              <a:t>.</a:t>
            </a:r>
          </a:p>
          <a:p>
            <a:pPr algn="just">
              <a:buFont typeface="Arial" panose="020B0604020202020204" pitchFamily="34" charset="0"/>
              <a:buChar char="•"/>
            </a:pPr>
            <a:endParaRPr lang="es-ES" sz="2000" dirty="0"/>
          </a:p>
          <a:p>
            <a:pPr algn="just">
              <a:buFont typeface="Arial" panose="020B0604020202020204" pitchFamily="34" charset="0"/>
              <a:buChar char="•"/>
            </a:pPr>
            <a:r>
              <a:rPr lang="es-ES" sz="2000" i="1" u="sng" dirty="0"/>
              <a:t>Nuevos </a:t>
            </a:r>
            <a:r>
              <a:rPr lang="es-ES" sz="2000" i="1" u="sng" dirty="0" smtClean="0"/>
              <a:t>proyectos (sin ejecución financiera)</a:t>
            </a:r>
            <a:r>
              <a:rPr lang="es-ES" sz="2000" dirty="0" smtClean="0"/>
              <a:t>:  </a:t>
            </a:r>
            <a:r>
              <a:rPr lang="es-ES" sz="2000" dirty="0"/>
              <a:t>el requerimiento de inversiones será un porcentaje del monto de inversión proyectado según calendario de inversiones. Corresponde a: 1) Proyectos viables sin ejecución financiera acumulada o PIM 2014, y </a:t>
            </a:r>
            <a:r>
              <a:rPr lang="es-ES" sz="2000" dirty="0" smtClean="0"/>
              <a:t>               2</a:t>
            </a:r>
            <a:r>
              <a:rPr lang="es-ES" sz="2000" dirty="0"/>
              <a:t>) Proyectos en formulación en el SNIP.</a:t>
            </a:r>
          </a:p>
          <a:p>
            <a:endParaRPr lang="es-ES" sz="2000" dirty="0"/>
          </a:p>
          <a:p>
            <a:endParaRPr lang="es-ES" sz="2000" dirty="0"/>
          </a:p>
          <a:p>
            <a:endParaRPr lang="es-E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012264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537925" y="274638"/>
            <a:ext cx="8068152" cy="654032"/>
          </a:xfrm>
        </p:spPr>
        <p:txBody>
          <a:bodyPr>
            <a:noAutofit/>
          </a:bodyPr>
          <a:lstStyle/>
          <a:p>
            <a:pPr algn="l"/>
            <a:r>
              <a:rPr lang="es-ES" sz="2800" b="1" dirty="0"/>
              <a:t>Tabla </a:t>
            </a:r>
            <a:r>
              <a:rPr lang="es-ES" sz="2800" b="1" dirty="0" smtClean="0"/>
              <a:t>#27 </a:t>
            </a:r>
            <a:r>
              <a:rPr lang="es-ES" sz="2800" b="1" dirty="0"/>
              <a:t>Requerimiento de Inversiones </a:t>
            </a:r>
            <a:r>
              <a:rPr lang="es-ES" sz="2800" dirty="0"/>
              <a:t/>
            </a:r>
            <a:br>
              <a:rPr lang="es-ES" sz="2800" dirty="0"/>
            </a:br>
            <a:endParaRPr lang="es-ES" sz="2800" dirty="0"/>
          </a:p>
        </p:txBody>
      </p:sp>
      <p:graphicFrame>
        <p:nvGraphicFramePr>
          <p:cNvPr id="4" name="3 Tabla"/>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84404945"/>
              </p:ext>
            </p:extLst>
          </p:nvPr>
        </p:nvGraphicFramePr>
        <p:xfrm>
          <a:off x="439842" y="1797998"/>
          <a:ext cx="8164605" cy="3863250"/>
        </p:xfrm>
        <a:graphic>
          <a:graphicData uri="http://schemas.openxmlformats.org/drawingml/2006/table">
            <a:tbl>
              <a:tblPr/>
              <a:tblGrid>
                <a:gridCol w="881241"/>
                <a:gridCol w="730637"/>
                <a:gridCol w="577415"/>
                <a:gridCol w="489656"/>
                <a:gridCol w="489656"/>
                <a:gridCol w="359125"/>
                <a:gridCol w="649191"/>
                <a:gridCol w="649191"/>
                <a:gridCol w="580818"/>
                <a:gridCol w="644923"/>
                <a:gridCol w="474584"/>
                <a:gridCol w="538689"/>
                <a:gridCol w="393658"/>
                <a:gridCol w="345782"/>
                <a:gridCol w="360039"/>
              </a:tblGrid>
              <a:tr h="472901">
                <a:tc rowSpan="2">
                  <a:txBody>
                    <a:bodyPr/>
                    <a:lstStyle/>
                    <a:p>
                      <a:pPr algn="ctr">
                        <a:spcAft>
                          <a:spcPts val="0"/>
                        </a:spcAft>
                      </a:pPr>
                      <a:r>
                        <a:rPr lang="es-ES" sz="800" dirty="0">
                          <a:solidFill>
                            <a:srgbClr val="000000"/>
                          </a:solidFill>
                          <a:latin typeface="Arial"/>
                          <a:ea typeface="Times New Roman"/>
                        </a:rPr>
                        <a:t> </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a:solidFill>
                            <a:srgbClr val="000000"/>
                          </a:solidFill>
                          <a:latin typeface="Arial"/>
                          <a:ea typeface="Times New Roman"/>
                        </a:rPr>
                        <a:t>Tipología de proyectos</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a:solidFill>
                            <a:srgbClr val="000000"/>
                          </a:solidFill>
                          <a:latin typeface="Arial"/>
                          <a:ea typeface="Times New Roman"/>
                        </a:rPr>
                        <a:t>Nombre del Proyecto</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a:solidFill>
                            <a:srgbClr val="000000"/>
                          </a:solidFill>
                          <a:latin typeface="Arial"/>
                          <a:ea typeface="Times New Roman"/>
                        </a:rPr>
                        <a:t>Código SNIP del PIP</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a:solidFill>
                            <a:srgbClr val="000000"/>
                          </a:solidFill>
                          <a:latin typeface="Arial"/>
                          <a:ea typeface="Times New Roman"/>
                        </a:rPr>
                        <a:t>Código DGPP del PIP</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a:solidFill>
                            <a:srgbClr val="000000"/>
                          </a:solidFill>
                          <a:latin typeface="Arial"/>
                          <a:ea typeface="Times New Roman"/>
                        </a:rPr>
                        <a:t>UF</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a:solidFill>
                            <a:srgbClr val="000000"/>
                          </a:solidFill>
                          <a:latin typeface="Arial"/>
                          <a:ea typeface="Times New Roman"/>
                        </a:rPr>
                        <a:t>UE</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700" dirty="0">
                          <a:solidFill>
                            <a:srgbClr val="000000"/>
                          </a:solidFill>
                          <a:latin typeface="Arial"/>
                          <a:ea typeface="Times New Roman"/>
                        </a:rPr>
                        <a:t>Fecha de Viabilidad (2009 en adelante. Si no es viable señalar situación en el SNIP) </a:t>
                      </a:r>
                      <a:endParaRPr lang="es-ES" sz="105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dirty="0">
                          <a:solidFill>
                            <a:srgbClr val="000000"/>
                          </a:solidFill>
                          <a:latin typeface="Arial"/>
                          <a:ea typeface="Times New Roman"/>
                        </a:rPr>
                        <a:t>Monto de inversión</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dirty="0">
                          <a:solidFill>
                            <a:srgbClr val="000000"/>
                          </a:solidFill>
                          <a:latin typeface="Arial"/>
                          <a:ea typeface="Times New Roman"/>
                        </a:rPr>
                        <a:t>Monto Ejecutado Acumulado al </a:t>
                      </a:r>
                      <a:r>
                        <a:rPr lang="es-ES" sz="800" dirty="0" smtClean="0">
                          <a:solidFill>
                            <a:srgbClr val="000000"/>
                          </a:solidFill>
                          <a:latin typeface="Arial"/>
                          <a:ea typeface="Times New Roman"/>
                        </a:rPr>
                        <a:t>2014 </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dirty="0">
                          <a:solidFill>
                            <a:srgbClr val="000000"/>
                          </a:solidFill>
                          <a:latin typeface="Arial"/>
                          <a:ea typeface="Times New Roman"/>
                        </a:rPr>
                        <a:t>PIM </a:t>
                      </a:r>
                      <a:r>
                        <a:rPr lang="es-ES" sz="800" dirty="0" smtClean="0">
                          <a:solidFill>
                            <a:srgbClr val="000000"/>
                          </a:solidFill>
                          <a:latin typeface="Arial"/>
                          <a:ea typeface="Times New Roman"/>
                        </a:rPr>
                        <a:t>2015</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dirty="0">
                          <a:solidFill>
                            <a:srgbClr val="000000"/>
                          </a:solidFill>
                          <a:latin typeface="Arial"/>
                          <a:ea typeface="Times New Roman"/>
                        </a:rPr>
                        <a:t>Saldo</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smtClean="0">
                          <a:solidFill>
                            <a:srgbClr val="000000"/>
                          </a:solidFill>
                          <a:latin typeface="Arial"/>
                          <a:ea typeface="Times New Roman"/>
                        </a:rPr>
                        <a:t>2016 </a:t>
                      </a:r>
                      <a:r>
                        <a:rPr lang="es-ES" sz="900" dirty="0">
                          <a:solidFill>
                            <a:srgbClr val="000000"/>
                          </a:solidFill>
                          <a:latin typeface="Arial"/>
                          <a:ea typeface="Times New Roman"/>
                        </a:rPr>
                        <a:t>(*)</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smtClean="0">
                          <a:solidFill>
                            <a:srgbClr val="000000"/>
                          </a:solidFill>
                          <a:latin typeface="Arial"/>
                          <a:ea typeface="Times New Roman"/>
                        </a:rPr>
                        <a:t>2017 </a:t>
                      </a:r>
                      <a:r>
                        <a:rPr lang="es-ES" sz="900" dirty="0">
                          <a:solidFill>
                            <a:srgbClr val="000000"/>
                          </a:solidFill>
                          <a:latin typeface="Arial"/>
                          <a:ea typeface="Times New Roman"/>
                        </a:rPr>
                        <a:t>(*)</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Aft>
                          <a:spcPts val="0"/>
                        </a:spcAft>
                      </a:pPr>
                      <a:r>
                        <a:rPr lang="es-ES" sz="900" dirty="0" smtClean="0">
                          <a:solidFill>
                            <a:srgbClr val="000000"/>
                          </a:solidFill>
                          <a:latin typeface="Arial"/>
                          <a:ea typeface="Times New Roman"/>
                        </a:rPr>
                        <a:t>2018 </a:t>
                      </a:r>
                      <a:r>
                        <a:rPr lang="es-ES" sz="900" dirty="0">
                          <a:solidFill>
                            <a:srgbClr val="000000"/>
                          </a:solidFill>
                          <a:latin typeface="Arial"/>
                          <a:ea typeface="Times New Roman"/>
                        </a:rPr>
                        <a:t>(*)</a:t>
                      </a:r>
                      <a:endParaRPr lang="es-ES" sz="9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4861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Aft>
                          <a:spcPts val="0"/>
                        </a:spcAft>
                      </a:pPr>
                      <a:r>
                        <a:rPr lang="es-ES" sz="800" dirty="0">
                          <a:solidFill>
                            <a:srgbClr val="000000"/>
                          </a:solidFill>
                          <a:latin typeface="Arial"/>
                          <a:ea typeface="Times New Roman"/>
                        </a:rPr>
                        <a:t>(1) /a</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dirty="0">
                          <a:solidFill>
                            <a:srgbClr val="000000"/>
                          </a:solidFill>
                          <a:latin typeface="Arial"/>
                          <a:ea typeface="Times New Roman"/>
                        </a:rPr>
                        <a:t>(2)</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dirty="0">
                          <a:solidFill>
                            <a:srgbClr val="000000"/>
                          </a:solidFill>
                          <a:latin typeface="Arial"/>
                          <a:ea typeface="Times New Roman"/>
                        </a:rPr>
                        <a:t>(3)</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 sz="800" dirty="0">
                          <a:solidFill>
                            <a:srgbClr val="000000"/>
                          </a:solidFill>
                          <a:latin typeface="Arial"/>
                          <a:ea typeface="Times New Roman"/>
                        </a:rPr>
                        <a:t>(4) = (1)-(2)-(3)</a:t>
                      </a:r>
                      <a:endParaRPr lang="es-ES" sz="11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318695">
                <a:tc rowSpan="3">
                  <a:txBody>
                    <a:bodyPr/>
                    <a:lstStyle/>
                    <a:p>
                      <a:pPr>
                        <a:spcAft>
                          <a:spcPts val="0"/>
                        </a:spcAft>
                      </a:pPr>
                      <a:r>
                        <a:rPr lang="es-ES" sz="1000">
                          <a:solidFill>
                            <a:srgbClr val="000000"/>
                          </a:solidFill>
                          <a:latin typeface="Arial"/>
                          <a:ea typeface="Times New Roman"/>
                        </a:rPr>
                        <a:t>Proyectos viables en ejecución</a:t>
                      </a:r>
                      <a:endParaRPr lang="es-ES" sz="1200">
                        <a:latin typeface="Times New Roman"/>
                        <a:ea typeface="Times New Roman"/>
                      </a:endParaRPr>
                    </a:p>
                  </a:txBody>
                  <a:tcPr marL="38094" marR="38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s-ES" sz="1000">
                          <a:solidFill>
                            <a:srgbClr val="000000"/>
                          </a:solidFill>
                          <a:latin typeface="Arial"/>
                          <a:ea typeface="Times New Roman"/>
                        </a:rPr>
                        <a:t>Tipología 1</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solidFill>
                            <a:srgbClr val="000000"/>
                          </a:solidFill>
                          <a:latin typeface="Arial"/>
                          <a:ea typeface="Times New Roman"/>
                        </a:rPr>
                        <a:t>PIP 1</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dirty="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dirty="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18695">
                <a:tc vMerge="1">
                  <a:txBody>
                    <a:bodyPr/>
                    <a:lstStyle/>
                    <a:p>
                      <a:endParaRPr lang="es-ES"/>
                    </a:p>
                  </a:txBody>
                  <a:tcPr/>
                </a:tc>
                <a:tc vMerge="1">
                  <a:txBody>
                    <a:bodyPr/>
                    <a:lstStyle/>
                    <a:p>
                      <a:endParaRPr lang="es-ES"/>
                    </a:p>
                  </a:txBody>
                  <a:tcPr/>
                </a:tc>
                <a:tc>
                  <a:txBody>
                    <a:bodyPr/>
                    <a:lstStyle/>
                    <a:p>
                      <a:pPr>
                        <a:spcAft>
                          <a:spcPts val="0"/>
                        </a:spcAft>
                      </a:pPr>
                      <a:r>
                        <a:rPr lang="es-ES" sz="1000">
                          <a:solidFill>
                            <a:srgbClr val="000000"/>
                          </a:solidFill>
                          <a:latin typeface="Arial"/>
                          <a:ea typeface="Times New Roman"/>
                        </a:rPr>
                        <a:t>PIP 2</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18695">
                <a:tc vMerge="1">
                  <a:txBody>
                    <a:bodyPr/>
                    <a:lstStyle/>
                    <a:p>
                      <a:endParaRPr lang="es-ES"/>
                    </a:p>
                  </a:txBody>
                  <a:tcPr/>
                </a:tc>
                <a:tc>
                  <a:txBody>
                    <a:bodyPr/>
                    <a:lstStyle/>
                    <a:p>
                      <a:pPr>
                        <a:spcAft>
                          <a:spcPts val="0"/>
                        </a:spcAft>
                      </a:pPr>
                      <a:r>
                        <a:rPr lang="es-ES" sz="1000">
                          <a:solidFill>
                            <a:srgbClr val="000000"/>
                          </a:solidFill>
                          <a:latin typeface="Arial"/>
                          <a:ea typeface="Times New Roman"/>
                        </a:rPr>
                        <a:t> Tipología 2</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solidFill>
                            <a:srgbClr val="000000"/>
                          </a:solidFill>
                          <a:latin typeface="Arial"/>
                          <a:ea typeface="Times New Roman"/>
                        </a:rPr>
                        <a:t> PIP 3</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28975">
                <a:tc rowSpan="3">
                  <a:txBody>
                    <a:bodyPr/>
                    <a:lstStyle/>
                    <a:p>
                      <a:pPr>
                        <a:spcAft>
                          <a:spcPts val="0"/>
                        </a:spcAft>
                      </a:pPr>
                      <a:r>
                        <a:rPr lang="es-ES" sz="1000" dirty="0">
                          <a:solidFill>
                            <a:srgbClr val="000000"/>
                          </a:solidFill>
                          <a:latin typeface="Arial"/>
                          <a:ea typeface="Times New Roman"/>
                        </a:rPr>
                        <a:t>Proyectos Viables sin Ejecución Financiera Acumulada o PIM en el 2014</a:t>
                      </a:r>
                      <a:endParaRPr lang="es-ES" sz="1200" dirty="0">
                        <a:latin typeface="Times New Roman"/>
                        <a:ea typeface="Times New Roman"/>
                      </a:endParaRPr>
                    </a:p>
                  </a:txBody>
                  <a:tcPr marL="38094" marR="38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s-ES" sz="1000">
                          <a:solidFill>
                            <a:srgbClr val="000000"/>
                          </a:solidFill>
                          <a:latin typeface="Arial"/>
                          <a:ea typeface="Times New Roman"/>
                        </a:rPr>
                        <a:t>Tipología 1</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solidFill>
                            <a:srgbClr val="000000"/>
                          </a:solidFill>
                          <a:latin typeface="Arial"/>
                          <a:ea typeface="Times New Roman"/>
                        </a:rPr>
                        <a:t>PIP 1</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28975">
                <a:tc vMerge="1">
                  <a:txBody>
                    <a:bodyPr/>
                    <a:lstStyle/>
                    <a:p>
                      <a:endParaRPr lang="es-ES"/>
                    </a:p>
                  </a:txBody>
                  <a:tcPr/>
                </a:tc>
                <a:tc vMerge="1">
                  <a:txBody>
                    <a:bodyPr/>
                    <a:lstStyle/>
                    <a:p>
                      <a:endParaRPr lang="es-ES"/>
                    </a:p>
                  </a:txBody>
                  <a:tcPr/>
                </a:tc>
                <a:tc>
                  <a:txBody>
                    <a:bodyPr/>
                    <a:lstStyle/>
                    <a:p>
                      <a:pPr>
                        <a:spcAft>
                          <a:spcPts val="0"/>
                        </a:spcAft>
                      </a:pPr>
                      <a:r>
                        <a:rPr lang="es-ES" sz="1000">
                          <a:solidFill>
                            <a:srgbClr val="000000"/>
                          </a:solidFill>
                          <a:latin typeface="Arial"/>
                          <a:ea typeface="Times New Roman"/>
                        </a:rPr>
                        <a:t>PIP 2</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dirty="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28975">
                <a:tc vMerge="1">
                  <a:txBody>
                    <a:bodyPr/>
                    <a:lstStyle/>
                    <a:p>
                      <a:endParaRPr lang="es-ES"/>
                    </a:p>
                  </a:txBody>
                  <a:tcPr/>
                </a:tc>
                <a:tc>
                  <a:txBody>
                    <a:bodyPr/>
                    <a:lstStyle/>
                    <a:p>
                      <a:pPr>
                        <a:spcAft>
                          <a:spcPts val="0"/>
                        </a:spcAft>
                      </a:pPr>
                      <a:r>
                        <a:rPr lang="es-ES" sz="1000">
                          <a:solidFill>
                            <a:srgbClr val="000000"/>
                          </a:solidFill>
                          <a:latin typeface="Arial"/>
                          <a:ea typeface="Times New Roman"/>
                        </a:rPr>
                        <a:t> Tipología 2</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solidFill>
                            <a:srgbClr val="000000"/>
                          </a:solidFill>
                          <a:latin typeface="Arial"/>
                          <a:ea typeface="Times New Roman"/>
                        </a:rPr>
                        <a:t> PIP 3</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28975">
                <a:tc rowSpan="3">
                  <a:txBody>
                    <a:bodyPr/>
                    <a:lstStyle/>
                    <a:p>
                      <a:pPr>
                        <a:spcAft>
                          <a:spcPts val="0"/>
                        </a:spcAft>
                      </a:pPr>
                      <a:r>
                        <a:rPr lang="es-ES" sz="1000">
                          <a:solidFill>
                            <a:srgbClr val="000000"/>
                          </a:solidFill>
                          <a:latin typeface="Arial"/>
                          <a:ea typeface="Times New Roman"/>
                        </a:rPr>
                        <a:t>Proyectos en formulación en el SNIP</a:t>
                      </a:r>
                      <a:endParaRPr lang="es-ES" sz="1200">
                        <a:latin typeface="Times New Roman"/>
                        <a:ea typeface="Times New Roman"/>
                      </a:endParaRPr>
                    </a:p>
                  </a:txBody>
                  <a:tcPr marL="38094" marR="38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s-ES" sz="1000">
                          <a:solidFill>
                            <a:srgbClr val="000000"/>
                          </a:solidFill>
                          <a:latin typeface="Arial"/>
                          <a:ea typeface="Times New Roman"/>
                        </a:rPr>
                        <a:t>Tipología 1</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solidFill>
                            <a:srgbClr val="000000"/>
                          </a:solidFill>
                          <a:latin typeface="Arial"/>
                          <a:ea typeface="Times New Roman"/>
                        </a:rPr>
                        <a:t>PIP 1</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28975">
                <a:tc vMerge="1">
                  <a:txBody>
                    <a:bodyPr/>
                    <a:lstStyle/>
                    <a:p>
                      <a:endParaRPr lang="es-ES"/>
                    </a:p>
                  </a:txBody>
                  <a:tcPr/>
                </a:tc>
                <a:tc vMerge="1">
                  <a:txBody>
                    <a:bodyPr/>
                    <a:lstStyle/>
                    <a:p>
                      <a:endParaRPr lang="es-ES"/>
                    </a:p>
                  </a:txBody>
                  <a:tcPr/>
                </a:tc>
                <a:tc>
                  <a:txBody>
                    <a:bodyPr/>
                    <a:lstStyle/>
                    <a:p>
                      <a:pPr>
                        <a:spcAft>
                          <a:spcPts val="0"/>
                        </a:spcAft>
                      </a:pPr>
                      <a:r>
                        <a:rPr lang="es-ES" sz="1000">
                          <a:solidFill>
                            <a:srgbClr val="000000"/>
                          </a:solidFill>
                          <a:latin typeface="Arial"/>
                          <a:ea typeface="Times New Roman"/>
                        </a:rPr>
                        <a:t>PIP 2</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endParaRPr lang="es-ES" sz="1200">
                        <a:latin typeface="Calibri"/>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s-ES" sz="120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endParaRPr lang="es-ES" sz="1200" dirty="0">
                        <a:latin typeface="Calibri"/>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28975">
                <a:tc vMerge="1">
                  <a:txBody>
                    <a:bodyPr/>
                    <a:lstStyle/>
                    <a:p>
                      <a:endParaRPr lang="es-ES"/>
                    </a:p>
                  </a:txBody>
                  <a:tcPr/>
                </a:tc>
                <a:tc>
                  <a:txBody>
                    <a:bodyPr/>
                    <a:lstStyle/>
                    <a:p>
                      <a:pPr>
                        <a:spcAft>
                          <a:spcPts val="0"/>
                        </a:spcAft>
                      </a:pPr>
                      <a:r>
                        <a:rPr lang="es-ES" sz="1000">
                          <a:solidFill>
                            <a:srgbClr val="000000"/>
                          </a:solidFill>
                          <a:latin typeface="Arial"/>
                          <a:ea typeface="Times New Roman"/>
                        </a:rPr>
                        <a:t> Tipología 2</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solidFill>
                            <a:srgbClr val="000000"/>
                          </a:solidFill>
                          <a:latin typeface="Arial"/>
                          <a:ea typeface="Times New Roman"/>
                        </a:rPr>
                        <a:t> PIP 3</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s-ES" sz="1100">
                          <a:solidFill>
                            <a:srgbClr val="000000"/>
                          </a:solidFill>
                          <a:latin typeface="Arial"/>
                          <a:ea typeface="Times New Roman"/>
                        </a:rPr>
                        <a:t> </a:t>
                      </a:r>
                      <a:endParaRPr lang="es-ES" sz="1200">
                        <a:latin typeface="Times New Roman"/>
                        <a:ea typeface="Times New Roman"/>
                      </a:endParaRPr>
                    </a:p>
                  </a:txBody>
                  <a:tcPr marL="38094" marR="38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s-ES" sz="1050">
                          <a:solidFill>
                            <a:srgbClr val="000000"/>
                          </a:solidFill>
                          <a:latin typeface="Arial"/>
                          <a:ea typeface="Times New Roman"/>
                        </a:rPr>
                        <a:t> </a:t>
                      </a:r>
                      <a:endParaRPr lang="es-ES" sz="120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s-ES" sz="1050" dirty="0">
                          <a:solidFill>
                            <a:srgbClr val="000000"/>
                          </a:solidFill>
                          <a:latin typeface="Arial"/>
                          <a:ea typeface="Times New Roman"/>
                        </a:rPr>
                        <a:t> </a:t>
                      </a:r>
                      <a:endParaRPr lang="es-ES" sz="1200" dirty="0">
                        <a:latin typeface="Times New Roman"/>
                        <a:ea typeface="Times New Roman"/>
                      </a:endParaRPr>
                    </a:p>
                  </a:txBody>
                  <a:tcPr marL="38094" marR="38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5" name="4 Rectángulo"/>
          <p:cNvSpPr/>
          <p:nvPr/>
        </p:nvSpPr>
        <p:spPr>
          <a:xfrm>
            <a:off x="428597" y="4786322"/>
            <a:ext cx="8054201" cy="230832"/>
          </a:xfrm>
          <a:prstGeom prst="rect">
            <a:avLst/>
          </a:prstGeom>
        </p:spPr>
        <p:txBody>
          <a:bodyPr wrap="square">
            <a:spAutoFit/>
          </a:bodyPr>
          <a:lstStyle/>
          <a:p>
            <a:pPr lvl="0" algn="just" fontAlgn="base">
              <a:spcBef>
                <a:spcPct val="0"/>
              </a:spcBef>
              <a:spcAft>
                <a:spcPct val="0"/>
              </a:spcAft>
            </a:pPr>
            <a:r>
              <a:rPr lang="es-ES" sz="900" dirty="0">
                <a:ea typeface="Times New Roman" pitchFamily="18" charset="0"/>
                <a:cs typeface="Arial" pitchFamily="34" charset="0"/>
              </a:rPr>
              <a:t>/a Debe consignar el mismo monto de inversión señalado en la Tabla #</a:t>
            </a:r>
            <a:r>
              <a:rPr lang="es-ES" sz="900" dirty="0" smtClean="0">
                <a:ea typeface="Times New Roman" pitchFamily="18" charset="0"/>
                <a:cs typeface="Arial" pitchFamily="34" charset="0"/>
              </a:rPr>
              <a:t>20 </a:t>
            </a:r>
            <a:r>
              <a:rPr lang="es-ES" sz="900" dirty="0">
                <a:ea typeface="Times New Roman" pitchFamily="18" charset="0"/>
                <a:cs typeface="Arial" pitchFamily="34" charset="0"/>
              </a:rPr>
              <a:t>para proyectos viables en ejecución.</a:t>
            </a:r>
            <a:endParaRPr lang="es-ES" sz="105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28537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4 Marcador de pie de página"/>
          <p:cNvSpPr>
            <a:spLocks noGrp="1"/>
          </p:cNvSpPr>
          <p:nvPr>
            <p:ph type="ftr" sz="quarter" idx="11"/>
          </p:nvPr>
        </p:nvSpPr>
        <p:spPr>
          <a:noFill/>
        </p:spPr>
        <p:txBody>
          <a:bodyPr/>
          <a:lstStyle/>
          <a:p>
            <a:r>
              <a:rPr lang="es-ES" altLang="en-US" smtClean="0"/>
              <a:t>Programas Presupuestales</a:t>
            </a:r>
          </a:p>
        </p:txBody>
      </p:sp>
      <p:sp>
        <p:nvSpPr>
          <p:cNvPr id="128002" name="5 Marcador de número de diapositiva"/>
          <p:cNvSpPr>
            <a:spLocks noGrp="1"/>
          </p:cNvSpPr>
          <p:nvPr>
            <p:ph type="sldNum" sz="quarter" idx="12"/>
          </p:nvPr>
        </p:nvSpPr>
        <p:spPr>
          <a:noFill/>
        </p:spPr>
        <p:txBody>
          <a:bodyPr/>
          <a:lstStyle/>
          <a:p>
            <a:fld id="{55EF5202-BD60-4379-A0C2-DC6724DDCC94}" type="slidenum">
              <a:rPr lang="es-ES" altLang="en-US" smtClean="0"/>
              <a:pPr/>
              <a:t>122</a:t>
            </a:fld>
            <a:endParaRPr lang="es-ES" altLang="en-US" smtClean="0"/>
          </a:p>
        </p:txBody>
      </p:sp>
      <p:sp>
        <p:nvSpPr>
          <p:cNvPr id="128003" name="Rectangle 2"/>
          <p:cNvSpPr>
            <a:spLocks noGrp="1" noChangeArrowheads="1"/>
          </p:cNvSpPr>
          <p:nvPr>
            <p:ph type="title"/>
          </p:nvPr>
        </p:nvSpPr>
        <p:spPr>
          <a:xfrm>
            <a:off x="314325" y="306389"/>
            <a:ext cx="8229600" cy="602332"/>
          </a:xfrm>
        </p:spPr>
        <p:txBody>
          <a:bodyPr/>
          <a:lstStyle/>
          <a:p>
            <a:pPr eaLnBrk="1" hangingPunct="1"/>
            <a:r>
              <a:rPr lang="es-MX" sz="3200" b="1" dirty="0" smtClean="0"/>
              <a:t>Y… se completó el Anexo 2</a:t>
            </a:r>
            <a:endParaRPr lang="es-ES" sz="3200" b="1" dirty="0" smtClean="0"/>
          </a:p>
        </p:txBody>
      </p:sp>
      <p:graphicFrame>
        <p:nvGraphicFramePr>
          <p:cNvPr id="9" name="8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80064682"/>
              </p:ext>
            </p:extLst>
          </p:nvPr>
        </p:nvGraphicFramePr>
        <p:xfrm>
          <a:off x="428596" y="980728"/>
          <a:ext cx="8143932" cy="110330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67728302"/>
              </p:ext>
            </p:extLst>
          </p:nvPr>
        </p:nvGraphicFramePr>
        <p:xfrm>
          <a:off x="1428750" y="2655541"/>
          <a:ext cx="6096000" cy="3200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s-ES" dirty="0" smtClean="0"/>
                        <a:t>Nivel de</a:t>
                      </a:r>
                      <a:r>
                        <a:rPr lang="es-ES" baseline="0" dirty="0" smtClean="0"/>
                        <a:t> objetivos</a:t>
                      </a:r>
                      <a:endParaRPr lang="es-ES" dirty="0"/>
                    </a:p>
                  </a:txBody>
                  <a:tcPr>
                    <a:solidFill>
                      <a:srgbClr val="FF0000"/>
                    </a:solidFill>
                  </a:tcPr>
                </a:tc>
                <a:tc>
                  <a:txBody>
                    <a:bodyPr/>
                    <a:lstStyle/>
                    <a:p>
                      <a:r>
                        <a:rPr lang="es-ES" dirty="0" smtClean="0"/>
                        <a:t>Indicadores</a:t>
                      </a:r>
                      <a:endParaRPr lang="es-ES" dirty="0"/>
                    </a:p>
                  </a:txBody>
                  <a:tcPr>
                    <a:solidFill>
                      <a:srgbClr val="FF0000"/>
                    </a:solidFill>
                  </a:tcPr>
                </a:tc>
                <a:tc>
                  <a:txBody>
                    <a:bodyPr/>
                    <a:lstStyle/>
                    <a:p>
                      <a:r>
                        <a:rPr lang="es-ES" dirty="0" smtClean="0"/>
                        <a:t>Medios de verificación</a:t>
                      </a:r>
                      <a:endParaRPr lang="es-ES" dirty="0"/>
                    </a:p>
                  </a:txBody>
                  <a:tcPr>
                    <a:solidFill>
                      <a:srgbClr val="FF0000"/>
                    </a:solidFill>
                  </a:tcPr>
                </a:tc>
                <a:tc>
                  <a:txBody>
                    <a:bodyPr/>
                    <a:lstStyle/>
                    <a:p>
                      <a:r>
                        <a:rPr lang="es-ES" dirty="0" smtClean="0"/>
                        <a:t>Supuestos</a:t>
                      </a:r>
                      <a:endParaRPr lang="es-ES" dirty="0"/>
                    </a:p>
                  </a:txBody>
                  <a:tcPr>
                    <a:solidFill>
                      <a:srgbClr val="FF0000"/>
                    </a:solidFill>
                  </a:tcPr>
                </a:tc>
              </a:tr>
              <a:tr h="370840">
                <a:tc>
                  <a:txBody>
                    <a:bodyPr/>
                    <a:lstStyle/>
                    <a:p>
                      <a:r>
                        <a:rPr lang="es-ES" dirty="0" smtClean="0"/>
                        <a:t>Resultado final</a:t>
                      </a:r>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r>
              <a:tr h="370840">
                <a:tc>
                  <a:txBody>
                    <a:bodyPr/>
                    <a:lstStyle/>
                    <a:p>
                      <a:r>
                        <a:rPr lang="es-ES" dirty="0" smtClean="0"/>
                        <a:t>Resultado específico</a:t>
                      </a:r>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r>
              <a:tr h="370840">
                <a:tc>
                  <a:txBody>
                    <a:bodyPr/>
                    <a:lstStyle/>
                    <a:p>
                      <a:r>
                        <a:rPr lang="es-ES" dirty="0" smtClean="0"/>
                        <a:t>Producto</a:t>
                      </a:r>
                    </a:p>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r>
              <a:tr h="370840">
                <a:tc>
                  <a:txBody>
                    <a:bodyPr/>
                    <a:lstStyle/>
                    <a:p>
                      <a:r>
                        <a:rPr lang="es-ES" dirty="0" smtClean="0"/>
                        <a:t>Actividad</a:t>
                      </a:r>
                    </a:p>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r>
            </a:tbl>
          </a:graphicData>
        </a:graphic>
      </p:graphicFrame>
      <p:sp>
        <p:nvSpPr>
          <p:cNvPr id="11" name="10 Flecha abajo"/>
          <p:cNvSpPr/>
          <p:nvPr/>
        </p:nvSpPr>
        <p:spPr>
          <a:xfrm>
            <a:off x="2571750" y="2084041"/>
            <a:ext cx="500063" cy="5000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Flecha arriba"/>
          <p:cNvSpPr/>
          <p:nvPr/>
        </p:nvSpPr>
        <p:spPr>
          <a:xfrm>
            <a:off x="4429125" y="2084041"/>
            <a:ext cx="428625" cy="5000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5" name="Rectangle 6"/>
          <p:cNvSpPr>
            <a:spLocks noGrp="1" noChangeArrowheads="1"/>
          </p:cNvSpPr>
          <p:nvPr>
            <p:ph type="sldNum" sz="quarter" idx="11"/>
          </p:nvPr>
        </p:nvSpPr>
        <p:spPr>
          <a:noFill/>
        </p:spPr>
        <p:txBody>
          <a:bodyPr/>
          <a:lstStyle/>
          <a:p>
            <a:fld id="{92959871-34CE-451B-893E-4C119835B195}" type="slidenum">
              <a:rPr lang="es-ES" altLang="en-US" smtClean="0"/>
              <a:pPr/>
              <a:t>123</a:t>
            </a:fld>
            <a:endParaRPr lang="es-ES" altLang="en-US" smtClean="0"/>
          </a:p>
        </p:txBody>
      </p:sp>
      <p:sp>
        <p:nvSpPr>
          <p:cNvPr id="129026" name="Rectangle 4"/>
          <p:cNvSpPr>
            <a:spLocks noGrp="1" noChangeArrowheads="1"/>
          </p:cNvSpPr>
          <p:nvPr>
            <p:ph type="ctrTitle"/>
          </p:nvPr>
        </p:nvSpPr>
        <p:spPr/>
        <p:txBody>
          <a:bodyPr/>
          <a:lstStyle/>
          <a:p>
            <a:pPr algn="r" eaLnBrk="1" hangingPunct="1"/>
            <a:r>
              <a:rPr lang="es-MX" b="1" smtClean="0"/>
              <a:t>Notas técnicas</a:t>
            </a:r>
            <a:endParaRPr lang="es-ES" b="1"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Rectangle 6"/>
          <p:cNvSpPr>
            <a:spLocks noGrp="1" noChangeArrowheads="1"/>
          </p:cNvSpPr>
          <p:nvPr>
            <p:ph type="sldNum" sz="quarter" idx="11"/>
          </p:nvPr>
        </p:nvSpPr>
        <p:spPr>
          <a:noFill/>
        </p:spPr>
        <p:txBody>
          <a:bodyPr/>
          <a:lstStyle/>
          <a:p>
            <a:fld id="{D384D4E3-198C-4C36-A275-5F1DCFCC430C}" type="slidenum">
              <a:rPr lang="es-ES" altLang="en-US" smtClean="0"/>
              <a:pPr/>
              <a:t>124</a:t>
            </a:fld>
            <a:endParaRPr lang="es-ES" altLang="en-US" smtClean="0"/>
          </a:p>
        </p:txBody>
      </p:sp>
      <p:sp>
        <p:nvSpPr>
          <p:cNvPr id="130050" name="Rectangle 4"/>
          <p:cNvSpPr>
            <a:spLocks noGrp="1" noChangeArrowheads="1"/>
          </p:cNvSpPr>
          <p:nvPr>
            <p:ph type="ctrTitle"/>
          </p:nvPr>
        </p:nvSpPr>
        <p:spPr/>
        <p:txBody>
          <a:bodyPr/>
          <a:lstStyle/>
          <a:p>
            <a:pPr algn="r" eaLnBrk="1" hangingPunct="1"/>
            <a:r>
              <a:rPr lang="es-MX" b="1" smtClean="0"/>
              <a:t>Nota I: Evidencias</a:t>
            </a:r>
            <a:endParaRPr lang="es-ES" b="1"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4 Marcador de pie de página"/>
          <p:cNvSpPr>
            <a:spLocks noGrp="1"/>
          </p:cNvSpPr>
          <p:nvPr>
            <p:ph type="ftr" sz="quarter" idx="11"/>
          </p:nvPr>
        </p:nvSpPr>
        <p:spPr>
          <a:noFill/>
        </p:spPr>
        <p:txBody>
          <a:bodyPr/>
          <a:lstStyle/>
          <a:p>
            <a:r>
              <a:rPr lang="es-ES" altLang="en-US" smtClean="0"/>
              <a:t>Programas Presupuestales</a:t>
            </a:r>
          </a:p>
        </p:txBody>
      </p:sp>
      <p:sp>
        <p:nvSpPr>
          <p:cNvPr id="131074" name="5 Marcador de número de diapositiva"/>
          <p:cNvSpPr>
            <a:spLocks noGrp="1"/>
          </p:cNvSpPr>
          <p:nvPr>
            <p:ph type="sldNum" sz="quarter" idx="12"/>
          </p:nvPr>
        </p:nvSpPr>
        <p:spPr>
          <a:noFill/>
        </p:spPr>
        <p:txBody>
          <a:bodyPr/>
          <a:lstStyle/>
          <a:p>
            <a:fld id="{8E472E22-8F1D-4447-BCF0-BA695CA60BF5}" type="slidenum">
              <a:rPr lang="es-ES" altLang="en-US" smtClean="0"/>
              <a:pPr/>
              <a:t>125</a:t>
            </a:fld>
            <a:endParaRPr lang="es-ES" altLang="en-US" smtClean="0"/>
          </a:p>
        </p:txBody>
      </p:sp>
      <p:sp>
        <p:nvSpPr>
          <p:cNvPr id="131075" name="Rectangle 2"/>
          <p:cNvSpPr>
            <a:spLocks noGrp="1" noChangeArrowheads="1"/>
          </p:cNvSpPr>
          <p:nvPr>
            <p:ph type="title"/>
          </p:nvPr>
        </p:nvSpPr>
        <p:spPr/>
        <p:txBody>
          <a:bodyPr/>
          <a:lstStyle/>
          <a:p>
            <a:pPr eaLnBrk="1" hangingPunct="1"/>
            <a:r>
              <a:rPr lang="es-MX" sz="3200" b="1" dirty="0" smtClean="0"/>
              <a:t>Evidencias</a:t>
            </a:r>
            <a:endParaRPr lang="es-ES" sz="3200" b="1" dirty="0" smtClean="0"/>
          </a:p>
        </p:txBody>
      </p:sp>
      <p:sp>
        <p:nvSpPr>
          <p:cNvPr id="131076" name="Rectangle 3"/>
          <p:cNvSpPr>
            <a:spLocks noGrp="1" noChangeArrowheads="1"/>
          </p:cNvSpPr>
          <p:nvPr>
            <p:ph type="body" idx="1"/>
          </p:nvPr>
        </p:nvSpPr>
        <p:spPr>
          <a:xfrm>
            <a:off x="457200" y="1052513"/>
            <a:ext cx="8229600" cy="5040312"/>
          </a:xfrm>
        </p:spPr>
        <p:txBody>
          <a:bodyPr/>
          <a:lstStyle/>
          <a:p>
            <a:pPr algn="just" eaLnBrk="1" hangingPunct="1">
              <a:lnSpc>
                <a:spcPct val="90000"/>
              </a:lnSpc>
              <a:buFont typeface="Arial" panose="020B0604020202020204" pitchFamily="34" charset="0"/>
              <a:buChar char="•"/>
            </a:pPr>
            <a:r>
              <a:rPr lang="es-ES" sz="2400" dirty="0" smtClean="0"/>
              <a:t>Es la documentación científica que muestre la validez y consistencia en las relaciones de causalidad  identificadas. </a:t>
            </a:r>
          </a:p>
          <a:p>
            <a:pPr algn="just" eaLnBrk="1" hangingPunct="1">
              <a:lnSpc>
                <a:spcPct val="90000"/>
              </a:lnSpc>
              <a:buFont typeface="Arial" panose="020B0604020202020204" pitchFamily="34" charset="0"/>
              <a:buChar char="•"/>
            </a:pPr>
            <a:endParaRPr lang="es-ES" sz="2400" dirty="0" smtClean="0"/>
          </a:p>
          <a:p>
            <a:pPr algn="just" eaLnBrk="1" hangingPunct="1">
              <a:lnSpc>
                <a:spcPct val="90000"/>
              </a:lnSpc>
              <a:buFont typeface="Arial" panose="020B0604020202020204" pitchFamily="34" charset="0"/>
              <a:buChar char="•"/>
            </a:pPr>
            <a:r>
              <a:rPr lang="es-ES" sz="2400" dirty="0" smtClean="0"/>
              <a:t>Las relaciones de </a:t>
            </a:r>
            <a:r>
              <a:rPr lang="es-ES" sz="2400" b="1" dirty="0" smtClean="0"/>
              <a:t>causalidad</a:t>
            </a:r>
            <a:r>
              <a:rPr lang="es-ES" sz="2400" dirty="0" smtClean="0"/>
              <a:t> se entenderán como del tipo “la ocurrencia de A genera la ocurrencia de B”, o “siempre que ocurre A ocurre B, y si ocurre B es porque A ha ocurrido”.</a:t>
            </a:r>
          </a:p>
          <a:p>
            <a:pPr algn="just" eaLnBrk="1" hangingPunct="1">
              <a:lnSpc>
                <a:spcPct val="90000"/>
              </a:lnSpc>
              <a:buFont typeface="Arial" panose="020B0604020202020204" pitchFamily="34" charset="0"/>
              <a:buChar char="•"/>
            </a:pPr>
            <a:endParaRPr lang="es-ES" sz="2400" dirty="0" smtClean="0"/>
          </a:p>
          <a:p>
            <a:pPr algn="just" eaLnBrk="1" hangingPunct="1">
              <a:lnSpc>
                <a:spcPct val="90000"/>
              </a:lnSpc>
              <a:buFont typeface="Arial" panose="020B0604020202020204" pitchFamily="34" charset="0"/>
              <a:buChar char="•"/>
            </a:pPr>
            <a:r>
              <a:rPr lang="es-ES" sz="2400" dirty="0" smtClean="0"/>
              <a:t>Las relaciones de </a:t>
            </a:r>
            <a:r>
              <a:rPr lang="es-ES" sz="2400" b="1" dirty="0" err="1" smtClean="0"/>
              <a:t>asociatividad</a:t>
            </a:r>
            <a:r>
              <a:rPr lang="es-ES" sz="2400" dirty="0" smtClean="0"/>
              <a:t> se entenderán como “en promedio la ocurrencia de A está asociada a la ocurrencia de B”, o “siempre que ocurre A, ocurre B, pero puede presentarse B sin necesidad que se haya presentado A” (factor asociado).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4 Marcador de pie de página"/>
          <p:cNvSpPr>
            <a:spLocks noGrp="1"/>
          </p:cNvSpPr>
          <p:nvPr>
            <p:ph type="ftr" sz="quarter" idx="11"/>
          </p:nvPr>
        </p:nvSpPr>
        <p:spPr>
          <a:noFill/>
        </p:spPr>
        <p:txBody>
          <a:bodyPr/>
          <a:lstStyle/>
          <a:p>
            <a:r>
              <a:rPr lang="es-ES" altLang="en-US" smtClean="0"/>
              <a:t>Programas Presupuestales</a:t>
            </a:r>
          </a:p>
        </p:txBody>
      </p:sp>
      <p:sp>
        <p:nvSpPr>
          <p:cNvPr id="132098" name="5 Marcador de número de diapositiva"/>
          <p:cNvSpPr>
            <a:spLocks noGrp="1"/>
          </p:cNvSpPr>
          <p:nvPr>
            <p:ph type="sldNum" sz="quarter" idx="12"/>
          </p:nvPr>
        </p:nvSpPr>
        <p:spPr>
          <a:noFill/>
        </p:spPr>
        <p:txBody>
          <a:bodyPr/>
          <a:lstStyle/>
          <a:p>
            <a:fld id="{FB55356F-C37E-4247-A508-169B7E74205B}" type="slidenum">
              <a:rPr lang="es-ES" altLang="en-US" smtClean="0"/>
              <a:pPr/>
              <a:t>126</a:t>
            </a:fld>
            <a:endParaRPr lang="es-ES" altLang="en-US" smtClean="0"/>
          </a:p>
        </p:txBody>
      </p:sp>
      <p:sp>
        <p:nvSpPr>
          <p:cNvPr id="132099" name="Rectangle 2"/>
          <p:cNvSpPr>
            <a:spLocks noGrp="1" noChangeArrowheads="1"/>
          </p:cNvSpPr>
          <p:nvPr>
            <p:ph type="title"/>
          </p:nvPr>
        </p:nvSpPr>
        <p:spPr/>
        <p:txBody>
          <a:bodyPr/>
          <a:lstStyle/>
          <a:p>
            <a:pPr eaLnBrk="1" hangingPunct="1"/>
            <a:r>
              <a:rPr lang="es-MX" sz="3200" b="1" dirty="0" smtClean="0"/>
              <a:t>Evidencias – dónde se requieren</a:t>
            </a:r>
            <a:endParaRPr lang="es-ES" sz="3200" b="1" dirty="0" smtClean="0"/>
          </a:p>
        </p:txBody>
      </p:sp>
      <p:sp>
        <p:nvSpPr>
          <p:cNvPr id="132100" name="Rectangle 3"/>
          <p:cNvSpPr>
            <a:spLocks noGrp="1" noChangeArrowheads="1"/>
          </p:cNvSpPr>
          <p:nvPr>
            <p:ph type="body" idx="1"/>
          </p:nvPr>
        </p:nvSpPr>
        <p:spPr>
          <a:xfrm>
            <a:off x="457200" y="980728"/>
            <a:ext cx="8229600" cy="4530725"/>
          </a:xfrm>
        </p:spPr>
        <p:txBody>
          <a:bodyPr/>
          <a:lstStyle/>
          <a:p>
            <a:pPr algn="just" eaLnBrk="1" hangingPunct="1">
              <a:buFont typeface="Arial" panose="020B0604020202020204" pitchFamily="34" charset="0"/>
              <a:buChar char="•"/>
            </a:pPr>
            <a:r>
              <a:rPr lang="es-ES" sz="2600" dirty="0" smtClean="0"/>
              <a:t>Evidencias de la relación entre el resultado específico y el resultado final.</a:t>
            </a:r>
          </a:p>
          <a:p>
            <a:pPr algn="just" eaLnBrk="1" hangingPunct="1">
              <a:buFont typeface="Arial" panose="020B0604020202020204" pitchFamily="34" charset="0"/>
              <a:buChar char="•"/>
            </a:pPr>
            <a:endParaRPr lang="es-ES" sz="2600" dirty="0" smtClean="0"/>
          </a:p>
          <a:p>
            <a:pPr algn="just" eaLnBrk="1" hangingPunct="1">
              <a:buFont typeface="Arial" panose="020B0604020202020204" pitchFamily="34" charset="0"/>
              <a:buChar char="•"/>
            </a:pPr>
            <a:r>
              <a:rPr lang="es-ES" sz="2600" dirty="0" smtClean="0"/>
              <a:t>Evidencias de la relación entre las causas del problema y este.</a:t>
            </a:r>
          </a:p>
          <a:p>
            <a:pPr algn="just" eaLnBrk="1" hangingPunct="1">
              <a:buFont typeface="Arial" panose="020B0604020202020204" pitchFamily="34" charset="0"/>
              <a:buChar char="•"/>
            </a:pPr>
            <a:endParaRPr lang="es-ES" sz="2600" dirty="0" smtClean="0"/>
          </a:p>
          <a:p>
            <a:pPr algn="just" eaLnBrk="1" hangingPunct="1">
              <a:buFont typeface="Arial" panose="020B0604020202020204" pitchFamily="34" charset="0"/>
              <a:buChar char="•"/>
            </a:pPr>
            <a:r>
              <a:rPr lang="es-ES" sz="2600" dirty="0" smtClean="0"/>
              <a:t>Evidencias de la efectividad de las alternativas.</a:t>
            </a:r>
          </a:p>
          <a:p>
            <a:pPr algn="just" eaLnBrk="1" hangingPunct="1">
              <a:buFont typeface="Arial" panose="020B0604020202020204" pitchFamily="34" charset="0"/>
              <a:buChar char="•"/>
            </a:pPr>
            <a:endParaRPr lang="es-ES" sz="2600" dirty="0" smtClean="0"/>
          </a:p>
          <a:p>
            <a:pPr algn="just" eaLnBrk="1" hangingPunct="1">
              <a:buFont typeface="Arial" panose="020B0604020202020204" pitchFamily="34" charset="0"/>
              <a:buChar char="•"/>
            </a:pPr>
            <a:r>
              <a:rPr lang="es-MX" sz="2600" dirty="0" smtClean="0"/>
              <a:t>Se requiere llenar el formato, y referirse a él en el documento de diseño. Hacer un balance de la evidencia relevante.</a:t>
            </a:r>
            <a:endParaRPr lang="es-ES" sz="2600"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4 Marcador de pie de página"/>
          <p:cNvSpPr>
            <a:spLocks noGrp="1"/>
          </p:cNvSpPr>
          <p:nvPr>
            <p:ph type="ftr" sz="quarter" idx="11"/>
          </p:nvPr>
        </p:nvSpPr>
        <p:spPr>
          <a:noFill/>
        </p:spPr>
        <p:txBody>
          <a:bodyPr/>
          <a:lstStyle/>
          <a:p>
            <a:r>
              <a:rPr lang="es-ES" altLang="en-US" smtClean="0"/>
              <a:t>Programas Presupuestales</a:t>
            </a:r>
          </a:p>
        </p:txBody>
      </p:sp>
      <p:sp>
        <p:nvSpPr>
          <p:cNvPr id="132098" name="5 Marcador de número de diapositiva"/>
          <p:cNvSpPr>
            <a:spLocks noGrp="1"/>
          </p:cNvSpPr>
          <p:nvPr>
            <p:ph type="sldNum" sz="quarter" idx="12"/>
          </p:nvPr>
        </p:nvSpPr>
        <p:spPr>
          <a:noFill/>
        </p:spPr>
        <p:txBody>
          <a:bodyPr/>
          <a:lstStyle/>
          <a:p>
            <a:fld id="{FB55356F-C37E-4247-A508-169B7E74205B}" type="slidenum">
              <a:rPr lang="es-ES" altLang="en-US" smtClean="0"/>
              <a:pPr/>
              <a:t>127</a:t>
            </a:fld>
            <a:endParaRPr lang="es-ES" altLang="en-US" smtClean="0"/>
          </a:p>
        </p:txBody>
      </p:sp>
      <p:sp>
        <p:nvSpPr>
          <p:cNvPr id="132099" name="Rectangle 2"/>
          <p:cNvSpPr>
            <a:spLocks noGrp="1" noChangeArrowheads="1"/>
          </p:cNvSpPr>
          <p:nvPr>
            <p:ph type="title"/>
          </p:nvPr>
        </p:nvSpPr>
        <p:spPr/>
        <p:txBody>
          <a:bodyPr/>
          <a:lstStyle/>
          <a:p>
            <a:pPr eaLnBrk="1" hangingPunct="1"/>
            <a:r>
              <a:rPr lang="es-MX" sz="3200" b="1" dirty="0" smtClean="0"/>
              <a:t>Niveles de evidencias</a:t>
            </a:r>
            <a:endParaRPr lang="es-ES" sz="3200" b="1" dirty="0" smtClean="0"/>
          </a:p>
        </p:txBody>
      </p:sp>
      <p:sp>
        <p:nvSpPr>
          <p:cNvPr id="132100" name="Rectangle 3"/>
          <p:cNvSpPr>
            <a:spLocks noGrp="1" noChangeArrowheads="1"/>
          </p:cNvSpPr>
          <p:nvPr>
            <p:ph type="body" idx="1"/>
          </p:nvPr>
        </p:nvSpPr>
        <p:spPr>
          <a:xfrm>
            <a:off x="457200" y="980728"/>
            <a:ext cx="8229600" cy="4530725"/>
          </a:xfrm>
        </p:spPr>
        <p:txBody>
          <a:bodyPr/>
          <a:lstStyle/>
          <a:p>
            <a:pPr algn="just" eaLnBrk="1" hangingPunct="1">
              <a:buFont typeface="Arial" panose="020B0604020202020204" pitchFamily="34" charset="0"/>
              <a:buChar char="•"/>
            </a:pPr>
            <a:r>
              <a:rPr lang="es-ES" sz="2200" b="1" dirty="0"/>
              <a:t>Nivel A</a:t>
            </a:r>
            <a:r>
              <a:rPr lang="es-ES" sz="2200" dirty="0"/>
              <a:t>. Cuando los estudios que sustenten la intervención o relación se basan por lo menos en un estudio experimental de alta calidad </a:t>
            </a:r>
            <a:r>
              <a:rPr lang="es-ES" sz="2200" dirty="0" smtClean="0"/>
              <a:t>metodológica.</a:t>
            </a:r>
          </a:p>
          <a:p>
            <a:pPr algn="just" eaLnBrk="1" hangingPunct="1">
              <a:buFont typeface="Arial" panose="020B0604020202020204" pitchFamily="34" charset="0"/>
              <a:buChar char="•"/>
            </a:pPr>
            <a:endParaRPr lang="es-ES" sz="2200" dirty="0" smtClean="0"/>
          </a:p>
          <a:p>
            <a:pPr algn="just" eaLnBrk="1" hangingPunct="1">
              <a:buFont typeface="Arial" panose="020B0604020202020204" pitchFamily="34" charset="0"/>
              <a:buChar char="•"/>
            </a:pPr>
            <a:r>
              <a:rPr lang="es-ES" sz="2200" b="1" dirty="0"/>
              <a:t>Nivel B</a:t>
            </a:r>
            <a:r>
              <a:rPr lang="es-ES" sz="2200" dirty="0"/>
              <a:t>. Relativo a otros tipos de estudio, incluyendo por lo menos un estudio cuasi experimental (no aleatorio) bien diseñado, estudios cuasi experimentales aleatorios con limitaciones metodológicas, y estudios de cohorte</a:t>
            </a:r>
            <a:r>
              <a:rPr lang="es-ES" sz="2200" dirty="0" smtClean="0"/>
              <a:t>.</a:t>
            </a:r>
          </a:p>
          <a:p>
            <a:pPr algn="just" eaLnBrk="1" hangingPunct="1">
              <a:buFont typeface="Arial" panose="020B0604020202020204" pitchFamily="34" charset="0"/>
              <a:buChar char="•"/>
            </a:pPr>
            <a:endParaRPr lang="es-ES" sz="2200" dirty="0" smtClean="0"/>
          </a:p>
          <a:p>
            <a:pPr algn="just" eaLnBrk="1" hangingPunct="1">
              <a:buFont typeface="Arial" panose="020B0604020202020204" pitchFamily="34" charset="0"/>
              <a:buChar char="•"/>
            </a:pPr>
            <a:r>
              <a:rPr lang="es-ES" sz="2200" b="1" dirty="0"/>
              <a:t>Nivel C</a:t>
            </a:r>
            <a:r>
              <a:rPr lang="es-ES" sz="2200" dirty="0"/>
              <a:t>. Referido a estudios observacionales de casos y controles en lo que se elimino en lo posible los </a:t>
            </a:r>
            <a:r>
              <a:rPr lang="es-ES" sz="2200" dirty="0" smtClean="0"/>
              <a:t>sesgos.</a:t>
            </a:r>
          </a:p>
          <a:p>
            <a:pPr algn="just" eaLnBrk="1" hangingPunct="1">
              <a:buFont typeface="Arial" panose="020B0604020202020204" pitchFamily="34" charset="0"/>
              <a:buChar char="•"/>
            </a:pPr>
            <a:endParaRPr lang="es-ES" sz="2200" dirty="0" smtClean="0"/>
          </a:p>
          <a:p>
            <a:pPr algn="just" eaLnBrk="1" hangingPunct="1">
              <a:buFont typeface="Arial" panose="020B0604020202020204" pitchFamily="34" charset="0"/>
              <a:buChar char="•"/>
            </a:pPr>
            <a:r>
              <a:rPr lang="es-ES" sz="2200" b="1" dirty="0"/>
              <a:t>Nivel D</a:t>
            </a:r>
            <a:r>
              <a:rPr lang="es-ES" sz="2200" dirty="0"/>
              <a:t>. Información cualitativa</a:t>
            </a:r>
            <a:r>
              <a:rPr lang="es-ES" sz="2800" dirty="0"/>
              <a:t>.</a:t>
            </a:r>
          </a:p>
          <a:p>
            <a:pPr marL="571500" indent="-571500" algn="just" eaLnBrk="1" hangingPunct="1"/>
            <a:endParaRPr lang="es-ES" sz="2600" dirty="0" smtClean="0"/>
          </a:p>
          <a:p>
            <a:pPr marL="571500" indent="-571500" algn="just" eaLnBrk="1" hangingPunct="1"/>
            <a:endParaRPr lang="es-ES" sz="2600" dirty="0" smtClean="0"/>
          </a:p>
          <a:p>
            <a:pPr marL="571500" indent="-571500" algn="just" eaLnBrk="1" hangingPunct="1"/>
            <a:endParaRPr lang="es-ES" sz="2600" dirty="0" smtClean="0"/>
          </a:p>
          <a:p>
            <a:pPr marL="571500" indent="-571500" algn="just" eaLnBrk="1" hangingPunct="1"/>
            <a:endParaRPr lang="es-ES"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32440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4 Marcador de pie de página"/>
          <p:cNvSpPr>
            <a:spLocks noGrp="1"/>
          </p:cNvSpPr>
          <p:nvPr>
            <p:ph type="ftr" sz="quarter" idx="11"/>
          </p:nvPr>
        </p:nvSpPr>
        <p:spPr>
          <a:noFill/>
        </p:spPr>
        <p:txBody>
          <a:bodyPr/>
          <a:lstStyle/>
          <a:p>
            <a:r>
              <a:rPr lang="es-ES" altLang="en-US" smtClean="0"/>
              <a:t>Programas Presupuestales</a:t>
            </a:r>
          </a:p>
        </p:txBody>
      </p:sp>
      <p:sp>
        <p:nvSpPr>
          <p:cNvPr id="136194" name="5 Marcador de número de diapositiva"/>
          <p:cNvSpPr>
            <a:spLocks noGrp="1"/>
          </p:cNvSpPr>
          <p:nvPr>
            <p:ph type="sldNum" sz="quarter" idx="12"/>
          </p:nvPr>
        </p:nvSpPr>
        <p:spPr>
          <a:noFill/>
        </p:spPr>
        <p:txBody>
          <a:bodyPr/>
          <a:lstStyle/>
          <a:p>
            <a:fld id="{9365988A-EA61-42C8-890D-A7D840EDE349}" type="slidenum">
              <a:rPr lang="es-ES" altLang="en-US" smtClean="0"/>
              <a:pPr/>
              <a:t>128</a:t>
            </a:fld>
            <a:endParaRPr lang="es-ES" altLang="en-US" smtClean="0"/>
          </a:p>
        </p:txBody>
      </p:sp>
      <p:sp>
        <p:nvSpPr>
          <p:cNvPr id="136195" name="Rectangle 2"/>
          <p:cNvSpPr>
            <a:spLocks noGrp="1" noChangeArrowheads="1"/>
          </p:cNvSpPr>
          <p:nvPr>
            <p:ph type="title"/>
          </p:nvPr>
        </p:nvSpPr>
        <p:spPr/>
        <p:txBody>
          <a:bodyPr/>
          <a:lstStyle/>
          <a:p>
            <a:pPr eaLnBrk="1" hangingPunct="1"/>
            <a:r>
              <a:rPr lang="es-MX" sz="3200" b="1" dirty="0" smtClean="0"/>
              <a:t>Jerarquía</a:t>
            </a:r>
            <a:endParaRPr lang="es-ES" sz="3200" b="1" dirty="0" smtClean="0"/>
          </a:p>
        </p:txBody>
      </p:sp>
      <p:sp>
        <p:nvSpPr>
          <p:cNvPr id="136196" name="Rectangle 3"/>
          <p:cNvSpPr>
            <a:spLocks noGrp="1" noChangeArrowheads="1"/>
          </p:cNvSpPr>
          <p:nvPr>
            <p:ph type="body" idx="1"/>
          </p:nvPr>
        </p:nvSpPr>
        <p:spPr>
          <a:xfrm>
            <a:off x="457200" y="1052736"/>
            <a:ext cx="8229600" cy="4530725"/>
          </a:xfrm>
        </p:spPr>
        <p:txBody>
          <a:bodyPr/>
          <a:lstStyle/>
          <a:p>
            <a:pPr algn="just" eaLnBrk="1" hangingPunct="1">
              <a:buNone/>
            </a:pPr>
            <a:r>
              <a:rPr lang="es-ES" sz="2400" dirty="0" smtClean="0"/>
              <a:t>No constituyen evidencias: </a:t>
            </a:r>
          </a:p>
          <a:p>
            <a:pPr algn="just" eaLnBrk="1" hangingPunct="1">
              <a:buNone/>
            </a:pPr>
            <a:endParaRPr lang="es-ES" sz="2400" dirty="0" smtClean="0"/>
          </a:p>
          <a:p>
            <a:pPr lvl="2" algn="just" eaLnBrk="1" hangingPunct="1"/>
            <a:r>
              <a:rPr lang="es-ES" sz="2400" dirty="0" smtClean="0"/>
              <a:t>Normas, leyes o acuerdos nacionales e internacionales. </a:t>
            </a:r>
          </a:p>
          <a:p>
            <a:pPr lvl="2" algn="just" eaLnBrk="1" hangingPunct="1"/>
            <a:r>
              <a:rPr lang="es-ES" sz="2400" dirty="0" smtClean="0"/>
              <a:t>Documentos descriptivos de problemas sin rigor metodológico.</a:t>
            </a:r>
          </a:p>
          <a:p>
            <a:pPr lvl="2" algn="just" eaLnBrk="1" hangingPunct="1"/>
            <a:r>
              <a:rPr lang="es-ES" sz="2400" dirty="0" smtClean="0"/>
              <a:t>Opiniones de no expertos. </a:t>
            </a:r>
          </a:p>
          <a:p>
            <a:pPr lvl="2" algn="just" eaLnBrk="1" hangingPunct="1"/>
            <a:r>
              <a:rPr lang="es-ES" sz="2400" dirty="0" smtClean="0"/>
              <a:t>Puntos de vista u opiniones aisladas, sin una sistematización adecuada. </a:t>
            </a:r>
          </a:p>
          <a:p>
            <a:pPr eaLnBrk="1" hangingPunct="1"/>
            <a:endParaRPr lang="es-ES"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Rectangle 6"/>
          <p:cNvSpPr>
            <a:spLocks noGrp="1" noChangeArrowheads="1"/>
          </p:cNvSpPr>
          <p:nvPr>
            <p:ph type="sldNum" sz="quarter" idx="11"/>
          </p:nvPr>
        </p:nvSpPr>
        <p:spPr>
          <a:noFill/>
        </p:spPr>
        <p:txBody>
          <a:bodyPr/>
          <a:lstStyle/>
          <a:p>
            <a:fld id="{55983B1B-03B0-4C32-A010-E6CABBD0D7E3}" type="slidenum">
              <a:rPr lang="es-ES" altLang="en-US" smtClean="0"/>
              <a:pPr/>
              <a:t>129</a:t>
            </a:fld>
            <a:endParaRPr lang="es-ES" altLang="en-US" smtClean="0"/>
          </a:p>
        </p:txBody>
      </p:sp>
      <p:sp>
        <p:nvSpPr>
          <p:cNvPr id="138242" name="Rectangle 2"/>
          <p:cNvSpPr>
            <a:spLocks noGrp="1" noChangeArrowheads="1"/>
          </p:cNvSpPr>
          <p:nvPr>
            <p:ph type="ctrTitle"/>
          </p:nvPr>
        </p:nvSpPr>
        <p:spPr/>
        <p:txBody>
          <a:bodyPr/>
          <a:lstStyle/>
          <a:p>
            <a:pPr algn="r" eaLnBrk="1" hangingPunct="1"/>
            <a:r>
              <a:rPr lang="es-MX" b="1" dirty="0" smtClean="0"/>
              <a:t>Nota II: Indicadores</a:t>
            </a:r>
            <a:endParaRPr lang="es-ES"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13</a:t>
            </a:fld>
            <a:endParaRPr lang="es-ES" altLang="en-US" smtClean="0"/>
          </a:p>
        </p:txBody>
      </p:sp>
      <p:sp>
        <p:nvSpPr>
          <p:cNvPr id="29699"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
        <p:nvSpPr>
          <p:cNvPr id="29700" name="Rectangle 3"/>
          <p:cNvSpPr>
            <a:spLocks noGrp="1" noChangeArrowheads="1"/>
          </p:cNvSpPr>
          <p:nvPr>
            <p:ph type="body" idx="1"/>
          </p:nvPr>
        </p:nvSpPr>
        <p:spPr>
          <a:xfrm>
            <a:off x="461687" y="1556792"/>
            <a:ext cx="8229600" cy="4248472"/>
          </a:xfrm>
        </p:spPr>
        <p:txBody>
          <a:bodyPr/>
          <a:lstStyle/>
          <a:p>
            <a:pPr marL="0" indent="0" algn="just" eaLnBrk="1" hangingPunct="1">
              <a:buNone/>
            </a:pPr>
            <a:r>
              <a:rPr lang="es-ES" sz="2800" i="1" dirty="0" smtClean="0"/>
              <a:t>Se incorpora:</a:t>
            </a:r>
          </a:p>
          <a:p>
            <a:pPr marL="0" indent="0" algn="just" eaLnBrk="1" hangingPunct="1">
              <a:buNone/>
            </a:pPr>
            <a:endParaRPr lang="es-ES" sz="2800" b="1" i="1" dirty="0"/>
          </a:p>
          <a:p>
            <a:pPr marL="0" indent="0" algn="just" eaLnBrk="1" hangingPunct="1">
              <a:buNone/>
            </a:pPr>
            <a:r>
              <a:rPr lang="es-ES" sz="2800" b="1" i="1" dirty="0" smtClean="0"/>
              <a:t>Art </a:t>
            </a:r>
            <a:r>
              <a:rPr lang="es-ES" sz="2800" b="1" i="1" dirty="0"/>
              <a:t>1, numeral 1.5: “</a:t>
            </a:r>
            <a:r>
              <a:rPr lang="es-ES" sz="2800" i="1" dirty="0"/>
              <a:t>Para las propuestas de PP que no están comprendidas en los temas a los que se refiere el numeral precedente se tendrá como requisito, que el presupuesto institucional de apertura del ejercicio previo no sea menor de cien millones y 00/100 Nuevos Soles</a:t>
            </a:r>
            <a:r>
              <a:rPr lang="es-ES" sz="2800" i="1" dirty="0" smtClean="0"/>
              <a:t>”.</a:t>
            </a:r>
            <a:endParaRPr lang="es-ES" sz="28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757023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4 Marcador de pie de página"/>
          <p:cNvSpPr>
            <a:spLocks noGrp="1"/>
          </p:cNvSpPr>
          <p:nvPr>
            <p:ph type="ftr" sz="quarter" idx="11"/>
          </p:nvPr>
        </p:nvSpPr>
        <p:spPr>
          <a:noFill/>
        </p:spPr>
        <p:txBody>
          <a:bodyPr/>
          <a:lstStyle/>
          <a:p>
            <a:r>
              <a:rPr lang="es-ES" altLang="en-US" smtClean="0"/>
              <a:t>Programas Presupuestales</a:t>
            </a:r>
          </a:p>
        </p:txBody>
      </p:sp>
      <p:sp>
        <p:nvSpPr>
          <p:cNvPr id="140290" name="5 Marcador de número de diapositiva"/>
          <p:cNvSpPr>
            <a:spLocks noGrp="1"/>
          </p:cNvSpPr>
          <p:nvPr>
            <p:ph type="sldNum" sz="quarter" idx="12"/>
          </p:nvPr>
        </p:nvSpPr>
        <p:spPr>
          <a:noFill/>
        </p:spPr>
        <p:txBody>
          <a:bodyPr/>
          <a:lstStyle/>
          <a:p>
            <a:fld id="{F2F2197A-8190-4E4E-8628-52272F294284}" type="slidenum">
              <a:rPr lang="es-ES" altLang="en-US" smtClean="0"/>
              <a:pPr/>
              <a:t>130</a:t>
            </a:fld>
            <a:endParaRPr lang="es-ES" altLang="en-US" smtClean="0"/>
          </a:p>
        </p:txBody>
      </p:sp>
      <p:sp>
        <p:nvSpPr>
          <p:cNvPr id="140291" name="Rectangle 2"/>
          <p:cNvSpPr>
            <a:spLocks noGrp="1" noChangeArrowheads="1"/>
          </p:cNvSpPr>
          <p:nvPr>
            <p:ph type="title"/>
          </p:nvPr>
        </p:nvSpPr>
        <p:spPr>
          <a:xfrm>
            <a:off x="357158" y="285728"/>
            <a:ext cx="8229600" cy="1139825"/>
          </a:xfrm>
        </p:spPr>
        <p:txBody>
          <a:bodyPr/>
          <a:lstStyle/>
          <a:p>
            <a:pPr eaLnBrk="1" hangingPunct="1"/>
            <a:r>
              <a:rPr lang="es-MX" sz="3200" b="1" dirty="0" smtClean="0"/>
              <a:t>Indicadores</a:t>
            </a:r>
            <a:endParaRPr lang="es-ES" sz="3200" b="1" dirty="0" smtClean="0"/>
          </a:p>
        </p:txBody>
      </p:sp>
      <p:sp>
        <p:nvSpPr>
          <p:cNvPr id="140292" name="Rectangle 3"/>
          <p:cNvSpPr>
            <a:spLocks noGrp="1" noChangeArrowheads="1"/>
          </p:cNvSpPr>
          <p:nvPr>
            <p:ph type="body" idx="1"/>
          </p:nvPr>
        </p:nvSpPr>
        <p:spPr>
          <a:xfrm>
            <a:off x="285720" y="1071546"/>
            <a:ext cx="8686800" cy="5005387"/>
          </a:xfrm>
        </p:spPr>
        <p:txBody>
          <a:bodyPr/>
          <a:lstStyle/>
          <a:p>
            <a:pPr algn="just" eaLnBrk="1" hangingPunct="1">
              <a:lnSpc>
                <a:spcPct val="90000"/>
              </a:lnSpc>
              <a:buFont typeface="Arial" panose="020B0604020202020204" pitchFamily="34" charset="0"/>
              <a:buChar char="•"/>
            </a:pPr>
            <a:r>
              <a:rPr lang="es-MX" sz="2400" b="1" dirty="0" smtClean="0"/>
              <a:t>Indicador</a:t>
            </a:r>
            <a:r>
              <a:rPr lang="es-MX" sz="2400" dirty="0" smtClean="0"/>
              <a:t> </a:t>
            </a:r>
            <a:r>
              <a:rPr lang="es-ES" sz="2400" dirty="0"/>
              <a:t>es una medida cualitativa o cuantitativa observable, que permite describir características, comportamientos o fenómenos, a través de su comparación con períodos anteriores o con metas o compromisos. Requiere establecer </a:t>
            </a:r>
            <a:r>
              <a:rPr lang="es-ES" sz="2400" dirty="0" smtClean="0"/>
              <a:t>una </a:t>
            </a:r>
            <a:r>
              <a:rPr lang="es-ES" sz="2400" dirty="0"/>
              <a:t>unidad de medida respectiva</a:t>
            </a:r>
            <a:r>
              <a:rPr lang="es-ES" sz="2400" dirty="0" smtClean="0"/>
              <a:t>.</a:t>
            </a:r>
          </a:p>
          <a:p>
            <a:pPr marL="0" indent="0" algn="just" eaLnBrk="1" hangingPunct="1">
              <a:lnSpc>
                <a:spcPct val="90000"/>
              </a:lnSpc>
              <a:buNone/>
            </a:pPr>
            <a:endParaRPr lang="es-MX" sz="2400" dirty="0" smtClean="0"/>
          </a:p>
          <a:p>
            <a:pPr algn="just" eaLnBrk="1" hangingPunct="1">
              <a:lnSpc>
                <a:spcPct val="90000"/>
              </a:lnSpc>
              <a:buFont typeface="Arial" panose="020B0604020202020204" pitchFamily="34" charset="0"/>
              <a:buChar char="•"/>
            </a:pPr>
            <a:r>
              <a:rPr lang="es-MX" sz="2400" b="1" dirty="0" smtClean="0"/>
              <a:t>Indicador de producción física</a:t>
            </a:r>
            <a:r>
              <a:rPr lang="es-MX" sz="2400" dirty="0" smtClean="0"/>
              <a:t> </a:t>
            </a:r>
            <a:r>
              <a:rPr lang="es-ES" sz="2400" dirty="0"/>
              <a:t>es la medida de las cantidades de bienes y servicios provistos (productos, proyectos y/o actividades) por una intervención pública</a:t>
            </a:r>
            <a:r>
              <a:rPr lang="es-MX" sz="2400" dirty="0" smtClean="0"/>
              <a:t>.</a:t>
            </a:r>
          </a:p>
          <a:p>
            <a:pPr algn="just" eaLnBrk="1" hangingPunct="1">
              <a:lnSpc>
                <a:spcPct val="90000"/>
              </a:lnSpc>
              <a:buFont typeface="Arial" panose="020B0604020202020204" pitchFamily="34" charset="0"/>
              <a:buChar char="•"/>
            </a:pPr>
            <a:endParaRPr lang="es-MX" sz="2400" dirty="0" smtClean="0"/>
          </a:p>
          <a:p>
            <a:pPr algn="just" eaLnBrk="1" hangingPunct="1">
              <a:lnSpc>
                <a:spcPct val="90000"/>
              </a:lnSpc>
              <a:buFont typeface="Arial" panose="020B0604020202020204" pitchFamily="34" charset="0"/>
              <a:buChar char="•"/>
            </a:pPr>
            <a:r>
              <a:rPr lang="es-MX" sz="2400" dirty="0" smtClean="0"/>
              <a:t>I</a:t>
            </a:r>
            <a:r>
              <a:rPr lang="es-MX" sz="2400" b="1" dirty="0" smtClean="0"/>
              <a:t>ndicador de desempeño </a:t>
            </a:r>
            <a:r>
              <a:rPr lang="es-ES" sz="2400" dirty="0"/>
              <a:t>es la medida del logro de los resultados esperados de una intervención pública o de la entrega de productos de acuerdo a determinados atributos</a:t>
            </a:r>
            <a:r>
              <a:rPr lang="es-MX" sz="2400" dirty="0" smtClean="0"/>
              <a:t>.</a:t>
            </a:r>
            <a:endParaRPr lang="es-ES" sz="2400"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4 Marcador de pie de página"/>
          <p:cNvSpPr>
            <a:spLocks noGrp="1"/>
          </p:cNvSpPr>
          <p:nvPr>
            <p:ph type="ftr" sz="quarter" idx="11"/>
          </p:nvPr>
        </p:nvSpPr>
        <p:spPr>
          <a:noFill/>
        </p:spPr>
        <p:txBody>
          <a:bodyPr/>
          <a:lstStyle/>
          <a:p>
            <a:r>
              <a:rPr lang="es-ES" altLang="en-US" smtClean="0"/>
              <a:t>Programas Presupuestales</a:t>
            </a:r>
          </a:p>
        </p:txBody>
      </p:sp>
      <p:sp>
        <p:nvSpPr>
          <p:cNvPr id="143362" name="5 Marcador de número de diapositiva"/>
          <p:cNvSpPr>
            <a:spLocks noGrp="1"/>
          </p:cNvSpPr>
          <p:nvPr>
            <p:ph type="sldNum" sz="quarter" idx="12"/>
          </p:nvPr>
        </p:nvSpPr>
        <p:spPr>
          <a:noFill/>
        </p:spPr>
        <p:txBody>
          <a:bodyPr/>
          <a:lstStyle/>
          <a:p>
            <a:fld id="{BE24A659-173D-47D9-8CF2-92840FDCC746}" type="slidenum">
              <a:rPr lang="es-ES" altLang="en-US" smtClean="0"/>
              <a:pPr/>
              <a:t>131</a:t>
            </a:fld>
            <a:endParaRPr lang="es-ES" altLang="en-US" smtClean="0"/>
          </a:p>
        </p:txBody>
      </p:sp>
      <p:sp>
        <p:nvSpPr>
          <p:cNvPr id="143363" name="Rectangle 2"/>
          <p:cNvSpPr>
            <a:spLocks noGrp="1" noChangeArrowheads="1"/>
          </p:cNvSpPr>
          <p:nvPr>
            <p:ph type="title"/>
          </p:nvPr>
        </p:nvSpPr>
        <p:spPr>
          <a:xfrm>
            <a:off x="457200" y="188640"/>
            <a:ext cx="8229600" cy="486891"/>
          </a:xfrm>
        </p:spPr>
        <p:txBody>
          <a:bodyPr/>
          <a:lstStyle/>
          <a:p>
            <a:pPr eaLnBrk="1" hangingPunct="1"/>
            <a:r>
              <a:rPr lang="es-MX" sz="3200" b="1" dirty="0" smtClean="0"/>
              <a:t>Dimensiones de desempeño</a:t>
            </a:r>
            <a:endParaRPr lang="es-ES" sz="3200" b="1" dirty="0" smtClean="0"/>
          </a:p>
        </p:txBody>
      </p:sp>
      <p:sp>
        <p:nvSpPr>
          <p:cNvPr id="143364" name="Rectangle 3"/>
          <p:cNvSpPr>
            <a:spLocks noGrp="1" noChangeArrowheads="1"/>
          </p:cNvSpPr>
          <p:nvPr>
            <p:ph type="body" idx="1"/>
          </p:nvPr>
        </p:nvSpPr>
        <p:spPr>
          <a:xfrm>
            <a:off x="357158" y="928670"/>
            <a:ext cx="8229600" cy="5593824"/>
          </a:xfrm>
        </p:spPr>
        <p:txBody>
          <a:bodyPr/>
          <a:lstStyle/>
          <a:p>
            <a:pPr algn="just" eaLnBrk="1" hangingPunct="1">
              <a:buFont typeface="Arial" panose="020B0604020202020204" pitchFamily="34" charset="0"/>
              <a:buChar char="•"/>
            </a:pPr>
            <a:r>
              <a:rPr lang="es-ES" sz="2000" b="1" dirty="0" smtClean="0"/>
              <a:t>Eficiencia: </a:t>
            </a:r>
            <a:r>
              <a:rPr lang="es-ES" sz="2000" dirty="0"/>
              <a:t>mide la productividad de los recursos utilizados, mide la relación entre la producción de un bien o servicio y los insumos utilizados</a:t>
            </a:r>
            <a:r>
              <a:rPr lang="es-ES" sz="2000" dirty="0" smtClean="0"/>
              <a:t>.</a:t>
            </a:r>
          </a:p>
          <a:p>
            <a:pPr marL="0" indent="0" algn="just" eaLnBrk="1" hangingPunct="1">
              <a:buNone/>
            </a:pPr>
            <a:r>
              <a:rPr lang="es-ES" sz="2000" dirty="0" smtClean="0"/>
              <a:t> </a:t>
            </a:r>
            <a:endParaRPr lang="es-ES" sz="2000" b="1" dirty="0" smtClean="0"/>
          </a:p>
          <a:p>
            <a:pPr algn="just" eaLnBrk="1" hangingPunct="1">
              <a:buFont typeface="Arial" panose="020B0604020202020204" pitchFamily="34" charset="0"/>
              <a:buChar char="•"/>
            </a:pPr>
            <a:r>
              <a:rPr lang="es-ES" sz="2000" b="1" dirty="0" smtClean="0"/>
              <a:t>Eficacia: </a:t>
            </a:r>
            <a:r>
              <a:rPr lang="es-ES" sz="2000" dirty="0"/>
              <a:t>mide el grado de cumplimiento de los objetivos planteados. Son extensiones de la eficacia: Cobertura, Focalización y Capacidad para atender la demanda</a:t>
            </a:r>
            <a:r>
              <a:rPr lang="es-ES" sz="2000" dirty="0" smtClean="0"/>
              <a:t>.</a:t>
            </a:r>
          </a:p>
          <a:p>
            <a:pPr marL="0" indent="0" algn="just" eaLnBrk="1" hangingPunct="1">
              <a:buNone/>
            </a:pPr>
            <a:endParaRPr lang="es-ES" sz="2000" b="1" dirty="0" smtClean="0"/>
          </a:p>
          <a:p>
            <a:pPr algn="just" eaLnBrk="1" hangingPunct="1">
              <a:buFont typeface="Arial" panose="020B0604020202020204" pitchFamily="34" charset="0"/>
              <a:buChar char="•"/>
            </a:pPr>
            <a:r>
              <a:rPr lang="es-ES" sz="2000" b="1" dirty="0" smtClean="0"/>
              <a:t>Calidad: </a:t>
            </a:r>
            <a:r>
              <a:rPr lang="es-ES" sz="2000" dirty="0"/>
              <a:t>mide la capacidad de la intervención para responder en forma rápida y directa a las necesidades de la población objetivo. Para esta medición se puede utilizar como referencia estándares de entrega de bienes y servicios</a:t>
            </a:r>
            <a:r>
              <a:rPr lang="es-ES" sz="2000" dirty="0" smtClean="0"/>
              <a:t>.</a:t>
            </a:r>
          </a:p>
          <a:p>
            <a:pPr marL="0" indent="0" algn="just" eaLnBrk="1" hangingPunct="1">
              <a:buNone/>
            </a:pPr>
            <a:endParaRPr lang="es-ES" sz="2000" b="1" dirty="0" smtClean="0"/>
          </a:p>
          <a:p>
            <a:pPr algn="just" eaLnBrk="1" hangingPunct="1">
              <a:buFont typeface="Arial" panose="020B0604020202020204" pitchFamily="34" charset="0"/>
              <a:buChar char="•"/>
            </a:pPr>
            <a:r>
              <a:rPr lang="es-ES" sz="2000" b="1" dirty="0" smtClean="0"/>
              <a:t>Economía:</a:t>
            </a:r>
            <a:r>
              <a:rPr lang="es-ES" sz="2000" dirty="0" smtClean="0"/>
              <a:t> </a:t>
            </a:r>
            <a:r>
              <a:rPr lang="es-ES" sz="2000" dirty="0"/>
              <a:t>mide la capacidad de administrar adecuadamente los recursos financieros.</a:t>
            </a:r>
            <a:endParaRPr lang="es-ES" sz="2000"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p:txBody>
          <a:bodyPr/>
          <a:lstStyle/>
          <a:p>
            <a:pPr lvl="0" algn="r" eaLnBrk="1" hangingPunct="1"/>
            <a:r>
              <a:rPr lang="es-ES" sz="2800" b="1" dirty="0" smtClean="0"/>
              <a:t>“Plan de Trabajo de Articulación Territorial (Anexo N°5) en </a:t>
            </a:r>
            <a:r>
              <a:rPr lang="es-ES" sz="2800" b="1" dirty="0"/>
              <a:t>el marco de la Programación y Formulación del Presupuesto del Sector Público para el </a:t>
            </a:r>
            <a:r>
              <a:rPr lang="es-ES" sz="2800" b="1" dirty="0" smtClean="0"/>
              <a:t>Año Fiscal 2016”</a:t>
            </a:r>
            <a:br>
              <a:rPr lang="es-ES" sz="2800" b="1" dirty="0" smtClean="0"/>
            </a:br>
            <a:r>
              <a:rPr lang="es-ES" b="1" dirty="0" smtClean="0"/>
              <a:t/>
            </a:r>
            <a:br>
              <a:rPr lang="es-ES" b="1" dirty="0" smtClean="0"/>
            </a:br>
            <a:r>
              <a:rPr lang="es-ES" sz="2000" dirty="0" smtClean="0"/>
              <a:t>Marco Normativo Directiva N°001-2015-EF/ 50.01 </a:t>
            </a:r>
            <a:r>
              <a:rPr lang="es-ES" sz="1600" dirty="0" smtClean="0"/>
              <a:t/>
            </a:r>
            <a:br>
              <a:rPr lang="es-ES" sz="1600" dirty="0" smtClean="0"/>
            </a:br>
            <a:r>
              <a:rPr lang="es-ES" sz="1600" b="1" dirty="0" smtClean="0"/>
              <a:t/>
            </a:r>
            <a:br>
              <a:rPr lang="es-ES" sz="1600" b="1" dirty="0" smtClean="0"/>
            </a:br>
            <a:endParaRPr lang="es-ES" sz="1600" b="1" dirty="0" smtClean="0"/>
          </a:p>
        </p:txBody>
      </p:sp>
      <p:sp>
        <p:nvSpPr>
          <p:cNvPr id="2" name="1 Subtítulo"/>
          <p:cNvSpPr>
            <a:spLocks noGrp="1"/>
          </p:cNvSpPr>
          <p:nvPr>
            <p:ph type="subTitle" idx="1"/>
          </p:nvPr>
        </p:nvSpPr>
        <p:spPr/>
        <p:txBody>
          <a:bodyPr/>
          <a:lstStyle/>
          <a:p>
            <a:endParaRPr lang="es-PE"/>
          </a:p>
        </p:txBody>
      </p:sp>
      <p:sp>
        <p:nvSpPr>
          <p:cNvPr id="18433" name="Rectangle 6"/>
          <p:cNvSpPr>
            <a:spLocks noGrp="1" noChangeArrowheads="1"/>
          </p:cNvSpPr>
          <p:nvPr>
            <p:ph type="sldNum" sz="quarter" idx="11"/>
          </p:nvPr>
        </p:nvSpPr>
        <p:spPr>
          <a:noFill/>
        </p:spPr>
        <p:txBody>
          <a:bodyPr/>
          <a:lstStyle/>
          <a:p>
            <a:fld id="{AF884BC0-3C97-4E31-A236-DF636822A262}" type="slidenum">
              <a:rPr lang="es-ES" altLang="en-US" smtClean="0"/>
              <a:pPr/>
              <a:t>132</a:t>
            </a:fld>
            <a:endParaRPr lang="es-E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18049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4 Marcador de pie de página"/>
          <p:cNvSpPr>
            <a:spLocks noGrp="1"/>
          </p:cNvSpPr>
          <p:nvPr>
            <p:ph type="ftr" sz="quarter" idx="11"/>
          </p:nvPr>
        </p:nvSpPr>
        <p:spPr>
          <a:noFill/>
        </p:spPr>
        <p:txBody>
          <a:bodyPr/>
          <a:lstStyle/>
          <a:p>
            <a:r>
              <a:rPr lang="es-ES" altLang="en-US" smtClean="0"/>
              <a:t>Programas Presupuestales</a:t>
            </a:r>
          </a:p>
        </p:txBody>
      </p:sp>
      <p:sp>
        <p:nvSpPr>
          <p:cNvPr id="47106" name="5 Marcador de número de diapositiva"/>
          <p:cNvSpPr>
            <a:spLocks noGrp="1"/>
          </p:cNvSpPr>
          <p:nvPr>
            <p:ph type="sldNum" sz="quarter" idx="12"/>
          </p:nvPr>
        </p:nvSpPr>
        <p:spPr>
          <a:noFill/>
        </p:spPr>
        <p:txBody>
          <a:bodyPr/>
          <a:lstStyle/>
          <a:p>
            <a:fld id="{DE14FC03-79E4-4885-80D8-0E585F22DBE2}" type="slidenum">
              <a:rPr lang="es-ES" altLang="en-US" smtClean="0"/>
              <a:pPr/>
              <a:t>133</a:t>
            </a:fld>
            <a:endParaRPr lang="es-ES" altLang="en-US" smtClean="0"/>
          </a:p>
        </p:txBody>
      </p:sp>
      <p:sp>
        <p:nvSpPr>
          <p:cNvPr id="47107" name="Rectangle 2"/>
          <p:cNvSpPr>
            <a:spLocks noGrp="1" noChangeArrowheads="1"/>
          </p:cNvSpPr>
          <p:nvPr>
            <p:ph type="title"/>
          </p:nvPr>
        </p:nvSpPr>
        <p:spPr/>
        <p:txBody>
          <a:bodyPr/>
          <a:lstStyle/>
          <a:p>
            <a:pPr eaLnBrk="1" hangingPunct="1"/>
            <a:r>
              <a:rPr lang="es-MX" sz="3000" b="1" dirty="0" smtClean="0"/>
              <a:t>La Articulación territorial de los PP (Art. 10)</a:t>
            </a:r>
            <a:endParaRPr lang="es-ES" sz="3000" b="1" dirty="0" smtClean="0"/>
          </a:p>
        </p:txBody>
      </p:sp>
      <p:sp>
        <p:nvSpPr>
          <p:cNvPr id="47108" name="Rectangle 3"/>
          <p:cNvSpPr>
            <a:spLocks noGrp="1" noChangeArrowheads="1"/>
          </p:cNvSpPr>
          <p:nvPr>
            <p:ph type="body" idx="1"/>
          </p:nvPr>
        </p:nvSpPr>
        <p:spPr>
          <a:xfrm>
            <a:off x="457200" y="1052513"/>
            <a:ext cx="8229600" cy="5078412"/>
          </a:xfrm>
        </p:spPr>
        <p:txBody>
          <a:bodyPr/>
          <a:lstStyle/>
          <a:p>
            <a:pPr algn="just" eaLnBrk="1" hangingPunct="1"/>
            <a:r>
              <a:rPr lang="es-PE" sz="2200" dirty="0"/>
              <a:t>La articulación territorial se define como la acción integrada de dos o más entidades de distinto nivel de gobierno en las fases del proceso presupuestario asociadas a un PP</a:t>
            </a:r>
            <a:r>
              <a:rPr lang="es-PE" sz="2200" dirty="0" smtClean="0"/>
              <a:t>.</a:t>
            </a:r>
            <a:endParaRPr lang="es-MX" sz="2200" dirty="0" smtClean="0"/>
          </a:p>
          <a:p>
            <a:pPr algn="just" eaLnBrk="1" hangingPunct="1"/>
            <a:endParaRPr lang="es-MX" sz="2200" dirty="0" smtClean="0"/>
          </a:p>
          <a:p>
            <a:pPr algn="just" eaLnBrk="1" hangingPunct="1"/>
            <a:r>
              <a:rPr lang="es-PE" sz="2200" dirty="0"/>
              <a:t>Los PP, como unidad de programación de los recursos públicos, reflejan una articulación vertical al incluir a los diferentes niveles de gobierno, según sus competencias, como responsables directos de la provisión de productos o de la ejecución de actividades dentro de un producto de un </a:t>
            </a:r>
            <a:r>
              <a:rPr lang="es-PE" sz="2200" dirty="0" smtClean="0"/>
              <a:t>PP.</a:t>
            </a:r>
          </a:p>
          <a:p>
            <a:pPr marL="0" indent="0" algn="just" eaLnBrk="1" hangingPunct="1">
              <a:buNone/>
            </a:pPr>
            <a:endParaRPr lang="es-MX" sz="2200" dirty="0"/>
          </a:p>
          <a:p>
            <a:pPr algn="just" eaLnBrk="1" hangingPunct="1"/>
            <a:r>
              <a:rPr lang="es-PE" sz="2200" dirty="0" smtClean="0"/>
              <a:t>El </a:t>
            </a:r>
            <a:r>
              <a:rPr lang="es-PE" sz="2200" dirty="0"/>
              <a:t>responsable de la identificación, diseño y remisión del Anexo Nº 2 “Contenidos mínimos de un Programa Presupuestal” es el Gobierno Nacional.</a:t>
            </a:r>
            <a:endParaRPr lang="es-MX" sz="2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52893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4 Marcador de pie de página"/>
          <p:cNvSpPr>
            <a:spLocks noGrp="1"/>
          </p:cNvSpPr>
          <p:nvPr>
            <p:ph type="ftr" sz="quarter" idx="11"/>
          </p:nvPr>
        </p:nvSpPr>
        <p:spPr>
          <a:noFill/>
        </p:spPr>
        <p:txBody>
          <a:bodyPr/>
          <a:lstStyle/>
          <a:p>
            <a:r>
              <a:rPr lang="es-ES" altLang="en-US" smtClean="0"/>
              <a:t>Programas Presupuestales</a:t>
            </a:r>
          </a:p>
        </p:txBody>
      </p:sp>
      <p:sp>
        <p:nvSpPr>
          <p:cNvPr id="47106" name="5 Marcador de número de diapositiva"/>
          <p:cNvSpPr>
            <a:spLocks noGrp="1"/>
          </p:cNvSpPr>
          <p:nvPr>
            <p:ph type="sldNum" sz="quarter" idx="12"/>
          </p:nvPr>
        </p:nvSpPr>
        <p:spPr>
          <a:noFill/>
        </p:spPr>
        <p:txBody>
          <a:bodyPr/>
          <a:lstStyle/>
          <a:p>
            <a:fld id="{DE14FC03-79E4-4885-80D8-0E585F22DBE2}" type="slidenum">
              <a:rPr lang="es-ES" altLang="en-US" smtClean="0"/>
              <a:pPr/>
              <a:t>134</a:t>
            </a:fld>
            <a:endParaRPr lang="es-ES" altLang="en-US" smtClean="0"/>
          </a:p>
        </p:txBody>
      </p:sp>
      <p:sp>
        <p:nvSpPr>
          <p:cNvPr id="47107" name="Rectangle 2"/>
          <p:cNvSpPr>
            <a:spLocks noGrp="1" noChangeArrowheads="1"/>
          </p:cNvSpPr>
          <p:nvPr>
            <p:ph type="title"/>
          </p:nvPr>
        </p:nvSpPr>
        <p:spPr/>
        <p:txBody>
          <a:bodyPr/>
          <a:lstStyle/>
          <a:p>
            <a:pPr eaLnBrk="1" hangingPunct="1"/>
            <a:r>
              <a:rPr lang="es-MX" sz="3000" b="1" dirty="0" smtClean="0"/>
              <a:t>La Articulación territorial de los PP (Art. 10)</a:t>
            </a:r>
            <a:endParaRPr lang="es-ES" sz="3000" b="1" dirty="0" smtClean="0"/>
          </a:p>
        </p:txBody>
      </p:sp>
      <p:sp>
        <p:nvSpPr>
          <p:cNvPr id="47108" name="Rectangle 3"/>
          <p:cNvSpPr>
            <a:spLocks noGrp="1" noChangeArrowheads="1"/>
          </p:cNvSpPr>
          <p:nvPr>
            <p:ph type="body" idx="1"/>
          </p:nvPr>
        </p:nvSpPr>
        <p:spPr>
          <a:xfrm>
            <a:off x="457200" y="1052513"/>
            <a:ext cx="8229600" cy="5078412"/>
          </a:xfrm>
        </p:spPr>
        <p:txBody>
          <a:bodyPr/>
          <a:lstStyle/>
          <a:p>
            <a:pPr algn="just" eaLnBrk="1" hangingPunct="1"/>
            <a:endParaRPr lang="es-ES" sz="2400" dirty="0" smtClean="0"/>
          </a:p>
          <a:p>
            <a:pPr algn="just" eaLnBrk="1" hangingPunct="1"/>
            <a:r>
              <a:rPr lang="es-ES" sz="2400" dirty="0" smtClean="0"/>
              <a:t>Los </a:t>
            </a:r>
            <a:r>
              <a:rPr lang="es-ES" sz="2400" dirty="0"/>
              <a:t>procedimientos para la articulación territorial de los PP en las distintas fases del proceso presupuestario se establecen en el </a:t>
            </a:r>
            <a:r>
              <a:rPr lang="es-ES" sz="2400" b="1" dirty="0"/>
              <a:t>Anexo N° 5</a:t>
            </a:r>
            <a:r>
              <a:rPr lang="es-ES" sz="2400" dirty="0"/>
              <a:t> “Plan de trabajo de articulación territorial del PP</a:t>
            </a:r>
            <a:r>
              <a:rPr lang="es-ES" sz="2400" dirty="0" smtClean="0"/>
              <a:t>”.</a:t>
            </a:r>
          </a:p>
          <a:p>
            <a:pPr marL="0" indent="0" algn="just" eaLnBrk="1" hangingPunct="1">
              <a:buNone/>
            </a:pPr>
            <a:endParaRPr lang="es-ES" sz="2400" dirty="0" smtClean="0"/>
          </a:p>
          <a:p>
            <a:pPr algn="just" eaLnBrk="1" hangingPunct="1"/>
            <a:r>
              <a:rPr lang="es-ES" sz="2400" dirty="0" smtClean="0"/>
              <a:t>Dichos procedimientos </a:t>
            </a:r>
            <a:r>
              <a:rPr lang="es-ES" sz="2400" dirty="0"/>
              <a:t>son de obligatorio cumplimiento para las entidades responsables de los PP </a:t>
            </a:r>
            <a:r>
              <a:rPr lang="es-ES" sz="2400" dirty="0" smtClean="0"/>
              <a:t>articulados territorialmente, </a:t>
            </a:r>
            <a:r>
              <a:rPr lang="es-ES" sz="2400" dirty="0"/>
              <a:t>así </a:t>
            </a:r>
            <a:r>
              <a:rPr lang="es-ES" sz="2400" dirty="0" smtClean="0"/>
              <a:t>como, </a:t>
            </a:r>
            <a:r>
              <a:rPr lang="es-ES" sz="2400" dirty="0"/>
              <a:t>para los Gobiernos Regionales y Locales que participen de dichos PP</a:t>
            </a:r>
            <a:r>
              <a:rPr lang="es-ES" sz="2400" dirty="0" smtClean="0"/>
              <a:t>.</a:t>
            </a:r>
            <a:endParaRPr lang="es-MX"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797615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4 Marcador de pie de página"/>
          <p:cNvSpPr>
            <a:spLocks noGrp="1"/>
          </p:cNvSpPr>
          <p:nvPr>
            <p:ph type="ftr" sz="quarter" idx="11"/>
          </p:nvPr>
        </p:nvSpPr>
        <p:spPr>
          <a:noFill/>
        </p:spPr>
        <p:txBody>
          <a:bodyPr/>
          <a:lstStyle/>
          <a:p>
            <a:r>
              <a:rPr lang="es-ES" altLang="en-US" smtClean="0"/>
              <a:t>Programas Presupuestales</a:t>
            </a:r>
          </a:p>
        </p:txBody>
      </p:sp>
      <p:sp>
        <p:nvSpPr>
          <p:cNvPr id="47106" name="5 Marcador de número de diapositiva"/>
          <p:cNvSpPr>
            <a:spLocks noGrp="1"/>
          </p:cNvSpPr>
          <p:nvPr>
            <p:ph type="sldNum" sz="quarter" idx="12"/>
          </p:nvPr>
        </p:nvSpPr>
        <p:spPr>
          <a:noFill/>
        </p:spPr>
        <p:txBody>
          <a:bodyPr/>
          <a:lstStyle/>
          <a:p>
            <a:fld id="{DE14FC03-79E4-4885-80D8-0E585F22DBE2}" type="slidenum">
              <a:rPr lang="es-ES" altLang="en-US" smtClean="0"/>
              <a:pPr/>
              <a:t>135</a:t>
            </a:fld>
            <a:endParaRPr lang="es-ES" altLang="en-US" smtClean="0"/>
          </a:p>
        </p:txBody>
      </p:sp>
      <p:sp>
        <p:nvSpPr>
          <p:cNvPr id="47107" name="Rectangle 2"/>
          <p:cNvSpPr>
            <a:spLocks noGrp="1" noChangeArrowheads="1"/>
          </p:cNvSpPr>
          <p:nvPr>
            <p:ph type="title"/>
          </p:nvPr>
        </p:nvSpPr>
        <p:spPr/>
        <p:txBody>
          <a:bodyPr/>
          <a:lstStyle/>
          <a:p>
            <a:pPr eaLnBrk="1" hangingPunct="1"/>
            <a:r>
              <a:rPr lang="es-MX" sz="3000" b="1" dirty="0" smtClean="0"/>
              <a:t>La Articulación territorial de los PP</a:t>
            </a:r>
            <a:endParaRPr lang="es-ES" sz="3000" b="1" dirty="0" smtClean="0"/>
          </a:p>
        </p:txBody>
      </p:sp>
      <p:sp>
        <p:nvSpPr>
          <p:cNvPr id="47108" name="Rectangle 3"/>
          <p:cNvSpPr>
            <a:spLocks noGrp="1" noChangeArrowheads="1"/>
          </p:cNvSpPr>
          <p:nvPr>
            <p:ph type="body" idx="1"/>
          </p:nvPr>
        </p:nvSpPr>
        <p:spPr>
          <a:xfrm>
            <a:off x="457200" y="1052513"/>
            <a:ext cx="8229600" cy="5078412"/>
          </a:xfrm>
        </p:spPr>
        <p:txBody>
          <a:bodyPr/>
          <a:lstStyle/>
          <a:p>
            <a:pPr algn="just" eaLnBrk="1" hangingPunct="1"/>
            <a:r>
              <a:rPr lang="es-PE" sz="2200" dirty="0" smtClean="0"/>
              <a:t>La articulación territorial se desprende de las competencias que poseen los distintos niveles de gobierno en la ejecución de un determinado PP.</a:t>
            </a:r>
          </a:p>
          <a:p>
            <a:pPr marL="0" indent="0" algn="just" eaLnBrk="1" hangingPunct="1">
              <a:buNone/>
            </a:pPr>
            <a:endParaRPr lang="es-PE" sz="2200" dirty="0" smtClean="0"/>
          </a:p>
          <a:p>
            <a:pPr algn="just" eaLnBrk="1" hangingPunct="1"/>
            <a:r>
              <a:rPr lang="es-PE" sz="2200" dirty="0" smtClean="0"/>
              <a:t>El hecho que el Sector responsable no haya presentado Anexo N° 5 no implica que el programa no sea articulado y que los GR/GL no programen recursos en los productos/actividades de su competencia.</a:t>
            </a:r>
          </a:p>
          <a:p>
            <a:pPr marL="0" indent="0" algn="just" eaLnBrk="1" hangingPunct="1">
              <a:buNone/>
            </a:pPr>
            <a:endParaRPr lang="es-MX" sz="2200" dirty="0"/>
          </a:p>
          <a:p>
            <a:pPr algn="just" eaLnBrk="1" hangingPunct="1"/>
            <a:r>
              <a:rPr lang="es-PE" sz="2200" dirty="0" smtClean="0"/>
              <a:t>El Sector responsable, en el marco de sus competencias, debe proporcionar información y orientación a los GR/GL que programen recursos en los PP articulados territorialmente.</a:t>
            </a:r>
            <a:endParaRPr lang="es-MX" sz="2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92727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12974"/>
          </a:xfrm>
        </p:spPr>
        <p:txBody>
          <a:bodyPr/>
          <a:lstStyle/>
          <a:p>
            <a:r>
              <a:rPr lang="es-PE" sz="3200" b="1" dirty="0" smtClean="0">
                <a:solidFill>
                  <a:schemeClr val="bg2"/>
                </a:solidFill>
              </a:rPr>
              <a:t>Actores en el diseño e implementación de los PP</a:t>
            </a:r>
            <a:endParaRPr lang="es-PE" sz="3200" b="1" dirty="0">
              <a:solidFill>
                <a:schemeClr val="bg2"/>
              </a:solidFill>
            </a:endParaRPr>
          </a:p>
        </p:txBody>
      </p:sp>
      <p:graphicFrame>
        <p:nvGraphicFramePr>
          <p:cNvPr id="8" name="7 Marcador de contenido"/>
          <p:cNvGraphicFramePr>
            <a:graphicFrameLocks noGrp="1"/>
          </p:cNvGraphicFramePr>
          <p:nvPr>
            <p:ph idx="1"/>
            <p:extLst/>
          </p:nvPr>
        </p:nvGraphicFramePr>
        <p:xfrm>
          <a:off x="467544" y="1729576"/>
          <a:ext cx="8229599" cy="4363720"/>
        </p:xfrm>
        <a:graphic>
          <a:graphicData uri="http://schemas.openxmlformats.org/drawingml/2006/table">
            <a:tbl>
              <a:tblPr firstRow="1" bandRow="1">
                <a:tableStyleId>{1E171933-4619-4E11-9A3F-F7608DF75F80}</a:tableStyleId>
              </a:tblPr>
              <a:tblGrid>
                <a:gridCol w="1328718"/>
                <a:gridCol w="1285884"/>
                <a:gridCol w="1071570"/>
                <a:gridCol w="1016456"/>
                <a:gridCol w="1175657"/>
                <a:gridCol w="1175657"/>
                <a:gridCol w="1175657"/>
              </a:tblGrid>
              <a:tr h="370840">
                <a:tc>
                  <a:txBody>
                    <a:bodyPr/>
                    <a:lstStyle/>
                    <a:p>
                      <a:r>
                        <a:rPr lang="es-PE" dirty="0" smtClean="0"/>
                        <a:t>Fase</a:t>
                      </a:r>
                      <a:endParaRPr lang="es-PE" dirty="0"/>
                    </a:p>
                  </a:txBody>
                  <a:tcPr/>
                </a:tc>
                <a:tc>
                  <a:txBody>
                    <a:bodyPr/>
                    <a:lstStyle/>
                    <a:p>
                      <a:r>
                        <a:rPr lang="es-PE" dirty="0" smtClean="0"/>
                        <a:t>Etapa</a:t>
                      </a:r>
                      <a:endParaRPr lang="es-PE" dirty="0"/>
                    </a:p>
                  </a:txBody>
                  <a:tcPr/>
                </a:tc>
                <a:tc gridSpan="3">
                  <a:txBody>
                    <a:bodyPr/>
                    <a:lstStyle/>
                    <a:p>
                      <a:pPr algn="ctr"/>
                      <a:r>
                        <a:rPr lang="es-PE" dirty="0" smtClean="0"/>
                        <a:t>Gobierno</a:t>
                      </a:r>
                      <a:r>
                        <a:rPr lang="es-PE" baseline="0" dirty="0" smtClean="0"/>
                        <a:t> Nacional</a:t>
                      </a:r>
                      <a:endParaRPr lang="es-PE" dirty="0"/>
                    </a:p>
                  </a:txBody>
                  <a:tcPr/>
                </a:tc>
                <a:tc hMerge="1">
                  <a:txBody>
                    <a:bodyPr/>
                    <a:lstStyle/>
                    <a:p>
                      <a:endParaRPr lang="es-PE" dirty="0"/>
                    </a:p>
                  </a:txBody>
                  <a:tcPr/>
                </a:tc>
                <a:tc hMerge="1">
                  <a:txBody>
                    <a:bodyPr/>
                    <a:lstStyle/>
                    <a:p>
                      <a:endParaRPr lang="es-PE" dirty="0"/>
                    </a:p>
                  </a:txBody>
                  <a:tcPr/>
                </a:tc>
                <a:tc>
                  <a:txBody>
                    <a:bodyPr/>
                    <a:lstStyle/>
                    <a:p>
                      <a:r>
                        <a:rPr lang="es-PE" dirty="0" smtClean="0"/>
                        <a:t>GR</a:t>
                      </a:r>
                      <a:endParaRPr lang="es-PE" dirty="0"/>
                    </a:p>
                  </a:txBody>
                  <a:tcPr/>
                </a:tc>
                <a:tc>
                  <a:txBody>
                    <a:bodyPr/>
                    <a:lstStyle/>
                    <a:p>
                      <a:r>
                        <a:rPr lang="es-PE" dirty="0" smtClean="0"/>
                        <a:t>GL</a:t>
                      </a:r>
                      <a:endParaRPr lang="es-PE" dirty="0"/>
                    </a:p>
                  </a:txBody>
                  <a:tcPr/>
                </a:tc>
              </a:tr>
              <a:tr h="370840">
                <a:tc>
                  <a:txBody>
                    <a:bodyPr/>
                    <a:lstStyle/>
                    <a:p>
                      <a:pPr algn="ctr"/>
                      <a:endParaRPr lang="es-PE" sz="1400" dirty="0"/>
                    </a:p>
                  </a:txBody>
                  <a:tcPr/>
                </a:tc>
                <a:tc>
                  <a:txBody>
                    <a:bodyPr/>
                    <a:lstStyle/>
                    <a:p>
                      <a:pPr algn="ctr"/>
                      <a:endParaRPr lang="es-PE" sz="1400" dirty="0"/>
                    </a:p>
                  </a:txBody>
                  <a:tcPr/>
                </a:tc>
                <a:tc>
                  <a:txBody>
                    <a:bodyPr/>
                    <a:lstStyle/>
                    <a:p>
                      <a:pPr algn="ctr"/>
                      <a:r>
                        <a:rPr lang="es-PE" sz="1400" dirty="0" smtClean="0"/>
                        <a:t>Comisión</a:t>
                      </a:r>
                      <a:endParaRPr lang="es-PE" sz="1400" dirty="0"/>
                    </a:p>
                  </a:txBody>
                  <a:tcPr/>
                </a:tc>
                <a:tc>
                  <a:txBody>
                    <a:bodyPr/>
                    <a:lstStyle/>
                    <a:p>
                      <a:pPr algn="ctr"/>
                      <a:r>
                        <a:rPr lang="es-PE" sz="1400" dirty="0" smtClean="0"/>
                        <a:t>Equipo Técnico</a:t>
                      </a:r>
                      <a:endParaRPr lang="es-PE" sz="1400" dirty="0"/>
                    </a:p>
                  </a:txBody>
                  <a:tcPr/>
                </a:tc>
                <a:tc>
                  <a:txBody>
                    <a:bodyPr/>
                    <a:lstStyle/>
                    <a:p>
                      <a:pPr algn="ctr"/>
                      <a:r>
                        <a:rPr lang="es-PE" sz="1400" dirty="0" smtClean="0"/>
                        <a:t>Coordinador Territorial</a:t>
                      </a:r>
                      <a:endParaRPr lang="es-PE" sz="1400" dirty="0"/>
                    </a:p>
                  </a:txBody>
                  <a:tcPr/>
                </a:tc>
                <a:tc>
                  <a:txBody>
                    <a:bodyPr/>
                    <a:lstStyle/>
                    <a:p>
                      <a:pPr algn="ctr"/>
                      <a:r>
                        <a:rPr lang="es-PE" sz="1400" dirty="0" smtClean="0"/>
                        <a:t>Equipo – Coordinador</a:t>
                      </a:r>
                      <a:r>
                        <a:rPr lang="es-PE" sz="1400" baseline="0" dirty="0" smtClean="0"/>
                        <a:t> Regional</a:t>
                      </a:r>
                      <a:endParaRPr lang="es-PE" sz="1400" dirty="0"/>
                    </a:p>
                  </a:txBody>
                  <a:tcPr/>
                </a:tc>
                <a:tc>
                  <a:txBody>
                    <a:bodyPr/>
                    <a:lstStyle/>
                    <a:p>
                      <a:pPr algn="ctr"/>
                      <a:r>
                        <a:rPr lang="es-PE" sz="1400" dirty="0" smtClean="0"/>
                        <a:t>Coordinador Local</a:t>
                      </a:r>
                      <a:endParaRPr lang="es-PE" sz="1400" dirty="0"/>
                    </a:p>
                  </a:txBody>
                  <a:tcPr/>
                </a:tc>
              </a:tr>
              <a:tr h="370840">
                <a:tc>
                  <a:txBody>
                    <a:bodyPr/>
                    <a:lstStyle/>
                    <a:p>
                      <a:r>
                        <a:rPr lang="es-PE" sz="1400" dirty="0" smtClean="0"/>
                        <a:t>Programación</a:t>
                      </a:r>
                      <a:endParaRPr lang="es-PE" sz="1400" dirty="0"/>
                    </a:p>
                  </a:txBody>
                  <a:tcPr/>
                </a:tc>
                <a:tc>
                  <a:txBody>
                    <a:bodyPr/>
                    <a:lstStyle/>
                    <a:p>
                      <a:r>
                        <a:rPr lang="es-PE" sz="1400" dirty="0" smtClean="0"/>
                        <a:t>Diagnóstico</a:t>
                      </a:r>
                      <a:endParaRPr lang="es-PE" sz="1400" dirty="0"/>
                    </a:p>
                  </a:txBody>
                  <a:tcPr/>
                </a:tc>
                <a:tc>
                  <a:txBody>
                    <a:bodyPr/>
                    <a:lstStyle/>
                    <a:p>
                      <a:pPr algn="ct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Información</a:t>
                      </a:r>
                      <a:endParaRPr lang="es-PE" sz="1400" dirty="0"/>
                    </a:p>
                  </a:txBody>
                  <a:tcPr/>
                </a:tc>
                <a:tc>
                  <a:txBody>
                    <a:bodyPr/>
                    <a:lstStyle/>
                    <a:p>
                      <a:pPr algn="ctr"/>
                      <a:r>
                        <a:rPr lang="es-PE" sz="1400" dirty="0" smtClean="0"/>
                        <a:t>Información</a:t>
                      </a:r>
                      <a:endParaRPr lang="es-PE" sz="1400" dirty="0"/>
                    </a:p>
                  </a:txBody>
                  <a:tcPr/>
                </a:tc>
              </a:tr>
              <a:tr h="370840">
                <a:tc>
                  <a:txBody>
                    <a:bodyPr/>
                    <a:lstStyle/>
                    <a:p>
                      <a:endParaRPr lang="es-PE" sz="1400" dirty="0"/>
                    </a:p>
                  </a:txBody>
                  <a:tcPr/>
                </a:tc>
                <a:tc>
                  <a:txBody>
                    <a:bodyPr/>
                    <a:lstStyle/>
                    <a:p>
                      <a:r>
                        <a:rPr lang="es-PE" sz="1400" dirty="0" smtClean="0"/>
                        <a:t>Contenidos</a:t>
                      </a:r>
                      <a:endParaRPr lang="es-PE" sz="1400" dirty="0"/>
                    </a:p>
                  </a:txBody>
                  <a:tcPr/>
                </a:tc>
                <a:tc>
                  <a:txBody>
                    <a:bodyPr/>
                    <a:lstStyle/>
                    <a:p>
                      <a:pPr algn="ct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Valida</a:t>
                      </a:r>
                      <a:endParaRPr lang="es-PE" sz="1400" dirty="0"/>
                    </a:p>
                  </a:txBody>
                  <a:tcPr/>
                </a:tc>
                <a:tc>
                  <a:txBody>
                    <a:bodyPr/>
                    <a:lstStyle/>
                    <a:p>
                      <a:pPr algn="ctr"/>
                      <a:r>
                        <a:rPr lang="es-PE" sz="1400" dirty="0" smtClean="0"/>
                        <a:t>Valida</a:t>
                      </a:r>
                      <a:endParaRPr lang="es-PE" sz="1400" dirty="0"/>
                    </a:p>
                  </a:txBody>
                  <a:tcPr/>
                </a:tc>
              </a:tr>
              <a:tr h="370840">
                <a:tc>
                  <a:txBody>
                    <a:bodyPr/>
                    <a:lstStyle/>
                    <a:p>
                      <a:endParaRPr lang="es-PE" sz="1400" dirty="0"/>
                    </a:p>
                  </a:txBody>
                  <a:tcPr/>
                </a:tc>
                <a:tc>
                  <a:txBody>
                    <a:bodyPr/>
                    <a:lstStyle/>
                    <a:p>
                      <a:r>
                        <a:rPr lang="es-PE" sz="1400" dirty="0" smtClean="0"/>
                        <a:t>Matriz Lógica</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endParaRPr lang="es-PE" sz="1400" dirty="0"/>
                    </a:p>
                  </a:txBody>
                  <a:tcPr/>
                </a:tc>
                <a:tc>
                  <a:txBody>
                    <a:bodyPr/>
                    <a:lstStyle/>
                    <a:p>
                      <a:pPr algn="ctr"/>
                      <a:endParaRPr lang="es-PE" sz="1400" dirty="0"/>
                    </a:p>
                  </a:txBody>
                  <a:tcPr/>
                </a:tc>
              </a:tr>
              <a:tr h="370840">
                <a:tc>
                  <a:txBody>
                    <a:bodyPr/>
                    <a:lstStyle/>
                    <a:p>
                      <a:endParaRPr lang="es-PE" sz="1400" dirty="0"/>
                    </a:p>
                  </a:txBody>
                  <a:tcPr/>
                </a:tc>
                <a:tc>
                  <a:txBody>
                    <a:bodyPr/>
                    <a:lstStyle/>
                    <a:p>
                      <a:r>
                        <a:rPr lang="es-PE" sz="1400" dirty="0" err="1" smtClean="0"/>
                        <a:t>Prog</a:t>
                      </a:r>
                      <a:r>
                        <a:rPr lang="es-PE" sz="1400" dirty="0" smtClean="0"/>
                        <a:t>. Física y Financiera</a:t>
                      </a:r>
                      <a:endParaRPr lang="es-PE" sz="1400" dirty="0"/>
                    </a:p>
                  </a:txBody>
                  <a:tcPr/>
                </a:tc>
                <a:tc>
                  <a:txBody>
                    <a:bodyPr/>
                    <a:lstStyle/>
                    <a:p>
                      <a:pPr algn="ct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Programan</a:t>
                      </a:r>
                      <a:endParaRPr lang="es-PE" sz="1400" dirty="0"/>
                    </a:p>
                  </a:txBody>
                  <a:tcPr/>
                </a:tc>
                <a:tc>
                  <a:txBody>
                    <a:bodyPr/>
                    <a:lstStyle/>
                    <a:p>
                      <a:pPr algn="ctr"/>
                      <a:r>
                        <a:rPr lang="es-PE" sz="1400" dirty="0" smtClean="0"/>
                        <a:t>Programan</a:t>
                      </a:r>
                      <a:endParaRPr lang="es-PE" sz="1400" dirty="0"/>
                    </a:p>
                  </a:txBody>
                  <a:tcPr/>
                </a:tc>
              </a:tr>
              <a:tr h="370840">
                <a:tc>
                  <a:txBody>
                    <a:bodyPr/>
                    <a:lstStyle/>
                    <a:p>
                      <a:endParaRPr lang="es-PE" sz="1400" dirty="0"/>
                    </a:p>
                  </a:txBody>
                  <a:tcPr/>
                </a:tc>
                <a:tc>
                  <a:txBody>
                    <a:bodyPr/>
                    <a:lstStyle/>
                    <a:p>
                      <a:r>
                        <a:rPr lang="es-PE" sz="1400" dirty="0" smtClean="0"/>
                        <a:t>Evaluación y Seguimiento</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r>
              <a:tr h="370840">
                <a:tc>
                  <a:txBody>
                    <a:bodyPr/>
                    <a:lstStyle/>
                    <a:p>
                      <a:r>
                        <a:rPr lang="es-PE" sz="1400" dirty="0" smtClean="0"/>
                        <a:t>Formulación</a:t>
                      </a:r>
                      <a:endParaRPr lang="es-PE" sz="1400" dirty="0"/>
                    </a:p>
                  </a:txBody>
                  <a:tcPr/>
                </a:tc>
                <a:tc>
                  <a:txBody>
                    <a:bodyPr/>
                    <a:lstStyle/>
                    <a:p>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r>
              <a:tr h="370840">
                <a:tc>
                  <a:txBody>
                    <a:bodyPr/>
                    <a:lstStyle/>
                    <a:p>
                      <a:r>
                        <a:rPr lang="es-PE" sz="1400" dirty="0" smtClean="0"/>
                        <a:t>Ejecución</a:t>
                      </a:r>
                      <a:endParaRPr lang="es-PE" sz="1400" dirty="0"/>
                    </a:p>
                  </a:txBody>
                  <a:tcPr/>
                </a:tc>
                <a:tc>
                  <a:txBody>
                    <a:bodyPr/>
                    <a:lstStyle/>
                    <a:p>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r>
              <a:tr h="370840">
                <a:tc>
                  <a:txBody>
                    <a:bodyPr/>
                    <a:lstStyle/>
                    <a:p>
                      <a:r>
                        <a:rPr lang="es-PE" sz="1400" dirty="0" smtClean="0"/>
                        <a:t>Evaluación</a:t>
                      </a:r>
                      <a:endParaRPr lang="es-PE" sz="1400" dirty="0"/>
                    </a:p>
                  </a:txBody>
                  <a:tcPr/>
                </a:tc>
                <a:tc>
                  <a:txBody>
                    <a:bodyPr/>
                    <a:lstStyle/>
                    <a:p>
                      <a:endParaRPr lang="es-PE" sz="1400"/>
                    </a:p>
                  </a:txBody>
                  <a:tcPr/>
                </a:tc>
                <a:tc>
                  <a:txBody>
                    <a:bodyPr/>
                    <a:lstStyle/>
                    <a:p>
                      <a:pPr algn="ct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512936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67544" y="332656"/>
            <a:ext cx="8443914" cy="785818"/>
          </a:xfrm>
        </p:spPr>
        <p:txBody>
          <a:bodyPr/>
          <a:lstStyle/>
          <a:p>
            <a:r>
              <a:rPr lang="es-MX" sz="3200" b="1" dirty="0" smtClean="0">
                <a:solidFill>
                  <a:schemeClr val="bg2"/>
                </a:solidFill>
              </a:rPr>
              <a:t>Actores de la Articulación Territorial de los PP</a:t>
            </a:r>
            <a:endParaRPr lang="es-ES" sz="3200" b="1" dirty="0">
              <a:solidFill>
                <a:schemeClr val="bg2"/>
              </a:solidFill>
            </a:endParaRPr>
          </a:p>
        </p:txBody>
      </p:sp>
      <p:sp>
        <p:nvSpPr>
          <p:cNvPr id="3" name="2 CuadroTexto"/>
          <p:cNvSpPr txBox="1"/>
          <p:nvPr/>
        </p:nvSpPr>
        <p:spPr>
          <a:xfrm>
            <a:off x="285720" y="1651236"/>
            <a:ext cx="8358246" cy="3754874"/>
          </a:xfrm>
          <a:prstGeom prst="rect">
            <a:avLst/>
          </a:prstGeom>
          <a:noFill/>
        </p:spPr>
        <p:txBody>
          <a:bodyPr wrap="square" rtlCol="0">
            <a:spAutoFit/>
          </a:bodyPr>
          <a:lstStyle/>
          <a:p>
            <a:pPr algn="just"/>
            <a:r>
              <a:rPr lang="es-ES" dirty="0" smtClean="0"/>
              <a:t>El </a:t>
            </a:r>
            <a:r>
              <a:rPr lang="es-ES" b="1" dirty="0" smtClean="0"/>
              <a:t>Coordinador Territorial</a:t>
            </a:r>
            <a:r>
              <a:rPr lang="es-ES" dirty="0" smtClean="0"/>
              <a:t> es un miembro del Equipo Técnico. Sus funciones son:</a:t>
            </a:r>
          </a:p>
          <a:p>
            <a:pPr algn="just"/>
            <a:endParaRPr lang="es-ES" dirty="0" smtClean="0"/>
          </a:p>
          <a:p>
            <a:pPr algn="just">
              <a:buFont typeface="Arial" pitchFamily="34" charset="0"/>
              <a:buChar char="•"/>
            </a:pPr>
            <a:r>
              <a:rPr lang="es-ES" dirty="0" smtClean="0"/>
              <a:t> Coordinar con los GR y GL que participan en el PP la implementación de los productos, actividades y proyectos con los que participan en dicho PP.</a:t>
            </a:r>
          </a:p>
          <a:p>
            <a:pPr algn="just"/>
            <a:endParaRPr lang="es-ES" dirty="0" smtClean="0"/>
          </a:p>
          <a:p>
            <a:pPr algn="just">
              <a:buFont typeface="Arial" pitchFamily="34" charset="0"/>
              <a:buChar char="•"/>
            </a:pPr>
            <a:r>
              <a:rPr lang="es-ES" dirty="0" smtClean="0"/>
              <a:t> Coordinar con los GR y GL involucrados, las metas de producción física y financieras en el marco de sus competencias.</a:t>
            </a:r>
          </a:p>
          <a:p>
            <a:pPr algn="just"/>
            <a:endParaRPr lang="es-ES" dirty="0" smtClean="0"/>
          </a:p>
          <a:p>
            <a:pPr algn="just">
              <a:buFont typeface="Arial" pitchFamily="34" charset="0"/>
              <a:buChar char="•"/>
            </a:pPr>
            <a:r>
              <a:rPr lang="es-ES" dirty="0" smtClean="0"/>
              <a:t> Colaborar con el seguimiento por parte de la entidad rectora en relación al cumplimiento de las actividades vinculadas a los productos del PP a nivel nacional.</a:t>
            </a:r>
          </a:p>
          <a:p>
            <a:pPr algn="just"/>
            <a:endParaRPr lang="es-ES" dirty="0" smtClean="0"/>
          </a:p>
          <a:p>
            <a:pPr algn="just">
              <a:buFont typeface="Arial" pitchFamily="34" charset="0"/>
              <a:buChar char="•"/>
            </a:pPr>
            <a:r>
              <a:rPr lang="es-ES" dirty="0" smtClean="0"/>
              <a:t> Proponer al responsable técnico del PP un plan de trabajo para la articulación territorial del PP, en coordinación con los GR, GL y la DGPP, según lo propuesto en el </a:t>
            </a:r>
            <a:r>
              <a:rPr lang="es-ES" b="1" dirty="0" smtClean="0"/>
              <a:t>Anexo N° 5</a:t>
            </a:r>
            <a:r>
              <a:rPr lang="es-ES" dirty="0" smtClean="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77509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46070" y="836712"/>
            <a:ext cx="8690426" cy="785818"/>
          </a:xfrm>
        </p:spPr>
        <p:txBody>
          <a:bodyPr/>
          <a:lstStyle/>
          <a:p>
            <a:r>
              <a:rPr lang="es-MX" sz="3000" b="1" dirty="0" smtClean="0">
                <a:solidFill>
                  <a:schemeClr val="bg2"/>
                </a:solidFill>
              </a:rPr>
              <a:t>Actores de la Articulación Territorial de los PP</a:t>
            </a:r>
            <a:endParaRPr lang="es-ES" sz="3000" b="1" dirty="0">
              <a:solidFill>
                <a:schemeClr val="bg2"/>
              </a:solidFill>
            </a:endParaRPr>
          </a:p>
        </p:txBody>
      </p:sp>
      <p:sp>
        <p:nvSpPr>
          <p:cNvPr id="3" name="2 CuadroTexto"/>
          <p:cNvSpPr txBox="1"/>
          <p:nvPr/>
        </p:nvSpPr>
        <p:spPr>
          <a:xfrm>
            <a:off x="346070" y="1644461"/>
            <a:ext cx="8501122" cy="4278094"/>
          </a:xfrm>
          <a:prstGeom prst="rect">
            <a:avLst/>
          </a:prstGeom>
          <a:noFill/>
        </p:spPr>
        <p:txBody>
          <a:bodyPr wrap="square" rtlCol="0">
            <a:spAutoFit/>
          </a:bodyPr>
          <a:lstStyle/>
          <a:p>
            <a:pPr>
              <a:buFont typeface="Arial" pitchFamily="34" charset="0"/>
              <a:buChar char="•"/>
            </a:pPr>
            <a:r>
              <a:rPr lang="es-ES" dirty="0" smtClean="0"/>
              <a:t> </a:t>
            </a:r>
            <a:r>
              <a:rPr lang="es-ES" b="1" dirty="0" smtClean="0"/>
              <a:t>A nivel de los Gobiernos Regionales</a:t>
            </a:r>
            <a:r>
              <a:rPr lang="es-ES" dirty="0" smtClean="0"/>
              <a:t> (GR)</a:t>
            </a:r>
          </a:p>
          <a:p>
            <a:pPr>
              <a:buFont typeface="Arial" pitchFamily="34" charset="0"/>
              <a:buChar char="•"/>
            </a:pPr>
            <a:endParaRPr lang="es-ES" dirty="0" smtClean="0"/>
          </a:p>
          <a:p>
            <a:pPr algn="just"/>
            <a:r>
              <a:rPr lang="es-ES" dirty="0" smtClean="0"/>
              <a:t>La coordinación de los productos vinculados a los PP en los que participan dichas entidades, recaerá sobre un </a:t>
            </a:r>
            <a:r>
              <a:rPr lang="es-ES" b="1" dirty="0" smtClean="0"/>
              <a:t>equipo</a:t>
            </a:r>
            <a:r>
              <a:rPr lang="es-ES" dirty="0" smtClean="0"/>
              <a:t> liderado por el Gerente de Planificación y Presupuesto o el que haga sus veces en el pliego, al que se le denominará </a:t>
            </a:r>
            <a:r>
              <a:rPr lang="es-ES" b="1" dirty="0" smtClean="0"/>
              <a:t>Coordinador Regional</a:t>
            </a:r>
            <a:r>
              <a:rPr lang="es-ES" dirty="0" smtClean="0"/>
              <a:t>. El equipo </a:t>
            </a:r>
            <a:r>
              <a:rPr lang="es-ES" dirty="0"/>
              <a:t>estará integrado por los funcionarios a cargo de los PP de la Gerencia de Planificación y Presupuesto o la que haga sus veces en el respectivo </a:t>
            </a:r>
            <a:r>
              <a:rPr lang="es-ES" dirty="0" smtClean="0"/>
              <a:t>GR, </a:t>
            </a:r>
            <a:r>
              <a:rPr lang="es-ES" dirty="0"/>
              <a:t>por los responsables de las áreas técnicas relacionadas con dichos PP, por dos (02) representantes de las unidades ejecutoras vinculadas a la ejecución de los PP, y por el responsable de administración y logística.</a:t>
            </a:r>
          </a:p>
          <a:p>
            <a:pPr algn="just"/>
            <a:endParaRPr lang="es-ES" dirty="0" smtClean="0"/>
          </a:p>
          <a:p>
            <a:pPr algn="just">
              <a:buFont typeface="Arial" pitchFamily="34" charset="0"/>
              <a:buChar char="•"/>
            </a:pPr>
            <a:r>
              <a:rPr lang="es-ES" b="1" dirty="0" smtClean="0"/>
              <a:t> En el caso de los Gobiernos Locales;</a:t>
            </a:r>
          </a:p>
          <a:p>
            <a:pPr algn="just"/>
            <a:r>
              <a:rPr lang="es-ES" dirty="0" smtClean="0"/>
              <a:t>La coordinación de los productos vinculados a los PP en los que participan dichas entidades, recaerá en el Jefe de la Oficina de Planificación y Presupuesto o el que haga sus veces, al que se le denominará </a:t>
            </a:r>
            <a:r>
              <a:rPr lang="es-ES" b="1" dirty="0" smtClean="0"/>
              <a:t>Coordinador Local.</a:t>
            </a:r>
            <a:endParaRPr lang="es-ES" dirty="0" smtClean="0"/>
          </a:p>
          <a:p>
            <a:endParaRPr lang="es-E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50663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CuadroTexto"/>
          <p:cNvSpPr txBox="1"/>
          <p:nvPr/>
        </p:nvSpPr>
        <p:spPr>
          <a:xfrm>
            <a:off x="285435" y="1484784"/>
            <a:ext cx="8501122" cy="4278094"/>
          </a:xfrm>
          <a:prstGeom prst="rect">
            <a:avLst/>
          </a:prstGeom>
          <a:noFill/>
        </p:spPr>
        <p:txBody>
          <a:bodyPr wrap="square" rtlCol="0">
            <a:spAutoFit/>
          </a:bodyPr>
          <a:lstStyle/>
          <a:p>
            <a:pPr algn="just"/>
            <a:r>
              <a:rPr lang="es-ES" dirty="0" smtClean="0"/>
              <a:t>El </a:t>
            </a:r>
            <a:r>
              <a:rPr lang="es-ES" b="1" dirty="0" smtClean="0"/>
              <a:t>Coordinador Regional </a:t>
            </a:r>
            <a:r>
              <a:rPr lang="es-ES" dirty="0" smtClean="0"/>
              <a:t>y el</a:t>
            </a:r>
            <a:r>
              <a:rPr lang="es-ES" b="1" dirty="0" smtClean="0"/>
              <a:t> Coordinador Local</a:t>
            </a:r>
            <a:r>
              <a:rPr lang="es-ES" dirty="0" smtClean="0"/>
              <a:t> tendrán las siguientes funciones:</a:t>
            </a:r>
          </a:p>
          <a:p>
            <a:pPr algn="just"/>
            <a:r>
              <a:rPr lang="es-ES" dirty="0" smtClean="0"/>
              <a:t> </a:t>
            </a:r>
          </a:p>
          <a:p>
            <a:pPr marL="182563" lvl="0" indent="-182563" algn="just">
              <a:buFont typeface="Arial" pitchFamily="34" charset="0"/>
              <a:buChar char="•"/>
            </a:pPr>
            <a:r>
              <a:rPr lang="es-ES" dirty="0" smtClean="0"/>
              <a:t> Realizar el seguimiento y evaluación del cumplimiento de metas de producción física y financieras del PP a su cargo, en el marco de la normatividad vigente. </a:t>
            </a:r>
          </a:p>
          <a:p>
            <a:pPr algn="just"/>
            <a:endParaRPr lang="es-ES" dirty="0" smtClean="0"/>
          </a:p>
          <a:p>
            <a:pPr marL="182563" lvl="0" indent="-182563" algn="just">
              <a:buFont typeface="Arial" pitchFamily="34" charset="0"/>
              <a:buChar char="•"/>
            </a:pPr>
            <a:r>
              <a:rPr lang="es-ES" dirty="0" smtClean="0"/>
              <a:t>Coordinar con las unidades técnicas sectoriales de la entidad (GR o GL, según corresponda), el cumplimiento de las metas de producción física y financiera de las actividades vinculadas a los productos de los PP en su ámbito.</a:t>
            </a:r>
          </a:p>
          <a:p>
            <a:pPr lvl="0" algn="just">
              <a:buFont typeface="Arial" pitchFamily="34" charset="0"/>
              <a:buChar char="•"/>
            </a:pPr>
            <a:endParaRPr lang="es-ES" dirty="0" smtClean="0"/>
          </a:p>
          <a:p>
            <a:pPr marL="182563" lvl="0" indent="-182563" algn="just">
              <a:buFont typeface="Arial" pitchFamily="34" charset="0"/>
              <a:buChar char="•"/>
            </a:pPr>
            <a:r>
              <a:rPr lang="es-ES" dirty="0" smtClean="0"/>
              <a:t>Coordinar las acciones de adecuación y validación de las estructuras de costo de los productos/actividades a su cargo en el ámbito de sus competencias, incluyendo los requerimientos de adecuación de los insumos a las realidades regionales o locales, según corresponda. </a:t>
            </a:r>
          </a:p>
          <a:p>
            <a:pPr algn="just"/>
            <a:endParaRPr lang="es-ES" dirty="0" smtClean="0"/>
          </a:p>
          <a:p>
            <a:pPr marL="182563" lvl="0" indent="-182563" algn="just">
              <a:buFont typeface="Arial" pitchFamily="34" charset="0"/>
              <a:buChar char="•"/>
            </a:pPr>
            <a:r>
              <a:rPr lang="es-ES" dirty="0" smtClean="0"/>
              <a:t> Elaborar informes semestrales y anuales sobre los avances en los productos y actividades.</a:t>
            </a:r>
          </a:p>
        </p:txBody>
      </p:sp>
      <p:sp>
        <p:nvSpPr>
          <p:cNvPr id="4" name="3 Título"/>
          <p:cNvSpPr>
            <a:spLocks noGrp="1"/>
          </p:cNvSpPr>
          <p:nvPr>
            <p:ph type="title"/>
          </p:nvPr>
        </p:nvSpPr>
        <p:spPr>
          <a:xfrm>
            <a:off x="107504" y="687834"/>
            <a:ext cx="8856984" cy="796950"/>
          </a:xfrm>
        </p:spPr>
        <p:txBody>
          <a:bodyPr/>
          <a:lstStyle/>
          <a:p>
            <a:r>
              <a:rPr lang="es-MX" sz="3000" b="1" dirty="0" smtClean="0">
                <a:solidFill>
                  <a:schemeClr val="bg2"/>
                </a:solidFill>
              </a:rPr>
              <a:t>Actores de la Articulación Territorial de los PP</a:t>
            </a:r>
            <a:endParaRPr lang="es-PE" sz="3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77494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14</a:t>
            </a:fld>
            <a:endParaRPr lang="es-ES" altLang="en-US" smtClean="0"/>
          </a:p>
        </p:txBody>
      </p:sp>
      <p:sp>
        <p:nvSpPr>
          <p:cNvPr id="29700" name="Rectangle 3"/>
          <p:cNvSpPr>
            <a:spLocks noGrp="1" noChangeArrowheads="1"/>
          </p:cNvSpPr>
          <p:nvPr>
            <p:ph type="body" idx="1"/>
          </p:nvPr>
        </p:nvSpPr>
        <p:spPr>
          <a:xfrm>
            <a:off x="461687" y="1556792"/>
            <a:ext cx="8229600" cy="4248472"/>
          </a:xfrm>
        </p:spPr>
        <p:txBody>
          <a:bodyPr/>
          <a:lstStyle/>
          <a:p>
            <a:pPr marL="0" indent="0" algn="just" eaLnBrk="1" hangingPunct="1">
              <a:buNone/>
            </a:pPr>
            <a:r>
              <a:rPr lang="es-ES" sz="2800" i="1" dirty="0" smtClean="0"/>
              <a:t>Se incorpora:</a:t>
            </a:r>
          </a:p>
          <a:p>
            <a:pPr marL="0" indent="0" algn="just" eaLnBrk="1" hangingPunct="1">
              <a:buNone/>
            </a:pPr>
            <a:endParaRPr lang="es-ES" sz="1400" b="1" i="1" dirty="0"/>
          </a:p>
          <a:p>
            <a:pPr marL="0" indent="0" algn="just" eaLnBrk="1" hangingPunct="1">
              <a:buNone/>
            </a:pPr>
            <a:r>
              <a:rPr lang="es-ES" sz="2800" b="1" i="1" dirty="0" smtClean="0"/>
              <a:t>Art 8, literal d: “</a:t>
            </a:r>
            <a:r>
              <a:rPr lang="es-PE" sz="2800" i="1" dirty="0" smtClean="0"/>
              <a:t>Elaborar </a:t>
            </a:r>
            <a:r>
              <a:rPr lang="es-PE" sz="2800" i="1" dirty="0"/>
              <a:t>y remitir a la DGPP, en los casos que corresponda, el Anexo N° 5 “Plan de trabajo de articulación territorial del PP”, el mismo que será visado por el responsable técnico del programa y por el coordinador territorial. Dicha remisión se efectúa conforme a los plazos establecidos en el “Cronograma de trabajo” de la presente </a:t>
            </a:r>
            <a:r>
              <a:rPr lang="es-PE" sz="2800" i="1" dirty="0" smtClean="0"/>
              <a:t>Directiva</a:t>
            </a:r>
            <a:r>
              <a:rPr lang="es-ES" sz="2800" i="1" dirty="0" smtClean="0"/>
              <a:t>”.</a:t>
            </a:r>
            <a:endParaRPr lang="es-ES" sz="2800" i="1" dirty="0"/>
          </a:p>
        </p:txBody>
      </p:sp>
      <p:sp>
        <p:nvSpPr>
          <p:cNvPr id="7"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43525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11560" y="1124744"/>
            <a:ext cx="8229600" cy="1008112"/>
          </a:xfrm>
        </p:spPr>
        <p:txBody>
          <a:bodyPr/>
          <a:lstStyle/>
          <a:p>
            <a:r>
              <a:rPr lang="es-MX" sz="4000" b="1" dirty="0" smtClean="0">
                <a:solidFill>
                  <a:schemeClr val="bg2"/>
                </a:solidFill>
              </a:rPr>
              <a:t>Designación del equipo Regional </a:t>
            </a:r>
            <a:endParaRPr lang="es-ES" sz="4000" b="1" dirty="0">
              <a:solidFill>
                <a:schemeClr val="bg2"/>
              </a:solidFill>
            </a:endParaRPr>
          </a:p>
        </p:txBody>
      </p:sp>
      <p:graphicFrame>
        <p:nvGraphicFramePr>
          <p:cNvPr id="4" name="Tabla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75907410"/>
              </p:ext>
            </p:extLst>
          </p:nvPr>
        </p:nvGraphicFramePr>
        <p:xfrm>
          <a:off x="405880" y="2348880"/>
          <a:ext cx="8640960" cy="2621280"/>
        </p:xfrm>
        <a:graphic>
          <a:graphicData uri="http://schemas.openxmlformats.org/drawingml/2006/table">
            <a:tbl>
              <a:tblPr firstRow="1" bandRow="1">
                <a:tableStyleId>{5C22544A-7EE6-4342-B048-85BDC9FD1C3A}</a:tableStyleId>
              </a:tblPr>
              <a:tblGrid>
                <a:gridCol w="2088232"/>
                <a:gridCol w="2520280"/>
                <a:gridCol w="1800200"/>
                <a:gridCol w="2232248"/>
              </a:tblGrid>
              <a:tr h="370840">
                <a:tc>
                  <a:txBody>
                    <a:bodyPr/>
                    <a:lstStyle/>
                    <a:p>
                      <a:r>
                        <a:rPr lang="es-ES" sz="1600" dirty="0" smtClean="0">
                          <a:solidFill>
                            <a:schemeClr val="tx1"/>
                          </a:solidFill>
                        </a:rPr>
                        <a:t>Involucrados</a:t>
                      </a:r>
                      <a:r>
                        <a:rPr lang="es-ES" sz="1600" baseline="0" dirty="0" smtClean="0">
                          <a:solidFill>
                            <a:schemeClr val="tx1"/>
                          </a:solidFill>
                        </a:rPr>
                        <a:t> en la articulación territorial </a:t>
                      </a:r>
                      <a:endParaRPr lang="es-ES" sz="1600" dirty="0">
                        <a:solidFill>
                          <a:schemeClr val="tx1"/>
                        </a:solidFill>
                      </a:endParaRPr>
                    </a:p>
                  </a:txBody>
                  <a:tcPr>
                    <a:solidFill>
                      <a:schemeClr val="tx1">
                        <a:lumMod val="50000"/>
                        <a:lumOff val="50000"/>
                      </a:schemeClr>
                    </a:solidFill>
                  </a:tcPr>
                </a:tc>
                <a:tc>
                  <a:txBody>
                    <a:bodyPr/>
                    <a:lstStyle/>
                    <a:p>
                      <a:r>
                        <a:rPr lang="es-ES" sz="1600" dirty="0" smtClean="0">
                          <a:solidFill>
                            <a:schemeClr val="tx1"/>
                          </a:solidFill>
                        </a:rPr>
                        <a:t>Funciones </a:t>
                      </a:r>
                      <a:endParaRPr lang="es-ES" sz="1600" dirty="0">
                        <a:solidFill>
                          <a:schemeClr val="tx1"/>
                        </a:solidFill>
                      </a:endParaRPr>
                    </a:p>
                  </a:txBody>
                  <a:tcPr>
                    <a:solidFill>
                      <a:schemeClr val="tx1">
                        <a:lumMod val="50000"/>
                        <a:lumOff val="50000"/>
                      </a:schemeClr>
                    </a:solidFill>
                  </a:tcPr>
                </a:tc>
                <a:tc>
                  <a:txBody>
                    <a:bodyPr/>
                    <a:lstStyle/>
                    <a:p>
                      <a:r>
                        <a:rPr lang="es-ES" sz="1600" dirty="0" smtClean="0">
                          <a:solidFill>
                            <a:schemeClr val="tx1"/>
                          </a:solidFill>
                        </a:rPr>
                        <a:t>Designación </a:t>
                      </a:r>
                      <a:endParaRPr lang="es-ES" sz="1600" dirty="0">
                        <a:solidFill>
                          <a:schemeClr val="tx1"/>
                        </a:solidFill>
                      </a:endParaRPr>
                    </a:p>
                  </a:txBody>
                  <a:tcPr>
                    <a:solidFill>
                      <a:schemeClr val="tx1">
                        <a:lumMod val="50000"/>
                        <a:lumOff val="50000"/>
                      </a:schemeClr>
                    </a:solidFill>
                  </a:tcPr>
                </a:tc>
                <a:tc>
                  <a:txBody>
                    <a:bodyPr/>
                    <a:lstStyle/>
                    <a:p>
                      <a:r>
                        <a:rPr lang="es-ES" sz="1600" dirty="0" smtClean="0">
                          <a:solidFill>
                            <a:schemeClr val="tx1"/>
                          </a:solidFill>
                        </a:rPr>
                        <a:t>Periodo para</a:t>
                      </a:r>
                    </a:p>
                    <a:p>
                      <a:r>
                        <a:rPr lang="es-ES" sz="1600" dirty="0" smtClean="0">
                          <a:solidFill>
                            <a:schemeClr val="tx1"/>
                          </a:solidFill>
                        </a:rPr>
                        <a:t>comunicar la designación </a:t>
                      </a:r>
                      <a:endParaRPr lang="es-ES" sz="1600" dirty="0">
                        <a:solidFill>
                          <a:schemeClr val="tx1"/>
                        </a:solidFill>
                      </a:endParaRPr>
                    </a:p>
                  </a:txBody>
                  <a:tcPr>
                    <a:solidFill>
                      <a:schemeClr val="tx1">
                        <a:lumMod val="50000"/>
                        <a:lumOff val="50000"/>
                      </a:schemeClr>
                    </a:solidFill>
                  </a:tcPr>
                </a:tc>
              </a:tr>
              <a:tr h="370840">
                <a:tc>
                  <a:txBody>
                    <a:bodyPr/>
                    <a:lstStyle/>
                    <a:p>
                      <a:r>
                        <a:rPr lang="es-ES" sz="1600" dirty="0" smtClean="0"/>
                        <a:t>Coordinador Regional</a:t>
                      </a:r>
                      <a:endParaRPr lang="es-E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Articular con los demás niveles de gobierno, en el marco de las fases del</a:t>
                      </a:r>
                      <a:r>
                        <a:rPr lang="es-ES" sz="1600" kern="1200" baseline="0" dirty="0" smtClean="0">
                          <a:solidFill>
                            <a:schemeClr val="dk1"/>
                          </a:solidFill>
                          <a:effectLst/>
                          <a:latin typeface="+mn-lt"/>
                          <a:ea typeface="+mn-ea"/>
                          <a:cs typeface="+mn-cs"/>
                        </a:rPr>
                        <a:t> proceso presupuestario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kern="1200" dirty="0" smtClean="0">
                        <a:solidFill>
                          <a:schemeClr val="dk1"/>
                        </a:solidFill>
                        <a:effectLst/>
                        <a:latin typeface="+mn-lt"/>
                        <a:ea typeface="+mn-ea"/>
                        <a:cs typeface="+mn-cs"/>
                      </a:endParaRPr>
                    </a:p>
                    <a:p>
                      <a:endParaRPr lang="es-ES" sz="1600" dirty="0"/>
                    </a:p>
                  </a:txBody>
                  <a:tcPr>
                    <a:noFill/>
                  </a:tcPr>
                </a:tc>
                <a:tc>
                  <a:txBody>
                    <a:bodyPr/>
                    <a:lstStyle/>
                    <a:p>
                      <a:r>
                        <a:rPr lang="es-ES" sz="1600" kern="1200" dirty="0" smtClean="0">
                          <a:solidFill>
                            <a:schemeClr val="dk1"/>
                          </a:solidFill>
                          <a:effectLst/>
                          <a:latin typeface="+mn-lt"/>
                          <a:ea typeface="+mn-ea"/>
                          <a:cs typeface="+mn-cs"/>
                        </a:rPr>
                        <a:t>Resolución del titular del Pliego</a:t>
                      </a:r>
                      <a:endParaRPr lang="es-ES" sz="1600" dirty="0"/>
                    </a:p>
                  </a:txBody>
                  <a:tcPr>
                    <a:noFill/>
                  </a:tcPr>
                </a:tc>
                <a:tc>
                  <a:txBody>
                    <a:bodyPr/>
                    <a:lstStyle/>
                    <a:p>
                      <a:r>
                        <a:rPr lang="es-ES" sz="1600" kern="1200" dirty="0" smtClean="0">
                          <a:solidFill>
                            <a:schemeClr val="dk1"/>
                          </a:solidFill>
                          <a:effectLst/>
                          <a:latin typeface="+mn-lt"/>
                          <a:ea typeface="+mn-ea"/>
                          <a:cs typeface="+mn-cs"/>
                        </a:rPr>
                        <a:t>Mediante </a:t>
                      </a:r>
                      <a:r>
                        <a:rPr lang="es-ES" sz="1600" kern="1200" baseline="0" dirty="0" smtClean="0">
                          <a:solidFill>
                            <a:schemeClr val="dk1"/>
                          </a:solidFill>
                          <a:effectLst/>
                          <a:latin typeface="+mn-lt"/>
                          <a:ea typeface="+mn-ea"/>
                          <a:cs typeface="+mn-cs"/>
                        </a:rPr>
                        <a:t>o</a:t>
                      </a:r>
                      <a:r>
                        <a:rPr lang="es-ES" sz="1600" kern="1200" dirty="0" smtClean="0">
                          <a:solidFill>
                            <a:schemeClr val="dk1"/>
                          </a:solidFill>
                          <a:effectLst/>
                          <a:latin typeface="+mn-lt"/>
                          <a:ea typeface="+mn-ea"/>
                          <a:cs typeface="+mn-cs"/>
                        </a:rPr>
                        <a:t>ficio del titular del pliego</a:t>
                      </a:r>
                      <a:r>
                        <a:rPr lang="es-ES" sz="1600" kern="1200" baseline="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en un plazo máximo de treinta (30) días calendario posteriores a la publicación de la Directiva</a:t>
                      </a:r>
                      <a:endParaRPr lang="es-ES" sz="1600" dirty="0"/>
                    </a:p>
                  </a:txBody>
                  <a:tcP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9600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1 Título"/>
          <p:cNvSpPr txBox="1">
            <a:spLocks/>
          </p:cNvSpPr>
          <p:nvPr/>
        </p:nvSpPr>
        <p:spPr bwMode="auto">
          <a:xfrm>
            <a:off x="467544" y="260648"/>
            <a:ext cx="8424936" cy="792088"/>
          </a:xfrm>
          <a:prstGeom prst="rect">
            <a:avLst/>
          </a:prstGeom>
          <a:noFill/>
          <a:ln w="9525">
            <a:noFill/>
            <a:miter lim="800000"/>
            <a:headEnd/>
            <a:tailEnd/>
          </a:ln>
        </p:spPr>
        <p:txBody>
          <a:bodyPr anchor="ctr"/>
          <a:lstStyle/>
          <a:p>
            <a:pPr>
              <a:buFont typeface="Wingdings 2" pitchFamily="18" charset="2"/>
              <a:buNone/>
            </a:pPr>
            <a:r>
              <a:rPr lang="es-PE" sz="3600" dirty="0" smtClean="0">
                <a:latin typeface="Arial"/>
                <a:cs typeface="Arial"/>
              </a:rPr>
              <a:t>Plan de trabajo de  articulación territorial</a:t>
            </a:r>
            <a:endParaRPr lang="es-PE" sz="3600" dirty="0">
              <a:latin typeface="Arial"/>
              <a:cs typeface="Arial"/>
            </a:endParaRPr>
          </a:p>
        </p:txBody>
      </p:sp>
      <p:sp>
        <p:nvSpPr>
          <p:cNvPr id="6" name="1 Título"/>
          <p:cNvSpPr txBox="1">
            <a:spLocks/>
          </p:cNvSpPr>
          <p:nvPr/>
        </p:nvSpPr>
        <p:spPr>
          <a:xfrm>
            <a:off x="515862" y="1340768"/>
            <a:ext cx="8112276" cy="1152128"/>
          </a:xfrm>
          <a:prstGeom prst="rect">
            <a:avLst/>
          </a:prstGeom>
        </p:spPr>
        <p:txBody>
          <a:bodyPr tIns="0" bIns="0" anchor="t" anchorCtr="0">
            <a:normAutofit fontScale="92500"/>
          </a:bodyPr>
          <a:lstStyle/>
          <a:p>
            <a:pPr algn="just"/>
            <a:r>
              <a:rPr lang="es-PE" sz="2400" dirty="0" smtClean="0"/>
              <a:t>Establecer pautas e hitos de articulación territorial de los PP que deben aplicar las entidades de los tres niveles de gobierno, según sus intervenciones en el marco de sus competencias. </a:t>
            </a:r>
          </a:p>
          <a:p>
            <a:pPr marL="355600" indent="-355600" algn="just">
              <a:buFont typeface="Arial"/>
              <a:buChar char="•"/>
            </a:pPr>
            <a:endParaRPr lang="es-PE" sz="2400" dirty="0" smtClean="0"/>
          </a:p>
          <a:p>
            <a:pPr marL="274320" indent="-274320" algn="just" fontAlgn="auto">
              <a:spcBef>
                <a:spcPts val="580"/>
              </a:spcBef>
              <a:spcAft>
                <a:spcPts val="0"/>
              </a:spcAft>
              <a:defRPr/>
            </a:pPr>
            <a:endParaRPr lang="es-ES" sz="2400" kern="1000" spc="-100" dirty="0">
              <a:latin typeface="+mj-lt"/>
              <a:ea typeface="+mj-ea"/>
              <a:cs typeface="+mj-cs"/>
            </a:endParaRPr>
          </a:p>
        </p:txBody>
      </p:sp>
      <p:pic>
        <p:nvPicPr>
          <p:cNvPr id="7" name="8 Marcador de contenido" descr="Captura.PNG"/>
          <p:cNvPicPr>
            <a:picLocks noChangeAspect="1"/>
          </p:cNvPicPr>
          <p:nvPr/>
        </p:nvPicPr>
        <p:blipFill>
          <a:blip r:embed="rId2" cstate="print"/>
          <a:srcRect l="1667"/>
          <a:stretch>
            <a:fillRect/>
          </a:stretch>
        </p:blipFill>
        <p:spPr>
          <a:xfrm>
            <a:off x="179512" y="2636912"/>
            <a:ext cx="4248472" cy="1966130"/>
          </a:xfrm>
          <a:prstGeom prst="rect">
            <a:avLst/>
          </a:prstGeom>
        </p:spPr>
      </p:pic>
      <p:pic>
        <p:nvPicPr>
          <p:cNvPr id="8" name="4 Marcador de contenido" descr="Captura1.PNG"/>
          <p:cNvPicPr>
            <a:picLocks noChangeAspect="1"/>
          </p:cNvPicPr>
          <p:nvPr/>
        </p:nvPicPr>
        <p:blipFill>
          <a:blip r:embed="rId3" cstate="print"/>
          <a:stretch>
            <a:fillRect/>
          </a:stretch>
        </p:blipFill>
        <p:spPr>
          <a:xfrm>
            <a:off x="4599783" y="4005064"/>
            <a:ext cx="4431355" cy="207922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45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796950"/>
          </a:xfrm>
        </p:spPr>
        <p:txBody>
          <a:bodyPr/>
          <a:lstStyle/>
          <a:p>
            <a:r>
              <a:rPr lang="es-PE" sz="3200" b="1" dirty="0" smtClean="0">
                <a:solidFill>
                  <a:schemeClr val="bg2"/>
                </a:solidFill>
              </a:rPr>
              <a:t>Pautas generales sobre las acciones</a:t>
            </a:r>
            <a:endParaRPr lang="es-PE" sz="3200" b="1" dirty="0">
              <a:solidFill>
                <a:schemeClr val="bg2"/>
              </a:solidFill>
            </a:endParaRPr>
          </a:p>
        </p:txBody>
      </p:sp>
      <p:sp>
        <p:nvSpPr>
          <p:cNvPr id="3" name="2 Marcador de contenido"/>
          <p:cNvSpPr>
            <a:spLocks noGrp="1"/>
          </p:cNvSpPr>
          <p:nvPr>
            <p:ph idx="1"/>
          </p:nvPr>
        </p:nvSpPr>
        <p:spPr>
          <a:xfrm>
            <a:off x="313184" y="1057598"/>
            <a:ext cx="8517632" cy="5112568"/>
          </a:xfrm>
        </p:spPr>
        <p:txBody>
          <a:bodyPr/>
          <a:lstStyle/>
          <a:p>
            <a:pPr algn="just"/>
            <a:r>
              <a:rPr lang="es-PE" sz="2400" dirty="0" smtClean="0"/>
              <a:t>Se definen acciones (10) a implementarse de manera progresiva  y secuencial. </a:t>
            </a:r>
          </a:p>
          <a:p>
            <a:pPr algn="just"/>
            <a:r>
              <a:rPr lang="es-PE" sz="2400" dirty="0" smtClean="0"/>
              <a:t>La progresividad está determinada por el estado del diseño del PP. </a:t>
            </a:r>
          </a:p>
          <a:p>
            <a:pPr algn="just"/>
            <a:r>
              <a:rPr lang="es-PE" sz="2400" dirty="0"/>
              <a:t>Se plantean </a:t>
            </a:r>
            <a:r>
              <a:rPr lang="es-PE" sz="2400" dirty="0" smtClean="0"/>
              <a:t>las condiciones previas para realizar las acciones de articulación territorial.</a:t>
            </a:r>
            <a:endParaRPr lang="es-PE" sz="2400" dirty="0"/>
          </a:p>
          <a:p>
            <a:pPr algn="just"/>
            <a:r>
              <a:rPr lang="es-PE" sz="2400" dirty="0" smtClean="0"/>
              <a:t>Las acciones de articulación son coordinadas por la DGPP. </a:t>
            </a:r>
          </a:p>
          <a:p>
            <a:pPr algn="just"/>
            <a:r>
              <a:rPr lang="es-PE" sz="2400" dirty="0" smtClean="0"/>
              <a:t>Se </a:t>
            </a:r>
            <a:r>
              <a:rPr lang="es-PE" sz="2400" dirty="0"/>
              <a:t>plantean contenidos mínimos para estas acciones, hitos, entregables y su seguimiento.</a:t>
            </a:r>
          </a:p>
          <a:p>
            <a:pPr algn="just"/>
            <a:r>
              <a:rPr lang="es-PE" sz="2400" dirty="0" smtClean="0"/>
              <a:t>Se convocará a los Responsables Técnicos y Coordinadores Territoriales para la asistencia técnica en la elaboración del plan.  </a:t>
            </a:r>
          </a:p>
          <a:p>
            <a:endParaRPr lang="es-P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32418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48669513"/>
              </p:ext>
            </p:extLst>
          </p:nvPr>
        </p:nvGraphicFramePr>
        <p:xfrm>
          <a:off x="179512" y="1196751"/>
          <a:ext cx="7776864" cy="475252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pPr>
              <a:defRPr/>
            </a:pPr>
            <a:fld id="{72B4CC1C-F456-4706-A318-F8CA47716BC2}" type="slidenum">
              <a:rPr lang="es-ES" altLang="en-US" smtClean="0"/>
              <a:pPr>
                <a:defRPr/>
              </a:pPr>
              <a:t>143</a:t>
            </a:fld>
            <a:endParaRPr lang="es-ES" altLang="en-US"/>
          </a:p>
        </p:txBody>
      </p:sp>
      <p:sp>
        <p:nvSpPr>
          <p:cNvPr id="41" name="1 Título"/>
          <p:cNvSpPr txBox="1">
            <a:spLocks/>
          </p:cNvSpPr>
          <p:nvPr/>
        </p:nvSpPr>
        <p:spPr bwMode="auto">
          <a:xfrm>
            <a:off x="391151" y="268591"/>
            <a:ext cx="8748464" cy="712137"/>
          </a:xfrm>
          <a:prstGeom prst="rect">
            <a:avLst/>
          </a:prstGeom>
          <a:noFill/>
          <a:ln w="9525">
            <a:noFill/>
            <a:miter lim="800000"/>
            <a:headEnd/>
            <a:tailEnd/>
          </a:ln>
        </p:spPr>
        <p:txBody>
          <a:bodyPr anchor="ctr"/>
          <a:lstStyle/>
          <a:p>
            <a:pPr>
              <a:buFont typeface="Wingdings 2" pitchFamily="18" charset="2"/>
              <a:buNone/>
            </a:pPr>
            <a:r>
              <a:rPr lang="es-MX" sz="3200" dirty="0" smtClean="0">
                <a:solidFill>
                  <a:schemeClr val="tx1">
                    <a:lumMod val="65000"/>
                    <a:lumOff val="35000"/>
                  </a:schemeClr>
                </a:solidFill>
                <a:latin typeface="Arial"/>
                <a:cs typeface="Arial"/>
              </a:rPr>
              <a:t>Acciones del Plan de trabajo de articulación territorial</a:t>
            </a:r>
            <a:endParaRPr lang="es-MX" sz="32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5263084"/>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1" grpId="0"/>
    </p:bld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7" name="16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10276239"/>
              </p:ext>
            </p:extLst>
          </p:nvPr>
        </p:nvGraphicFramePr>
        <p:xfrm>
          <a:off x="899592" y="4478698"/>
          <a:ext cx="7744197" cy="148082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16" name="15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35854144"/>
              </p:ext>
            </p:extLst>
          </p:nvPr>
        </p:nvGraphicFramePr>
        <p:xfrm>
          <a:off x="899592" y="2924944"/>
          <a:ext cx="7744197" cy="1336808"/>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2" name="1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11211256"/>
              </p:ext>
            </p:extLst>
          </p:nvPr>
        </p:nvGraphicFramePr>
        <p:xfrm>
          <a:off x="924272" y="1300104"/>
          <a:ext cx="7744197" cy="1408816"/>
        </p:xfrm>
        <a:graphic>
          <a:graphicData uri="http://schemas.openxmlformats.org/drawingml/2006/diagram">
            <a:relIds xmlns:dgm="http://schemas.openxmlformats.org/drawingml/2006/diagram" xmlns:r="http://schemas.openxmlformats.org/officeDocument/2006/relationships" r:dm="rId11" r:lo="rId12" r:qs="rId13" r:cs="rId14"/>
          </a:graphicData>
        </a:graphic>
      </p:graphicFrame>
      <p:sp>
        <p:nvSpPr>
          <p:cNvPr id="6148" name="1 Título"/>
          <p:cNvSpPr txBox="1">
            <a:spLocks/>
          </p:cNvSpPr>
          <p:nvPr/>
        </p:nvSpPr>
        <p:spPr bwMode="auto">
          <a:xfrm>
            <a:off x="395536" y="260648"/>
            <a:ext cx="6768752" cy="504056"/>
          </a:xfrm>
          <a:prstGeom prst="rect">
            <a:avLst/>
          </a:prstGeom>
          <a:noFill/>
          <a:ln w="9525">
            <a:noFill/>
            <a:miter lim="800000"/>
            <a:headEnd/>
            <a:tailEnd/>
          </a:ln>
        </p:spPr>
        <p:txBody>
          <a:bodyPr anchor="ctr"/>
          <a:lstStyle/>
          <a:p>
            <a:pPr>
              <a:buFont typeface="Wingdings 2" pitchFamily="18" charset="2"/>
              <a:buNone/>
            </a:pPr>
            <a:r>
              <a:rPr lang="es-MX" sz="3200" dirty="0" smtClean="0">
                <a:solidFill>
                  <a:schemeClr val="tx1">
                    <a:lumMod val="65000"/>
                    <a:lumOff val="35000"/>
                  </a:schemeClr>
                </a:solidFill>
                <a:latin typeface="Arial"/>
                <a:cs typeface="Arial"/>
              </a:rPr>
              <a:t>Programación - Diseño del PP </a:t>
            </a:r>
            <a:endParaRPr lang="es-MX" sz="3200" dirty="0">
              <a:solidFill>
                <a:schemeClr val="tx1">
                  <a:lumMod val="65000"/>
                  <a:lumOff val="35000"/>
                </a:schemeClr>
              </a:solidFill>
              <a:latin typeface="Arial"/>
              <a:cs typeface="Arial"/>
            </a:endParaRPr>
          </a:p>
        </p:txBody>
      </p:sp>
      <p:pic>
        <p:nvPicPr>
          <p:cNvPr id="13" name="12 Imagen"/>
          <p:cNvPicPr/>
          <p:nvPr/>
        </p:nvPicPr>
        <p:blipFill>
          <a:blip r:embed="rId15" cstate="print"/>
          <a:srcRect l="32756" t="16304" r="31602" b="8424"/>
          <a:stretch>
            <a:fillRect/>
          </a:stretch>
        </p:blipFill>
        <p:spPr bwMode="auto">
          <a:xfrm>
            <a:off x="7298897" y="4653136"/>
            <a:ext cx="774477" cy="959172"/>
          </a:xfrm>
          <a:prstGeom prst="rect">
            <a:avLst/>
          </a:prstGeom>
          <a:noFill/>
          <a:ln w="9525">
            <a:noFill/>
            <a:miter lim="800000"/>
            <a:headEnd/>
            <a:tailEnd/>
          </a:ln>
        </p:spPr>
      </p:pic>
      <p:pic>
        <p:nvPicPr>
          <p:cNvPr id="14" name="Imagen 15"/>
          <p:cNvPicPr/>
          <p:nvPr/>
        </p:nvPicPr>
        <p:blipFill>
          <a:blip r:embed="rId16" cstate="print"/>
          <a:srcRect/>
          <a:stretch>
            <a:fillRect/>
          </a:stretch>
        </p:blipFill>
        <p:spPr bwMode="auto">
          <a:xfrm>
            <a:off x="7249104" y="1433026"/>
            <a:ext cx="883650" cy="1152128"/>
          </a:xfrm>
          <a:prstGeom prst="rect">
            <a:avLst/>
          </a:prstGeom>
          <a:noFill/>
          <a:ln w="9525">
            <a:solidFill>
              <a:schemeClr val="accent6">
                <a:lumMod val="75000"/>
              </a:schemeClr>
            </a:solidFill>
            <a:miter lim="800000"/>
            <a:headEnd/>
            <a:tailEnd/>
          </a:ln>
        </p:spPr>
      </p:pic>
      <p:pic>
        <p:nvPicPr>
          <p:cNvPr id="15" name="14 Imagen"/>
          <p:cNvPicPr/>
          <p:nvPr/>
        </p:nvPicPr>
        <p:blipFill>
          <a:blip r:embed="rId17" cstate="print"/>
          <a:srcRect l="49560" t="16695" r="27681" b="59244"/>
          <a:stretch>
            <a:fillRect/>
          </a:stretch>
        </p:blipFill>
        <p:spPr bwMode="auto">
          <a:xfrm>
            <a:off x="7239870" y="2995543"/>
            <a:ext cx="892532" cy="1080120"/>
          </a:xfrm>
          <a:prstGeom prst="rect">
            <a:avLst/>
          </a:prstGeom>
          <a:noFill/>
          <a:ln w="9525">
            <a:noFill/>
            <a:miter lim="800000"/>
            <a:headEnd/>
            <a:tailEnd/>
          </a:ln>
        </p:spPr>
      </p:pic>
      <p:sp>
        <p:nvSpPr>
          <p:cNvPr id="8" name="7 Marcador de texto"/>
          <p:cNvSpPr>
            <a:spLocks noGrp="1"/>
          </p:cNvSpPr>
          <p:nvPr>
            <p:ph type="body" idx="1"/>
          </p:nvPr>
        </p:nvSpPr>
        <p:spPr/>
        <p:txBody>
          <a:bodyPr/>
          <a:lstStyle/>
          <a:p>
            <a:endParaRPr lang="es-P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32680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6" grpId="0">
        <p:bldAsOne/>
      </p:bldGraphic>
      <p:bldGraphic spid="2" grpId="0">
        <p:bldAsOne/>
      </p:bldGraphic>
    </p:bld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8" name="17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1361757"/>
              </p:ext>
            </p:extLst>
          </p:nvPr>
        </p:nvGraphicFramePr>
        <p:xfrm>
          <a:off x="467544" y="4973268"/>
          <a:ext cx="8604448" cy="133605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32400618"/>
              </p:ext>
            </p:extLst>
          </p:nvPr>
        </p:nvGraphicFramePr>
        <p:xfrm>
          <a:off x="467544" y="1196752"/>
          <a:ext cx="8604448" cy="1224136"/>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16" name="15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71440755"/>
              </p:ext>
            </p:extLst>
          </p:nvPr>
        </p:nvGraphicFramePr>
        <p:xfrm>
          <a:off x="467544" y="2420888"/>
          <a:ext cx="8604448" cy="1224136"/>
        </p:xfrm>
        <a:graphic>
          <a:graphicData uri="http://schemas.openxmlformats.org/drawingml/2006/diagram">
            <a:relIds xmlns:dgm="http://schemas.openxmlformats.org/drawingml/2006/diagram" xmlns:r="http://schemas.openxmlformats.org/officeDocument/2006/relationships" r:dm="rId11" r:lo="rId12" r:qs="rId13" r:cs="rId14"/>
          </a:graphicData>
        </a:graphic>
      </p:graphicFrame>
      <p:graphicFrame>
        <p:nvGraphicFramePr>
          <p:cNvPr id="17" name="16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77917763"/>
              </p:ext>
            </p:extLst>
          </p:nvPr>
        </p:nvGraphicFramePr>
        <p:xfrm>
          <a:off x="467544" y="3621599"/>
          <a:ext cx="8604448" cy="1336052"/>
        </p:xfrm>
        <a:graphic>
          <a:graphicData uri="http://schemas.openxmlformats.org/drawingml/2006/diagram">
            <a:relIds xmlns:dgm="http://schemas.openxmlformats.org/drawingml/2006/diagram" xmlns:r="http://schemas.openxmlformats.org/officeDocument/2006/relationships" r:dm="rId15" r:lo="rId16" r:qs="rId17" r:cs="rId18"/>
          </a:graphicData>
        </a:graphic>
      </p:graphicFrame>
      <p:pic>
        <p:nvPicPr>
          <p:cNvPr id="2" name="Picture 2"/>
          <p:cNvPicPr>
            <a:picLocks noChangeAspect="1" noChangeArrowheads="1"/>
          </p:cNvPicPr>
          <p:nvPr/>
        </p:nvPicPr>
        <p:blipFill>
          <a:blip r:embed="rId19" cstate="print"/>
          <a:srcRect l="28278" t="17640" r="28959" b="7601"/>
          <a:stretch>
            <a:fillRect/>
          </a:stretch>
        </p:blipFill>
        <p:spPr bwMode="auto">
          <a:xfrm>
            <a:off x="7345522" y="2348880"/>
            <a:ext cx="1428025" cy="2049908"/>
          </a:xfrm>
          <a:prstGeom prst="rect">
            <a:avLst/>
          </a:prstGeom>
          <a:noFill/>
          <a:ln w="9525">
            <a:noFill/>
            <a:miter lim="800000"/>
            <a:headEnd/>
            <a:tailEnd/>
          </a:ln>
        </p:spPr>
      </p:pic>
      <p:sp>
        <p:nvSpPr>
          <p:cNvPr id="8" name="1 Título"/>
          <p:cNvSpPr txBox="1">
            <a:spLocks/>
          </p:cNvSpPr>
          <p:nvPr/>
        </p:nvSpPr>
        <p:spPr bwMode="auto">
          <a:xfrm>
            <a:off x="395536" y="260648"/>
            <a:ext cx="6768752" cy="504056"/>
          </a:xfrm>
          <a:prstGeom prst="rect">
            <a:avLst/>
          </a:prstGeom>
          <a:noFill/>
          <a:ln w="9525">
            <a:noFill/>
            <a:miter lim="800000"/>
            <a:headEnd/>
            <a:tailEnd/>
          </a:ln>
        </p:spPr>
        <p:txBody>
          <a:bodyPr anchor="ctr"/>
          <a:lstStyle/>
          <a:p>
            <a:pPr>
              <a:buFont typeface="Wingdings 2" pitchFamily="18" charset="2"/>
              <a:buNone/>
            </a:pPr>
            <a:r>
              <a:rPr lang="es-MX" sz="3200" dirty="0" smtClean="0">
                <a:solidFill>
                  <a:schemeClr val="tx1">
                    <a:lumMod val="65000"/>
                    <a:lumOff val="35000"/>
                  </a:schemeClr>
                </a:solidFill>
                <a:latin typeface="Arial"/>
                <a:cs typeface="Arial"/>
              </a:rPr>
              <a:t>Programación - Diseño del PP </a:t>
            </a:r>
            <a:endParaRPr lang="es-MX" sz="32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88319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3" grpId="0">
        <p:bldAsOne/>
      </p:bldGraphic>
      <p:bldGraphic spid="16" grpId="0">
        <p:bldAsOne/>
      </p:bldGraphic>
      <p:bldGraphic spid="17" grpId="0">
        <p:bldAsOne/>
      </p:bldGraphic>
    </p:bld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8" name="1 Título"/>
          <p:cNvSpPr txBox="1">
            <a:spLocks/>
          </p:cNvSpPr>
          <p:nvPr/>
        </p:nvSpPr>
        <p:spPr bwMode="auto">
          <a:xfrm>
            <a:off x="1043608" y="1052736"/>
            <a:ext cx="6408712" cy="679416"/>
          </a:xfrm>
          <a:prstGeom prst="rect">
            <a:avLst/>
          </a:prstGeom>
          <a:noFill/>
          <a:ln w="9525">
            <a:noFill/>
            <a:miter lim="800000"/>
            <a:headEnd/>
            <a:tailEnd/>
          </a:ln>
        </p:spPr>
        <p:txBody>
          <a:bodyPr anchor="ctr"/>
          <a:lstStyle/>
          <a:p>
            <a:pPr algn="ctr">
              <a:buFont typeface="Wingdings 2" pitchFamily="18" charset="2"/>
              <a:buNone/>
            </a:pPr>
            <a:r>
              <a:rPr lang="es-MX" sz="3600" dirty="0" smtClean="0">
                <a:solidFill>
                  <a:schemeClr val="tx1">
                    <a:lumMod val="65000"/>
                    <a:lumOff val="35000"/>
                  </a:schemeClr>
                </a:solidFill>
                <a:latin typeface="Arial"/>
                <a:cs typeface="Arial"/>
              </a:rPr>
              <a:t> </a:t>
            </a:r>
            <a:endParaRPr lang="es-MX" sz="3600" dirty="0">
              <a:solidFill>
                <a:schemeClr val="tx1">
                  <a:lumMod val="65000"/>
                  <a:lumOff val="35000"/>
                </a:schemeClr>
              </a:solidFill>
              <a:latin typeface="Arial"/>
              <a:cs typeface="Arial"/>
            </a:endParaRPr>
          </a:p>
        </p:txBody>
      </p:sp>
      <p:sp>
        <p:nvSpPr>
          <p:cNvPr id="10" name="1 Título"/>
          <p:cNvSpPr txBox="1">
            <a:spLocks/>
          </p:cNvSpPr>
          <p:nvPr/>
        </p:nvSpPr>
        <p:spPr bwMode="auto">
          <a:xfrm>
            <a:off x="395536" y="265418"/>
            <a:ext cx="8064896" cy="499286"/>
          </a:xfrm>
          <a:prstGeom prst="rect">
            <a:avLst/>
          </a:prstGeom>
          <a:noFill/>
          <a:ln w="9525">
            <a:noFill/>
            <a:miter lim="800000"/>
            <a:headEnd/>
            <a:tailEnd/>
          </a:ln>
        </p:spPr>
        <p:txBody>
          <a:bodyPr anchor="ctr"/>
          <a:lstStyle/>
          <a:p>
            <a:pPr>
              <a:buFont typeface="Wingdings 2" pitchFamily="18" charset="2"/>
              <a:buNone/>
            </a:pPr>
            <a:r>
              <a:rPr lang="es-MX" sz="3200" dirty="0" smtClean="0">
                <a:solidFill>
                  <a:schemeClr val="tx1">
                    <a:lumMod val="65000"/>
                    <a:lumOff val="35000"/>
                  </a:schemeClr>
                </a:solidFill>
                <a:latin typeface="Arial"/>
                <a:cs typeface="Arial"/>
              </a:rPr>
              <a:t>Ejecución y Evaluación del PP    </a:t>
            </a:r>
            <a:endParaRPr lang="es-MX" sz="3200" dirty="0">
              <a:solidFill>
                <a:schemeClr val="tx1">
                  <a:lumMod val="65000"/>
                  <a:lumOff val="35000"/>
                </a:schemeClr>
              </a:solidFill>
              <a:latin typeface="Arial"/>
              <a:cs typeface="Arial"/>
            </a:endParaRPr>
          </a:p>
        </p:txBody>
      </p:sp>
      <p:sp>
        <p:nvSpPr>
          <p:cNvPr id="15" name="14 CuadroTexto"/>
          <p:cNvSpPr txBox="1"/>
          <p:nvPr/>
        </p:nvSpPr>
        <p:spPr>
          <a:xfrm>
            <a:off x="251520" y="5033508"/>
            <a:ext cx="8136904" cy="784830"/>
          </a:xfrm>
          <a:prstGeom prst="rect">
            <a:avLst/>
          </a:prstGeom>
          <a:noFill/>
        </p:spPr>
        <p:txBody>
          <a:bodyPr wrap="square" rtlCol="0">
            <a:spAutoFit/>
          </a:bodyPr>
          <a:lstStyle/>
          <a:p>
            <a:pPr algn="ctr"/>
            <a:r>
              <a:rPr lang="es-PE" sz="1500" b="1" i="1" dirty="0" smtClean="0">
                <a:solidFill>
                  <a:schemeClr val="bg2"/>
                </a:solidFill>
              </a:rPr>
              <a:t>La DGPP acompaña a los Gobiernos Regionales y Locales durante el desarrollo de estas acciones con el objetivo de  garantizar una adecuada ejecución del presupuesto en el marco de los PP </a:t>
            </a:r>
            <a:endParaRPr lang="es-PE" sz="1500" b="1" i="1" dirty="0">
              <a:solidFill>
                <a:schemeClr val="bg2"/>
              </a:solidFill>
            </a:endParaRPr>
          </a:p>
        </p:txBody>
      </p:sp>
      <p:graphicFrame>
        <p:nvGraphicFramePr>
          <p:cNvPr id="2" name="1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00787729"/>
              </p:ext>
            </p:extLst>
          </p:nvPr>
        </p:nvGraphicFramePr>
        <p:xfrm>
          <a:off x="467544" y="1484784"/>
          <a:ext cx="8064698" cy="131647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16" name="15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40090338"/>
              </p:ext>
            </p:extLst>
          </p:nvPr>
        </p:nvGraphicFramePr>
        <p:xfrm>
          <a:off x="467544" y="2564904"/>
          <a:ext cx="8064896" cy="1388484"/>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17" name="16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16171866"/>
              </p:ext>
            </p:extLst>
          </p:nvPr>
        </p:nvGraphicFramePr>
        <p:xfrm>
          <a:off x="467544" y="3811890"/>
          <a:ext cx="8136706" cy="1149610"/>
        </p:xfrm>
        <a:graphic>
          <a:graphicData uri="http://schemas.openxmlformats.org/drawingml/2006/diagram">
            <a: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93835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2" grpId="0">
        <p:bldAsOne/>
      </p:bldGraphic>
      <p:bldGraphic spid="16" grpId="0">
        <p:bldAsOne/>
      </p:bldGraphic>
      <p:bldGraphic spid="17" grpId="0">
        <p:bldAsOne/>
      </p:bldGraphic>
    </p:bld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8" name="1 Título"/>
          <p:cNvSpPr txBox="1">
            <a:spLocks/>
          </p:cNvSpPr>
          <p:nvPr/>
        </p:nvSpPr>
        <p:spPr bwMode="auto">
          <a:xfrm>
            <a:off x="395536" y="227269"/>
            <a:ext cx="7992888" cy="825467"/>
          </a:xfrm>
          <a:prstGeom prst="rect">
            <a:avLst/>
          </a:prstGeom>
          <a:noFill/>
          <a:ln w="9525">
            <a:noFill/>
            <a:miter lim="800000"/>
            <a:headEnd/>
            <a:tailEnd/>
          </a:ln>
        </p:spPr>
        <p:txBody>
          <a:bodyPr anchor="ctr"/>
          <a:lstStyle/>
          <a:p>
            <a:pPr lvl="0" eaLnBrk="0" hangingPunct="0">
              <a:tabLst>
                <a:tab pos="1971675" algn="l"/>
              </a:tabLst>
            </a:pPr>
            <a:r>
              <a:rPr lang="es-PE" altLang="es-ES" sz="3200" dirty="0">
                <a:ea typeface="Calibri" panose="020F0502020204030204" pitchFamily="34" charset="0"/>
                <a:cs typeface="Arial" panose="020B0604020202020204" pitchFamily="34" charset="0"/>
              </a:rPr>
              <a:t>Contenidos mínimos </a:t>
            </a:r>
            <a:r>
              <a:rPr lang="es-PE" altLang="es-ES" sz="3200" dirty="0" smtClean="0">
                <a:ea typeface="Calibri" panose="020F0502020204030204" pitchFamily="34" charset="0"/>
                <a:cs typeface="Arial" panose="020B0604020202020204" pitchFamily="34" charset="0"/>
              </a:rPr>
              <a:t>Plan </a:t>
            </a:r>
            <a:r>
              <a:rPr lang="es-PE" altLang="es-ES" sz="3200" dirty="0">
                <a:ea typeface="Calibri" panose="020F0502020204030204" pitchFamily="34" charset="0"/>
                <a:cs typeface="Arial" panose="020B0604020202020204" pitchFamily="34" charset="0"/>
              </a:rPr>
              <a:t>de t</a:t>
            </a:r>
            <a:r>
              <a:rPr lang="es-PE" altLang="es-ES" sz="3200" dirty="0" smtClean="0">
                <a:ea typeface="Calibri" panose="020F0502020204030204" pitchFamily="34" charset="0"/>
                <a:cs typeface="Arial" panose="020B0604020202020204" pitchFamily="34" charset="0"/>
              </a:rPr>
              <a:t>rabajo de </a:t>
            </a:r>
            <a:r>
              <a:rPr lang="es-PE" altLang="es-ES" sz="3200" dirty="0">
                <a:ea typeface="Calibri" panose="020F0502020204030204" pitchFamily="34" charset="0"/>
                <a:cs typeface="Arial" panose="020B0604020202020204" pitchFamily="34" charset="0"/>
              </a:rPr>
              <a:t>a</a:t>
            </a:r>
            <a:r>
              <a:rPr lang="es-PE" altLang="es-ES" sz="3200" dirty="0" smtClean="0">
                <a:ea typeface="Calibri" panose="020F0502020204030204" pitchFamily="34" charset="0"/>
                <a:cs typeface="Arial" panose="020B0604020202020204" pitchFamily="34" charset="0"/>
              </a:rPr>
              <a:t>rticulación </a:t>
            </a:r>
            <a:r>
              <a:rPr lang="es-PE" altLang="es-ES" sz="3200" dirty="0">
                <a:ea typeface="Calibri" panose="020F0502020204030204" pitchFamily="34" charset="0"/>
                <a:cs typeface="Arial" panose="020B0604020202020204" pitchFamily="34" charset="0"/>
              </a:rPr>
              <a:t>t</a:t>
            </a:r>
            <a:r>
              <a:rPr lang="es-PE" altLang="es-ES" sz="3200" dirty="0" smtClean="0">
                <a:ea typeface="Calibri" panose="020F0502020204030204" pitchFamily="34" charset="0"/>
                <a:cs typeface="Arial" panose="020B0604020202020204" pitchFamily="34" charset="0"/>
              </a:rPr>
              <a:t>erritorial </a:t>
            </a:r>
            <a:r>
              <a:rPr lang="es-PE" altLang="es-ES" sz="3200" dirty="0">
                <a:ea typeface="Calibri" panose="020F0502020204030204" pitchFamily="34" charset="0"/>
                <a:cs typeface="Arial" panose="020B0604020202020204" pitchFamily="34" charset="0"/>
              </a:rPr>
              <a:t>del </a:t>
            </a:r>
            <a:r>
              <a:rPr lang="es-PE" altLang="es-ES" sz="3200" dirty="0" smtClean="0">
                <a:ea typeface="Calibri" panose="020F0502020204030204" pitchFamily="34" charset="0"/>
                <a:cs typeface="Arial" panose="020B0604020202020204" pitchFamily="34" charset="0"/>
              </a:rPr>
              <a:t>PP</a:t>
            </a:r>
            <a:endParaRPr lang="es-ES" altLang="es-ES" sz="3200" dirty="0"/>
          </a:p>
        </p:txBody>
      </p:sp>
      <p:graphicFrame>
        <p:nvGraphicFramePr>
          <p:cNvPr id="4" name="Tabla 3"/>
          <p:cNvGraphicFramePr>
            <a:graphicFrameLocks noGrp="1"/>
          </p:cNvGraphicFramePr>
          <p:nvPr>
            <p:extLst/>
          </p:nvPr>
        </p:nvGraphicFramePr>
        <p:xfrm>
          <a:off x="179512" y="1772816"/>
          <a:ext cx="8496944" cy="4320479"/>
        </p:xfrm>
        <a:graphic>
          <a:graphicData uri="http://schemas.openxmlformats.org/drawingml/2006/table">
            <a:tbl>
              <a:tblPr firstRow="1" firstCol="1" bandRow="1">
                <a:tableStyleId>{5C22544A-7EE6-4342-B048-85BDC9FD1C3A}</a:tableStyleId>
              </a:tblPr>
              <a:tblGrid>
                <a:gridCol w="416350"/>
                <a:gridCol w="3452178"/>
                <a:gridCol w="4628416"/>
              </a:tblGrid>
              <a:tr h="386606">
                <a:tc gridSpan="3">
                  <a:txBody>
                    <a:bodyPr/>
                    <a:lstStyle/>
                    <a:p>
                      <a:pPr marL="342900" lvl="0" indent="-342900">
                        <a:lnSpc>
                          <a:spcPct val="115000"/>
                        </a:lnSpc>
                        <a:spcAft>
                          <a:spcPts val="300"/>
                        </a:spcAft>
                        <a:buSzPts val="1000"/>
                        <a:buFont typeface="Calibri" panose="020F0502020204030204" pitchFamily="34" charset="0"/>
                        <a:buAutoNum type="arabicPeriod"/>
                      </a:pPr>
                      <a:r>
                        <a:rPr lang="es-ES" sz="1600" dirty="0">
                          <a:solidFill>
                            <a:schemeClr val="tx1"/>
                          </a:solidFill>
                          <a:effectLst/>
                        </a:rPr>
                        <a:t>Información general del programa presupuestal</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hMerge="1">
                  <a:txBody>
                    <a:bodyPr/>
                    <a:lstStyle/>
                    <a:p>
                      <a:endParaRPr lang="es-ES"/>
                    </a:p>
                  </a:txBody>
                  <a:tcPr/>
                </a:tc>
                <a:tc hMerge="1">
                  <a:txBody>
                    <a:bodyPr/>
                    <a:lstStyle/>
                    <a:p>
                      <a:endParaRPr lang="es-ES"/>
                    </a:p>
                  </a:txBody>
                  <a:tcPr/>
                </a:tc>
              </a:tr>
              <a:tr h="292337">
                <a:tc>
                  <a:txBody>
                    <a:bodyPr/>
                    <a:lstStyle/>
                    <a:p>
                      <a:pPr algn="ctr">
                        <a:lnSpc>
                          <a:spcPct val="115000"/>
                        </a:lnSpc>
                        <a:spcAft>
                          <a:spcPts val="300"/>
                        </a:spcAft>
                      </a:pPr>
                      <a:r>
                        <a:rPr lang="en-US" sz="1600" dirty="0">
                          <a:solidFill>
                            <a:schemeClr val="tx1"/>
                          </a:solidFill>
                          <a:effectLst/>
                        </a:rPr>
                        <a:t>1.1</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ES" sz="1600" dirty="0">
                          <a:effectLst/>
                        </a:rPr>
                        <a:t>Nombre y código del PP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endParaRPr lang="es-ES" sz="1600">
                        <a:effectLst/>
                        <a:latin typeface="Calibri" panose="020F0502020204030204" pitchFamily="34" charset="0"/>
                      </a:endParaRPr>
                    </a:p>
                  </a:txBody>
                  <a:tcPr marL="17780" marR="17780" marT="0" marB="0" anchor="ctr"/>
                </a:tc>
              </a:tr>
              <a:tr h="292337">
                <a:tc>
                  <a:txBody>
                    <a:bodyPr/>
                    <a:lstStyle/>
                    <a:p>
                      <a:pPr algn="ctr">
                        <a:lnSpc>
                          <a:spcPct val="115000"/>
                        </a:lnSpc>
                        <a:spcAft>
                          <a:spcPts val="300"/>
                        </a:spcAft>
                      </a:pPr>
                      <a:r>
                        <a:rPr lang="en-US" sz="1600" dirty="0">
                          <a:solidFill>
                            <a:schemeClr val="tx1"/>
                          </a:solidFill>
                          <a:effectLst/>
                        </a:rPr>
                        <a:t>1.2</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n-US" sz="1600" dirty="0" err="1">
                          <a:effectLst/>
                        </a:rPr>
                        <a:t>Entidad</a:t>
                      </a:r>
                      <a:r>
                        <a:rPr lang="en-US" sz="1600" dirty="0">
                          <a:effectLst/>
                        </a:rPr>
                        <a:t> </a:t>
                      </a:r>
                      <a:r>
                        <a:rPr lang="en-US" sz="1600" dirty="0" err="1">
                          <a:effectLst/>
                        </a:rPr>
                        <a:t>rectora</a:t>
                      </a:r>
                      <a:r>
                        <a:rPr lang="en-US" sz="1600" dirty="0">
                          <a:effectLst/>
                        </a:rPr>
                        <a:t> del PP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endParaRPr lang="es-ES" sz="1600">
                        <a:effectLst/>
                        <a:latin typeface="Calibri" panose="020F0502020204030204" pitchFamily="34" charset="0"/>
                      </a:endParaRPr>
                    </a:p>
                  </a:txBody>
                  <a:tcPr marL="17780" marR="17780" marT="0" marB="0" anchor="ctr"/>
                </a:tc>
              </a:tr>
              <a:tr h="1271944">
                <a:tc>
                  <a:txBody>
                    <a:bodyPr/>
                    <a:lstStyle/>
                    <a:p>
                      <a:pPr algn="ctr">
                        <a:lnSpc>
                          <a:spcPct val="115000"/>
                        </a:lnSpc>
                        <a:spcAft>
                          <a:spcPts val="300"/>
                        </a:spcAft>
                      </a:pPr>
                      <a:r>
                        <a:rPr lang="es-PE" sz="1600" dirty="0">
                          <a:solidFill>
                            <a:schemeClr val="tx1"/>
                          </a:solidFill>
                          <a:effectLst/>
                        </a:rPr>
                        <a:t>1.3</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ES" sz="1600" dirty="0">
                          <a:effectLst/>
                        </a:rPr>
                        <a:t>Responsable Técnico</a:t>
                      </a:r>
                    </a:p>
                    <a:p>
                      <a:pPr>
                        <a:lnSpc>
                          <a:spcPct val="115000"/>
                        </a:lnSpc>
                        <a:spcAft>
                          <a:spcPts val="300"/>
                        </a:spcAft>
                      </a:pPr>
                      <a:r>
                        <a:rPr lang="es-ES" sz="1600" dirty="0">
                          <a:effectLst/>
                        </a:rPr>
                        <a:t>Coordinador de Seguimiento y Evaluación</a:t>
                      </a:r>
                    </a:p>
                    <a:p>
                      <a:pPr>
                        <a:lnSpc>
                          <a:spcPct val="115000"/>
                        </a:lnSpc>
                        <a:spcAft>
                          <a:spcPts val="300"/>
                        </a:spcAft>
                      </a:pPr>
                      <a:r>
                        <a:rPr lang="es-ES" sz="1600" dirty="0">
                          <a:effectLst/>
                        </a:rPr>
                        <a:t>Coordinador territorial.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ES" sz="1600">
                          <a:effectLst/>
                        </a:rPr>
                        <a:t>Incluir sus datos de contacto: nombre completo, cargo, nombre de la entidad en la que labora (si es diferente a la entidad rectora), correo electrónico, dirección y teléfono.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887465">
                <a:tc>
                  <a:txBody>
                    <a:bodyPr/>
                    <a:lstStyle/>
                    <a:p>
                      <a:pPr algn="ctr">
                        <a:lnSpc>
                          <a:spcPct val="115000"/>
                        </a:lnSpc>
                        <a:spcAft>
                          <a:spcPts val="300"/>
                        </a:spcAft>
                      </a:pPr>
                      <a:r>
                        <a:rPr lang="es-PE" sz="1600" dirty="0">
                          <a:solidFill>
                            <a:schemeClr val="tx1"/>
                          </a:solidFill>
                          <a:effectLst/>
                        </a:rPr>
                        <a:t>2</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600" dirty="0">
                          <a:effectLst/>
                        </a:rPr>
                        <a:t>Objetivos del plan de trabajo de articulación territorial del PP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600">
                          <a:effectLst/>
                        </a:rPr>
                        <a:t>Especificar los objetivos previstos por la Entidad respecto al avance de la articulación territorial del PP.</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1189790">
                <a:tc>
                  <a:txBody>
                    <a:bodyPr/>
                    <a:lstStyle/>
                    <a:p>
                      <a:pPr algn="ctr">
                        <a:lnSpc>
                          <a:spcPct val="115000"/>
                        </a:lnSpc>
                        <a:spcAft>
                          <a:spcPts val="300"/>
                        </a:spcAft>
                      </a:pPr>
                      <a:r>
                        <a:rPr lang="es-ES" sz="1600" dirty="0">
                          <a:solidFill>
                            <a:schemeClr val="tx1"/>
                          </a:solidFill>
                          <a:effectLst/>
                        </a:rPr>
                        <a:t>3</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600" dirty="0">
                          <a:effectLst/>
                        </a:rPr>
                        <a:t>Verificación de condiciones previas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600" dirty="0">
                          <a:effectLst/>
                        </a:rPr>
                        <a:t>El cumplimiento de las condiciones previas indicadas en la Tabla N° 2, determinará las acciones que podrán ser abordadas en el Plan de Trabajo.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bl>
          </a:graphicData>
        </a:graphic>
      </p:graphicFrame>
      <p:sp>
        <p:nvSpPr>
          <p:cNvPr id="5" name="Rectangle 1"/>
          <p:cNvSpPr>
            <a:spLocks noChangeArrowheads="1"/>
          </p:cNvSpPr>
          <p:nvPr/>
        </p:nvSpPr>
        <p:spPr bwMode="auto">
          <a:xfrm>
            <a:off x="323528" y="1607957"/>
            <a:ext cx="488215" cy="35391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38088" rIns="391989" bIns="38088" numCol="1" anchor="ctr" anchorCtr="0" compatLnSpc="1">
            <a:prstTxWarp prst="textNoShape">
              <a:avLst/>
            </a:prstTxWarp>
            <a:spAutoFit/>
          </a:bodyPr>
          <a:lstStyle>
            <a:lvl1pPr eaLnBrk="0" hangingPunct="0">
              <a:tabLst>
                <a:tab pos="1971675" algn="l"/>
              </a:tabLst>
              <a:defRPr>
                <a:solidFill>
                  <a:schemeClr val="tx1"/>
                </a:solidFill>
                <a:latin typeface="Arial" panose="020B0604020202020204" pitchFamily="34" charset="0"/>
              </a:defRPr>
            </a:lvl1pPr>
            <a:lvl2pPr eaLnBrk="0" hangingPunct="0">
              <a:tabLst>
                <a:tab pos="1971675" algn="l"/>
              </a:tabLst>
              <a:defRPr>
                <a:solidFill>
                  <a:schemeClr val="tx1"/>
                </a:solidFill>
                <a:latin typeface="Arial" panose="020B0604020202020204" pitchFamily="34" charset="0"/>
              </a:defRPr>
            </a:lvl2pPr>
            <a:lvl3pPr eaLnBrk="0" hangingPunct="0">
              <a:tabLst>
                <a:tab pos="1971675" algn="l"/>
              </a:tabLst>
              <a:defRPr>
                <a:solidFill>
                  <a:schemeClr val="tx1"/>
                </a:solidFill>
                <a:latin typeface="Arial" panose="020B0604020202020204" pitchFamily="34" charset="0"/>
              </a:defRPr>
            </a:lvl3pPr>
            <a:lvl4pPr eaLnBrk="0" hangingPunct="0">
              <a:tabLst>
                <a:tab pos="1971675" algn="l"/>
              </a:tabLst>
              <a:defRPr>
                <a:solidFill>
                  <a:schemeClr val="tx1"/>
                </a:solidFill>
                <a:latin typeface="Arial" panose="020B0604020202020204" pitchFamily="34" charset="0"/>
              </a:defRPr>
            </a:lvl4pPr>
            <a:lvl5pPr eaLnBrk="0" hangingPunct="0">
              <a:tabLst>
                <a:tab pos="1971675" algn="l"/>
              </a:tabLst>
              <a:defRPr>
                <a:solidFill>
                  <a:schemeClr val="tx1"/>
                </a:solidFill>
                <a:latin typeface="Arial" panose="020B0604020202020204" pitchFamily="34" charset="0"/>
              </a:defRPr>
            </a:lvl5pPr>
            <a:lvl6pPr eaLnBrk="0" fontAlgn="base" hangingPunct="0">
              <a:spcBef>
                <a:spcPct val="0"/>
              </a:spcBef>
              <a:spcAft>
                <a:spcPct val="0"/>
              </a:spcAft>
              <a:tabLst>
                <a:tab pos="1971675" algn="l"/>
              </a:tabLst>
              <a:defRPr>
                <a:solidFill>
                  <a:schemeClr val="tx1"/>
                </a:solidFill>
                <a:latin typeface="Arial" panose="020B0604020202020204" pitchFamily="34" charset="0"/>
              </a:defRPr>
            </a:lvl6pPr>
            <a:lvl7pPr eaLnBrk="0" fontAlgn="base" hangingPunct="0">
              <a:spcBef>
                <a:spcPct val="0"/>
              </a:spcBef>
              <a:spcAft>
                <a:spcPct val="0"/>
              </a:spcAft>
              <a:tabLst>
                <a:tab pos="1971675" algn="l"/>
              </a:tabLst>
              <a:defRPr>
                <a:solidFill>
                  <a:schemeClr val="tx1"/>
                </a:solidFill>
                <a:latin typeface="Arial" panose="020B0604020202020204" pitchFamily="34" charset="0"/>
              </a:defRPr>
            </a:lvl7pPr>
            <a:lvl8pPr eaLnBrk="0" fontAlgn="base" hangingPunct="0">
              <a:spcBef>
                <a:spcPct val="0"/>
              </a:spcBef>
              <a:spcAft>
                <a:spcPct val="0"/>
              </a:spcAft>
              <a:tabLst>
                <a:tab pos="1971675" algn="l"/>
              </a:tabLst>
              <a:defRPr>
                <a:solidFill>
                  <a:schemeClr val="tx1"/>
                </a:solidFill>
                <a:latin typeface="Arial" panose="020B0604020202020204" pitchFamily="34" charset="0"/>
              </a:defRPr>
            </a:lvl8pPr>
            <a:lvl9pPr eaLnBrk="0" fontAlgn="base" hangingPunct="0">
              <a:spcBef>
                <a:spcPct val="0"/>
              </a:spcBef>
              <a:spcAft>
                <a:spcPct val="0"/>
              </a:spcAft>
              <a:tabLst>
                <a:tab pos="1971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71675" algn="l"/>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69392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79512" y="1412776"/>
          <a:ext cx="8856983" cy="5229354"/>
        </p:xfrm>
        <a:graphic>
          <a:graphicData uri="http://schemas.openxmlformats.org/drawingml/2006/table">
            <a:tbl>
              <a:tblPr firstRow="1" firstCol="1" bandRow="1">
                <a:tableStyleId>{5C22544A-7EE6-4342-B048-85BDC9FD1C3A}</a:tableStyleId>
              </a:tblPr>
              <a:tblGrid>
                <a:gridCol w="433992"/>
                <a:gridCol w="3598456"/>
                <a:gridCol w="4824535"/>
              </a:tblGrid>
              <a:tr h="278130">
                <a:tc gridSpan="3">
                  <a:txBody>
                    <a:bodyPr/>
                    <a:lstStyle/>
                    <a:p>
                      <a:pPr marL="342900" lvl="0" indent="-342900">
                        <a:lnSpc>
                          <a:spcPct val="115000"/>
                        </a:lnSpc>
                        <a:spcAft>
                          <a:spcPts val="300"/>
                        </a:spcAft>
                        <a:buSzPts val="1000"/>
                        <a:buFont typeface="Calibri" panose="020F0502020204030204" pitchFamily="34" charset="0"/>
                        <a:buAutoNum type="arabicPeriod"/>
                      </a:pPr>
                      <a:r>
                        <a:rPr lang="es-ES" sz="1600" dirty="0">
                          <a:solidFill>
                            <a:schemeClr val="tx1"/>
                          </a:solidFill>
                          <a:effectLst/>
                        </a:rPr>
                        <a:t>Información general del programa presupuestal</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hMerge="1">
                  <a:txBody>
                    <a:bodyPr/>
                    <a:lstStyle/>
                    <a:p>
                      <a:endParaRPr lang="es-ES"/>
                    </a:p>
                  </a:txBody>
                  <a:tcPr/>
                </a:tc>
                <a:tc hMerge="1">
                  <a:txBody>
                    <a:bodyPr/>
                    <a:lstStyle/>
                    <a:p>
                      <a:endParaRPr lang="es-ES"/>
                    </a:p>
                  </a:txBody>
                  <a:tcPr/>
                </a:tc>
              </a:tr>
              <a:tr h="276225">
                <a:tc>
                  <a:txBody>
                    <a:bodyPr/>
                    <a:lstStyle/>
                    <a:p>
                      <a:pPr algn="ctr">
                        <a:lnSpc>
                          <a:spcPct val="115000"/>
                        </a:lnSpc>
                        <a:spcAft>
                          <a:spcPts val="300"/>
                        </a:spcAft>
                      </a:pPr>
                      <a:r>
                        <a:rPr lang="es-ES" sz="1600" dirty="0">
                          <a:solidFill>
                            <a:schemeClr val="tx1"/>
                          </a:solidFill>
                          <a:effectLst/>
                        </a:rPr>
                        <a:t>4</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600" dirty="0">
                          <a:effectLst/>
                        </a:rPr>
                        <a:t>Acciones de Articulación Territorial a desarrollarse en el Plan de Trabajo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21590">
                        <a:lnSpc>
                          <a:spcPct val="115000"/>
                        </a:lnSpc>
                        <a:spcAft>
                          <a:spcPts val="300"/>
                        </a:spcAft>
                      </a:pPr>
                      <a:r>
                        <a:rPr lang="es-PE" sz="1600" dirty="0">
                          <a:effectLst/>
                        </a:rPr>
                        <a:t>Listar las acciones a desarrollar según la verificación previa y especificar sobre qué acciones se implementará el Plan Trabajo de Articulación Territorial para el ejercicio. Las mismas que deberán ser debidamente desarrolladas, sustentadas y con especificación de las tareas para cada una de las acciones, y su respectivo diagrama de Gantt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267970">
                <a:tc>
                  <a:txBody>
                    <a:bodyPr/>
                    <a:lstStyle/>
                    <a:p>
                      <a:pPr algn="ctr">
                        <a:lnSpc>
                          <a:spcPct val="115000"/>
                        </a:lnSpc>
                        <a:spcAft>
                          <a:spcPts val="300"/>
                        </a:spcAft>
                      </a:pPr>
                      <a:r>
                        <a:rPr lang="es-ES" sz="1600" dirty="0">
                          <a:solidFill>
                            <a:schemeClr val="tx1"/>
                          </a:solidFill>
                          <a:effectLst/>
                        </a:rPr>
                        <a:t>5</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0" marR="392430" algn="l" defTabSz="914400" rtl="0" eaLnBrk="1" latinLnBrk="0" hangingPunct="1">
                        <a:lnSpc>
                          <a:spcPct val="115000"/>
                        </a:lnSpc>
                        <a:spcBef>
                          <a:spcPts val="300"/>
                        </a:spcBef>
                        <a:spcAft>
                          <a:spcPts val="300"/>
                        </a:spcAft>
                        <a:tabLst>
                          <a:tab pos="457200" algn="l"/>
                          <a:tab pos="612140" algn="l"/>
                          <a:tab pos="21590" algn="l"/>
                        </a:tabLst>
                      </a:pPr>
                      <a:r>
                        <a:rPr lang="es-PE" sz="1600" kern="1200" dirty="0" smtClean="0">
                          <a:solidFill>
                            <a:schemeClr val="dk1"/>
                          </a:solidFill>
                          <a:effectLst/>
                          <a:latin typeface="+mn-lt"/>
                          <a:ea typeface="+mn-ea"/>
                          <a:cs typeface="+mn-cs"/>
                        </a:rPr>
                        <a:t>Propuesta </a:t>
                      </a:r>
                      <a:r>
                        <a:rPr lang="es-PE" sz="1600" kern="1200" dirty="0">
                          <a:solidFill>
                            <a:schemeClr val="dk1"/>
                          </a:solidFill>
                          <a:effectLst/>
                          <a:latin typeface="+mn-lt"/>
                          <a:ea typeface="+mn-ea"/>
                          <a:cs typeface="+mn-cs"/>
                        </a:rPr>
                        <a:t>de priorización de GR y/o GL para la implementación del PAT 2016</a:t>
                      </a:r>
                      <a:endParaRPr lang="es-ES" sz="1600" kern="1200" dirty="0">
                        <a:solidFill>
                          <a:schemeClr val="dk1"/>
                        </a:solidFill>
                        <a:effectLst/>
                        <a:latin typeface="+mn-lt"/>
                        <a:ea typeface="+mn-ea"/>
                        <a:cs typeface="+mn-cs"/>
                      </a:endParaRPr>
                    </a:p>
                  </a:txBody>
                  <a:tcPr marL="17780" marR="17780" marT="0" marB="0"/>
                </a:tc>
                <a:tc>
                  <a:txBody>
                    <a:bodyPr/>
                    <a:lstStyle/>
                    <a:p>
                      <a:pPr>
                        <a:lnSpc>
                          <a:spcPct val="115000"/>
                        </a:lnSpc>
                        <a:spcAft>
                          <a:spcPts val="30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143510">
                <a:tc>
                  <a:txBody>
                    <a:bodyPr/>
                    <a:lstStyle/>
                    <a:p>
                      <a:pPr algn="ctr">
                        <a:lnSpc>
                          <a:spcPct val="115000"/>
                        </a:lnSpc>
                        <a:spcAft>
                          <a:spcPts val="300"/>
                        </a:spcAft>
                      </a:pPr>
                      <a:r>
                        <a:rPr lang="es-ES" sz="1600" dirty="0">
                          <a:solidFill>
                            <a:schemeClr val="tx1"/>
                          </a:solidFill>
                          <a:effectLst/>
                        </a:rPr>
                        <a:t>6</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600">
                          <a:effectLst/>
                        </a:rPr>
                        <a:t>Cronograma del Plan de Articulación territorial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21590">
                        <a:lnSpc>
                          <a:spcPct val="115000"/>
                        </a:lnSpc>
                        <a:spcAft>
                          <a:spcPts val="300"/>
                        </a:spcAft>
                      </a:pPr>
                      <a:r>
                        <a:rPr lang="es-PE" sz="1600" dirty="0">
                          <a:effectLst/>
                        </a:rPr>
                        <a:t>Tabla 4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276225">
                <a:tc>
                  <a:txBody>
                    <a:bodyPr/>
                    <a:lstStyle/>
                    <a:p>
                      <a:pPr algn="ctr">
                        <a:lnSpc>
                          <a:spcPct val="115000"/>
                        </a:lnSpc>
                        <a:spcAft>
                          <a:spcPts val="300"/>
                        </a:spcAft>
                      </a:pPr>
                      <a:r>
                        <a:rPr lang="es-ES" sz="1600" dirty="0">
                          <a:solidFill>
                            <a:schemeClr val="tx1"/>
                          </a:solidFill>
                          <a:effectLst/>
                        </a:rPr>
                        <a:t>7</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600">
                          <a:effectLst/>
                        </a:rPr>
                        <a:t>Presupuesto propuesto del Plan de Trabajo de Articulación Territorial del PP</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21590">
                        <a:lnSpc>
                          <a:spcPct val="115000"/>
                        </a:lnSpc>
                        <a:spcAft>
                          <a:spcPts val="300"/>
                        </a:spcAft>
                      </a:pPr>
                      <a:r>
                        <a:rPr lang="es-PE" sz="1600" dirty="0">
                          <a:effectLst/>
                        </a:rPr>
                        <a:t>Tabla 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276225">
                <a:tc>
                  <a:txBody>
                    <a:bodyPr/>
                    <a:lstStyle/>
                    <a:p>
                      <a:pPr algn="ctr">
                        <a:lnSpc>
                          <a:spcPct val="115000"/>
                        </a:lnSpc>
                        <a:spcAft>
                          <a:spcPts val="300"/>
                        </a:spcAft>
                      </a:pPr>
                      <a:r>
                        <a:rPr lang="es-ES" sz="1600" dirty="0">
                          <a:solidFill>
                            <a:schemeClr val="tx1"/>
                          </a:solidFill>
                          <a:effectLst/>
                        </a:rPr>
                        <a:t>8</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600">
                          <a:effectLst/>
                        </a:rPr>
                        <a:t>Metas para los indicadores para la evaluación del Plan de Trabajo de Articulación Territorial del PP</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21590">
                        <a:lnSpc>
                          <a:spcPct val="115000"/>
                        </a:lnSpc>
                        <a:spcAft>
                          <a:spcPts val="300"/>
                        </a:spcAft>
                      </a:pPr>
                      <a:r>
                        <a:rPr lang="es-PE" sz="1600" dirty="0">
                          <a:effectLst/>
                        </a:rPr>
                        <a:t>De las Tablas 3.1 a la 3.10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bl>
          </a:graphicData>
        </a:graphic>
      </p:graphicFrame>
      <p:sp>
        <p:nvSpPr>
          <p:cNvPr id="5" name="Rectangle 1"/>
          <p:cNvSpPr>
            <a:spLocks noChangeArrowheads="1"/>
          </p:cNvSpPr>
          <p:nvPr/>
        </p:nvSpPr>
        <p:spPr bwMode="auto">
          <a:xfrm>
            <a:off x="323528" y="1607957"/>
            <a:ext cx="488215" cy="35391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38088" rIns="391989" bIns="38088" numCol="1" anchor="ctr" anchorCtr="0" compatLnSpc="1">
            <a:prstTxWarp prst="textNoShape">
              <a:avLst/>
            </a:prstTxWarp>
            <a:spAutoFit/>
          </a:bodyPr>
          <a:lstStyle>
            <a:lvl1pPr eaLnBrk="0" hangingPunct="0">
              <a:tabLst>
                <a:tab pos="1971675" algn="l"/>
              </a:tabLst>
              <a:defRPr>
                <a:solidFill>
                  <a:schemeClr val="tx1"/>
                </a:solidFill>
                <a:latin typeface="Arial" panose="020B0604020202020204" pitchFamily="34" charset="0"/>
              </a:defRPr>
            </a:lvl1pPr>
            <a:lvl2pPr eaLnBrk="0" hangingPunct="0">
              <a:tabLst>
                <a:tab pos="1971675" algn="l"/>
              </a:tabLst>
              <a:defRPr>
                <a:solidFill>
                  <a:schemeClr val="tx1"/>
                </a:solidFill>
                <a:latin typeface="Arial" panose="020B0604020202020204" pitchFamily="34" charset="0"/>
              </a:defRPr>
            </a:lvl2pPr>
            <a:lvl3pPr eaLnBrk="0" hangingPunct="0">
              <a:tabLst>
                <a:tab pos="1971675" algn="l"/>
              </a:tabLst>
              <a:defRPr>
                <a:solidFill>
                  <a:schemeClr val="tx1"/>
                </a:solidFill>
                <a:latin typeface="Arial" panose="020B0604020202020204" pitchFamily="34" charset="0"/>
              </a:defRPr>
            </a:lvl3pPr>
            <a:lvl4pPr eaLnBrk="0" hangingPunct="0">
              <a:tabLst>
                <a:tab pos="1971675" algn="l"/>
              </a:tabLst>
              <a:defRPr>
                <a:solidFill>
                  <a:schemeClr val="tx1"/>
                </a:solidFill>
                <a:latin typeface="Arial" panose="020B0604020202020204" pitchFamily="34" charset="0"/>
              </a:defRPr>
            </a:lvl4pPr>
            <a:lvl5pPr eaLnBrk="0" hangingPunct="0">
              <a:tabLst>
                <a:tab pos="1971675" algn="l"/>
              </a:tabLst>
              <a:defRPr>
                <a:solidFill>
                  <a:schemeClr val="tx1"/>
                </a:solidFill>
                <a:latin typeface="Arial" panose="020B0604020202020204" pitchFamily="34" charset="0"/>
              </a:defRPr>
            </a:lvl5pPr>
            <a:lvl6pPr eaLnBrk="0" fontAlgn="base" hangingPunct="0">
              <a:spcBef>
                <a:spcPct val="0"/>
              </a:spcBef>
              <a:spcAft>
                <a:spcPct val="0"/>
              </a:spcAft>
              <a:tabLst>
                <a:tab pos="1971675" algn="l"/>
              </a:tabLst>
              <a:defRPr>
                <a:solidFill>
                  <a:schemeClr val="tx1"/>
                </a:solidFill>
                <a:latin typeface="Arial" panose="020B0604020202020204" pitchFamily="34" charset="0"/>
              </a:defRPr>
            </a:lvl6pPr>
            <a:lvl7pPr eaLnBrk="0" fontAlgn="base" hangingPunct="0">
              <a:spcBef>
                <a:spcPct val="0"/>
              </a:spcBef>
              <a:spcAft>
                <a:spcPct val="0"/>
              </a:spcAft>
              <a:tabLst>
                <a:tab pos="1971675" algn="l"/>
              </a:tabLst>
              <a:defRPr>
                <a:solidFill>
                  <a:schemeClr val="tx1"/>
                </a:solidFill>
                <a:latin typeface="Arial" panose="020B0604020202020204" pitchFamily="34" charset="0"/>
              </a:defRPr>
            </a:lvl7pPr>
            <a:lvl8pPr eaLnBrk="0" fontAlgn="base" hangingPunct="0">
              <a:spcBef>
                <a:spcPct val="0"/>
              </a:spcBef>
              <a:spcAft>
                <a:spcPct val="0"/>
              </a:spcAft>
              <a:tabLst>
                <a:tab pos="1971675" algn="l"/>
              </a:tabLst>
              <a:defRPr>
                <a:solidFill>
                  <a:schemeClr val="tx1"/>
                </a:solidFill>
                <a:latin typeface="Arial" panose="020B0604020202020204" pitchFamily="34" charset="0"/>
              </a:defRPr>
            </a:lvl8pPr>
            <a:lvl9pPr eaLnBrk="0" fontAlgn="base" hangingPunct="0">
              <a:spcBef>
                <a:spcPct val="0"/>
              </a:spcBef>
              <a:spcAft>
                <a:spcPct val="0"/>
              </a:spcAft>
              <a:tabLst>
                <a:tab pos="1971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71675" algn="l"/>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7" name="1 Título"/>
          <p:cNvSpPr txBox="1">
            <a:spLocks/>
          </p:cNvSpPr>
          <p:nvPr/>
        </p:nvSpPr>
        <p:spPr bwMode="auto">
          <a:xfrm>
            <a:off x="395536" y="227269"/>
            <a:ext cx="7992888" cy="825467"/>
          </a:xfrm>
          <a:prstGeom prst="rect">
            <a:avLst/>
          </a:prstGeom>
          <a:noFill/>
          <a:ln w="9525">
            <a:noFill/>
            <a:miter lim="800000"/>
            <a:headEnd/>
            <a:tailEnd/>
          </a:ln>
        </p:spPr>
        <p:txBody>
          <a:bodyPr anchor="ctr"/>
          <a:lstStyle/>
          <a:p>
            <a:pPr lvl="0" eaLnBrk="0" hangingPunct="0">
              <a:tabLst>
                <a:tab pos="1971675" algn="l"/>
              </a:tabLst>
            </a:pPr>
            <a:r>
              <a:rPr lang="es-PE" altLang="es-ES" sz="3200" dirty="0">
                <a:ea typeface="Calibri" panose="020F0502020204030204" pitchFamily="34" charset="0"/>
                <a:cs typeface="Arial" panose="020B0604020202020204" pitchFamily="34" charset="0"/>
              </a:rPr>
              <a:t>Contenidos mínimos </a:t>
            </a:r>
            <a:r>
              <a:rPr lang="es-PE" altLang="es-ES" sz="3200" dirty="0" smtClean="0">
                <a:ea typeface="Calibri" panose="020F0502020204030204" pitchFamily="34" charset="0"/>
                <a:cs typeface="Arial" panose="020B0604020202020204" pitchFamily="34" charset="0"/>
              </a:rPr>
              <a:t>Plan </a:t>
            </a:r>
            <a:r>
              <a:rPr lang="es-PE" altLang="es-ES" sz="3200" dirty="0">
                <a:ea typeface="Calibri" panose="020F0502020204030204" pitchFamily="34" charset="0"/>
                <a:cs typeface="Arial" panose="020B0604020202020204" pitchFamily="34" charset="0"/>
              </a:rPr>
              <a:t>de t</a:t>
            </a:r>
            <a:r>
              <a:rPr lang="es-PE" altLang="es-ES" sz="3200" dirty="0" smtClean="0">
                <a:ea typeface="Calibri" panose="020F0502020204030204" pitchFamily="34" charset="0"/>
                <a:cs typeface="Arial" panose="020B0604020202020204" pitchFamily="34" charset="0"/>
              </a:rPr>
              <a:t>rabajo de </a:t>
            </a:r>
            <a:r>
              <a:rPr lang="es-PE" altLang="es-ES" sz="3200" dirty="0">
                <a:ea typeface="Calibri" panose="020F0502020204030204" pitchFamily="34" charset="0"/>
                <a:cs typeface="Arial" panose="020B0604020202020204" pitchFamily="34" charset="0"/>
              </a:rPr>
              <a:t>a</a:t>
            </a:r>
            <a:r>
              <a:rPr lang="es-PE" altLang="es-ES" sz="3200" dirty="0" smtClean="0">
                <a:ea typeface="Calibri" panose="020F0502020204030204" pitchFamily="34" charset="0"/>
                <a:cs typeface="Arial" panose="020B0604020202020204" pitchFamily="34" charset="0"/>
              </a:rPr>
              <a:t>rticulación </a:t>
            </a:r>
            <a:r>
              <a:rPr lang="es-PE" altLang="es-ES" sz="3200" dirty="0">
                <a:ea typeface="Calibri" panose="020F0502020204030204" pitchFamily="34" charset="0"/>
                <a:cs typeface="Arial" panose="020B0604020202020204" pitchFamily="34" charset="0"/>
              </a:rPr>
              <a:t>t</a:t>
            </a:r>
            <a:r>
              <a:rPr lang="es-PE" altLang="es-ES" sz="3200" dirty="0" smtClean="0">
                <a:ea typeface="Calibri" panose="020F0502020204030204" pitchFamily="34" charset="0"/>
                <a:cs typeface="Arial" panose="020B0604020202020204" pitchFamily="34" charset="0"/>
              </a:rPr>
              <a:t>erritorial </a:t>
            </a:r>
            <a:r>
              <a:rPr lang="es-PE" altLang="es-ES" sz="3200" dirty="0">
                <a:ea typeface="Calibri" panose="020F0502020204030204" pitchFamily="34" charset="0"/>
                <a:cs typeface="Arial" panose="020B0604020202020204" pitchFamily="34" charset="0"/>
              </a:rPr>
              <a:t>del </a:t>
            </a:r>
            <a:r>
              <a:rPr lang="es-PE" altLang="es-ES" sz="3200" dirty="0" smtClean="0">
                <a:ea typeface="Calibri" panose="020F0502020204030204" pitchFamily="34" charset="0"/>
                <a:cs typeface="Arial" panose="020B0604020202020204" pitchFamily="34" charset="0"/>
              </a:rPr>
              <a:t>PP</a:t>
            </a:r>
            <a:endParaRPr lang="es-ES" altLang="es-E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82550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8" name="1 Título"/>
          <p:cNvSpPr txBox="1">
            <a:spLocks/>
          </p:cNvSpPr>
          <p:nvPr/>
        </p:nvSpPr>
        <p:spPr bwMode="auto">
          <a:xfrm>
            <a:off x="395536" y="260648"/>
            <a:ext cx="7416824" cy="864096"/>
          </a:xfrm>
          <a:prstGeom prst="rect">
            <a:avLst/>
          </a:prstGeom>
          <a:noFill/>
          <a:ln w="9525">
            <a:noFill/>
            <a:miter lim="800000"/>
            <a:headEnd/>
            <a:tailEnd/>
          </a:ln>
        </p:spPr>
        <p:txBody>
          <a:bodyPr anchor="ctr"/>
          <a:lstStyle/>
          <a:p>
            <a:pPr lvl="0"/>
            <a:r>
              <a:rPr lang="es-PE" altLang="es-ES" sz="3200" dirty="0" smtClean="0">
                <a:ea typeface="Calibri" panose="020F0502020204030204" pitchFamily="34" charset="0"/>
                <a:cs typeface="Arial" panose="020B0604020202020204" pitchFamily="34" charset="0"/>
              </a:rPr>
              <a:t>Detalle </a:t>
            </a:r>
            <a:r>
              <a:rPr lang="es-PE" altLang="es-ES" sz="3200" dirty="0">
                <a:ea typeface="Calibri" panose="020F0502020204030204" pitchFamily="34" charset="0"/>
                <a:cs typeface="Arial" panose="020B0604020202020204" pitchFamily="34" charset="0"/>
              </a:rPr>
              <a:t>de las acciones de Articulación </a:t>
            </a:r>
            <a:r>
              <a:rPr lang="es-PE" altLang="es-ES" sz="3200" dirty="0" smtClean="0">
                <a:ea typeface="Calibri" panose="020F0502020204030204" pitchFamily="34" charset="0"/>
                <a:cs typeface="Arial" panose="020B0604020202020204" pitchFamily="34" charset="0"/>
              </a:rPr>
              <a:t>Territorial</a:t>
            </a:r>
            <a:endParaRPr lang="es-ES" altLang="es-ES" sz="3200" dirty="0"/>
          </a:p>
        </p:txBody>
      </p:sp>
      <p:sp>
        <p:nvSpPr>
          <p:cNvPr id="5" name="Rectangle 2"/>
          <p:cNvSpPr>
            <a:spLocks noChangeArrowheads="1"/>
          </p:cNvSpPr>
          <p:nvPr/>
        </p:nvSpPr>
        <p:spPr bwMode="auto">
          <a:xfrm>
            <a:off x="-74531630" y="3412"/>
            <a:ext cx="177438340" cy="24020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899829" rIns="91440" bIns="899829"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ES" sz="1000" b="1" i="0" u="none" strike="noStrike" cap="none" normalizeH="0" baseline="0" smtClean="0">
                <a:ln>
                  <a:noFill/>
                </a:ln>
                <a:effectLst/>
                <a:ea typeface="Calibri" panose="020F0502020204030204" pitchFamily="34" charset="0"/>
                <a:cs typeface="Arial" panose="020B0604020202020204" pitchFamily="34" charset="0"/>
              </a:rPr>
              <a:t>Tabla 8: Detalle de las acciones de Articulación Territorial</a:t>
            </a:r>
            <a:endParaRPr kumimoji="0" lang="es-ES" altLang="es-ES" sz="800" b="0" i="0" u="none" strike="noStrike" cap="none" normalizeH="0" baseline="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smtClean="0">
                <a:ln>
                  <a:noFill/>
                </a:ln>
                <a:effectLst/>
                <a:latin typeface="Arial" panose="020B0604020202020204" pitchFamily="34" charset="0"/>
                <a:ea typeface="Calibri" panose="020F0502020204030204" pitchFamily="34" charset="0"/>
                <a:cs typeface="Arial" panose="020B0604020202020204" pitchFamily="34" charset="0"/>
              </a:rPr>
              <a:t/>
            </a:r>
            <a:br>
              <a:rPr kumimoji="0" lang="es-ES" altLang="es-ES" sz="1000" b="0" i="0" u="none" strike="noStrike" cap="none" normalizeH="0" baseline="0" smtClean="0">
                <a:ln>
                  <a:noFill/>
                </a:ln>
                <a:effectLst/>
                <a:latin typeface="Arial" panose="020B0604020202020204" pitchFamily="34" charset="0"/>
                <a:ea typeface="Calibri" panose="020F0502020204030204" pitchFamily="34" charset="0"/>
                <a:cs typeface="Arial" panose="020B0604020202020204" pitchFamily="34" charset="0"/>
              </a:rPr>
            </a:br>
            <a:endParaRPr kumimoji="0" lang="es-ES" altLang="es-ES" sz="1800" b="0" i="0" u="none" strike="noStrike" cap="none" normalizeH="0" baseline="0" smtClean="0">
              <a:ln>
                <a:noFill/>
              </a:ln>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33923439"/>
              </p:ext>
            </p:extLst>
          </p:nvPr>
        </p:nvGraphicFramePr>
        <p:xfrm>
          <a:off x="395536" y="1772815"/>
          <a:ext cx="7713394" cy="4104457"/>
        </p:xfrm>
        <a:graphic>
          <a:graphicData uri="http://schemas.openxmlformats.org/drawingml/2006/table">
            <a:tbl>
              <a:tblPr firstRow="1" firstCol="1" bandRow="1">
                <a:tableStyleId>{5C22544A-7EE6-4342-B048-85BDC9FD1C3A}</a:tableStyleId>
              </a:tblPr>
              <a:tblGrid>
                <a:gridCol w="2576273"/>
                <a:gridCol w="5137121"/>
              </a:tblGrid>
              <a:tr h="308192">
                <a:tc>
                  <a:txBody>
                    <a:bodyPr/>
                    <a:lstStyle/>
                    <a:p>
                      <a:pPr algn="just">
                        <a:lnSpc>
                          <a:spcPct val="115000"/>
                        </a:lnSpc>
                        <a:spcAft>
                          <a:spcPts val="0"/>
                        </a:spcAft>
                      </a:pPr>
                      <a:r>
                        <a:rPr lang="es-PE" sz="1200" dirty="0">
                          <a:solidFill>
                            <a:schemeClr val="tx1"/>
                          </a:solidFill>
                          <a:effectLst/>
                        </a:rPr>
                        <a:t>Acción</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457200" algn="just">
                        <a:lnSpc>
                          <a:spcPct val="115000"/>
                        </a:lnSpc>
                        <a:spcAft>
                          <a:spcPts val="0"/>
                        </a:spcAft>
                      </a:pPr>
                      <a:r>
                        <a:rPr lang="es-PE" sz="1200" dirty="0">
                          <a:solidFill>
                            <a:schemeClr val="tx1"/>
                          </a:solidFill>
                          <a:effectLst/>
                        </a:rPr>
                        <a:t>Indicar el número y denominación de la acción</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727124">
                <a:tc>
                  <a:txBody>
                    <a:bodyPr/>
                    <a:lstStyle/>
                    <a:p>
                      <a:pPr>
                        <a:lnSpc>
                          <a:spcPct val="115000"/>
                        </a:lnSpc>
                        <a:spcAft>
                          <a:spcPts val="0"/>
                        </a:spcAft>
                      </a:pPr>
                      <a:r>
                        <a:rPr lang="es-PE" sz="1200" dirty="0">
                          <a:solidFill>
                            <a:schemeClr val="tx1"/>
                          </a:solidFill>
                          <a:effectLst/>
                        </a:rPr>
                        <a:t>Productos y actividades articuladas del PP</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Wingdings" panose="05000000000000000000" pitchFamily="2" charset="2"/>
                        <a:buChar char=""/>
                      </a:pPr>
                      <a:r>
                        <a:rPr lang="es-PE" sz="1200" dirty="0">
                          <a:solidFill>
                            <a:schemeClr val="tx1"/>
                          </a:solidFill>
                          <a:effectLst/>
                        </a:rPr>
                        <a:t>Mencionar los productos y actividades articuladas que corresponden al PP, tener en cuenta  la cadena funcional (producto y actividad respectiva)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tr>
              <a:tr h="479440">
                <a:tc>
                  <a:txBody>
                    <a:bodyPr/>
                    <a:lstStyle/>
                    <a:p>
                      <a:pPr>
                        <a:lnSpc>
                          <a:spcPct val="115000"/>
                        </a:lnSpc>
                        <a:spcAft>
                          <a:spcPts val="0"/>
                        </a:spcAft>
                      </a:pPr>
                      <a:r>
                        <a:rPr lang="es-PE" sz="1200" dirty="0">
                          <a:solidFill>
                            <a:schemeClr val="tx1"/>
                          </a:solidFill>
                          <a:effectLst/>
                        </a:rPr>
                        <a:t>Descripción de la acción</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Wingdings" panose="05000000000000000000" pitchFamily="2" charset="2"/>
                        <a:buChar char=""/>
                      </a:pPr>
                      <a:r>
                        <a:rPr lang="es-PE" sz="1200">
                          <a:solidFill>
                            <a:schemeClr val="tx1"/>
                          </a:solidFill>
                          <a:effectLst/>
                        </a:rPr>
                        <a:t>Describir  como se desarrollará esta acción  a todos los niveles de gobierno que según diseño corresponde implementen el PP. </a:t>
                      </a:r>
                      <a:endParaRPr lang="es-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0285">
                <a:tc>
                  <a:txBody>
                    <a:bodyPr/>
                    <a:lstStyle/>
                    <a:p>
                      <a:pPr>
                        <a:lnSpc>
                          <a:spcPct val="115000"/>
                        </a:lnSpc>
                        <a:spcAft>
                          <a:spcPts val="0"/>
                        </a:spcAft>
                      </a:pPr>
                      <a:r>
                        <a:rPr lang="es-PE" sz="1200" dirty="0">
                          <a:solidFill>
                            <a:schemeClr val="tx1"/>
                          </a:solidFill>
                          <a:effectLst/>
                        </a:rPr>
                        <a:t>Objetivos específicos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Wingdings" panose="05000000000000000000" pitchFamily="2" charset="2"/>
                        <a:buChar char=""/>
                      </a:pPr>
                      <a:r>
                        <a:rPr lang="es-PE" sz="1200" dirty="0">
                          <a:solidFill>
                            <a:schemeClr val="tx1"/>
                          </a:solidFill>
                          <a:effectLst/>
                        </a:rPr>
                        <a:t>Describir los objetivos específicos a alcanzar con esta acción.</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tr>
              <a:tr h="479440">
                <a:tc>
                  <a:txBody>
                    <a:bodyPr/>
                    <a:lstStyle/>
                    <a:p>
                      <a:pPr>
                        <a:lnSpc>
                          <a:spcPct val="115000"/>
                        </a:lnSpc>
                        <a:spcAft>
                          <a:spcPts val="0"/>
                        </a:spcAft>
                      </a:pPr>
                      <a:r>
                        <a:rPr lang="es-PE" sz="1200" dirty="0">
                          <a:solidFill>
                            <a:schemeClr val="tx1"/>
                          </a:solidFill>
                          <a:effectLst/>
                        </a:rPr>
                        <a:t>Público objetivo / Involucrados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Wingdings" panose="05000000000000000000" pitchFamily="2" charset="2"/>
                        <a:buChar char=""/>
                      </a:pPr>
                      <a:r>
                        <a:rPr lang="es-PE" sz="1200" dirty="0">
                          <a:solidFill>
                            <a:schemeClr val="tx1"/>
                          </a:solidFill>
                          <a:effectLst/>
                        </a:rPr>
                        <a:t>Describir a quienes está dirigido esta acción / quienes participan en la ejecución de la acción</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9440">
                <a:tc>
                  <a:txBody>
                    <a:bodyPr/>
                    <a:lstStyle/>
                    <a:p>
                      <a:pPr>
                        <a:lnSpc>
                          <a:spcPct val="115000"/>
                        </a:lnSpc>
                        <a:spcAft>
                          <a:spcPts val="0"/>
                        </a:spcAft>
                      </a:pPr>
                      <a:r>
                        <a:rPr lang="es-PE" sz="1200" dirty="0">
                          <a:solidFill>
                            <a:schemeClr val="tx1"/>
                          </a:solidFill>
                          <a:effectLst/>
                        </a:rPr>
                        <a:t>Explicación de las tareas de la acción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4445">
                        <a:lnSpc>
                          <a:spcPct val="115000"/>
                        </a:lnSpc>
                        <a:spcAft>
                          <a:spcPts val="0"/>
                        </a:spcAft>
                      </a:pPr>
                      <a:r>
                        <a:rPr lang="es-PE" sz="1200" dirty="0">
                          <a:solidFill>
                            <a:schemeClr val="tx1"/>
                          </a:solidFill>
                          <a:effectLst/>
                        </a:rPr>
                        <a:t>Detallar y describir de manera ordenada y secuencial las tareas que se desarrollaran para llevar a cabo la acción:</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tr>
              <a:tr h="231756">
                <a:tc>
                  <a:txBody>
                    <a:bodyPr/>
                    <a:lstStyle/>
                    <a:p>
                      <a:pPr>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Wingdings" panose="05000000000000000000" pitchFamily="2" charset="2"/>
                        <a:buChar char=""/>
                      </a:pPr>
                      <a:r>
                        <a:rPr lang="es-PE" sz="1200" dirty="0">
                          <a:solidFill>
                            <a:schemeClr val="tx1"/>
                          </a:solidFill>
                          <a:effectLst/>
                        </a:rPr>
                        <a:t>Tarea 1</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1756">
                <a:tc>
                  <a:txBody>
                    <a:bodyPr/>
                    <a:lstStyle/>
                    <a:p>
                      <a:pPr>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SymbolMT"/>
                        <a:buChar char="−"/>
                      </a:pPr>
                      <a:r>
                        <a:rPr lang="es-PE" sz="1200" dirty="0">
                          <a:solidFill>
                            <a:schemeClr val="tx1"/>
                          </a:solidFill>
                          <a:effectLst/>
                        </a:rPr>
                        <a:t>Descripción</a:t>
                      </a:r>
                      <a:endParaRPr lang="es-E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tr>
              <a:tr h="231756">
                <a:tc>
                  <a:txBody>
                    <a:bodyPr/>
                    <a:lstStyle/>
                    <a:p>
                      <a:pPr>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SymbolMT"/>
                        <a:buChar char="−"/>
                      </a:pPr>
                      <a:r>
                        <a:rPr lang="es-PE" sz="1200" dirty="0">
                          <a:solidFill>
                            <a:schemeClr val="tx1"/>
                          </a:solidFill>
                          <a:effectLst/>
                        </a:rPr>
                        <a:t>Responsables e involucrados</a:t>
                      </a:r>
                      <a:endParaRPr lang="es-E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1756">
                <a:tc>
                  <a:txBody>
                    <a:bodyPr/>
                    <a:lstStyle/>
                    <a:p>
                      <a:pPr>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SymbolMT"/>
                        <a:buChar char="−"/>
                      </a:pPr>
                      <a:r>
                        <a:rPr lang="es-PE" sz="1200" dirty="0">
                          <a:solidFill>
                            <a:schemeClr val="tx1"/>
                          </a:solidFill>
                          <a:effectLst/>
                        </a:rPr>
                        <a:t>Recursos</a:t>
                      </a:r>
                      <a:endParaRPr lang="es-E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tr>
              <a:tr h="231756">
                <a:tc>
                  <a:txBody>
                    <a:bodyPr/>
                    <a:lstStyle/>
                    <a:p>
                      <a:pPr>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42900" lvl="0" indent="-342900">
                        <a:lnSpc>
                          <a:spcPct val="115000"/>
                        </a:lnSpc>
                        <a:spcAft>
                          <a:spcPts val="0"/>
                        </a:spcAft>
                        <a:buFont typeface="Wingdings" panose="05000000000000000000" pitchFamily="2" charset="2"/>
                        <a:buChar char=""/>
                      </a:pPr>
                      <a:r>
                        <a:rPr lang="es-PE" sz="1200" dirty="0">
                          <a:solidFill>
                            <a:schemeClr val="tx1"/>
                          </a:solidFill>
                          <a:effectLst/>
                        </a:rPr>
                        <a:t>Tarea 2</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1756">
                <a:tc>
                  <a:txBody>
                    <a:bodyPr/>
                    <a:lstStyle/>
                    <a:p>
                      <a:pPr>
                        <a:lnSpc>
                          <a:spcPct val="115000"/>
                        </a:lnSpc>
                        <a:spcAft>
                          <a:spcPts val="0"/>
                        </a:spcAft>
                      </a:pPr>
                      <a:r>
                        <a:rPr lang="es-PE" sz="1200" dirty="0">
                          <a:solidFill>
                            <a:schemeClr val="tx1"/>
                          </a:solidFill>
                          <a:effectLst/>
                        </a:rPr>
                        <a:t>Medios de verificación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4445">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AF5"/>
                    </a:solidFill>
                  </a:tcPr>
                </a:tc>
              </a:tr>
            </a:tbl>
          </a:graphicData>
        </a:graphic>
      </p:graphicFrame>
      <p:sp>
        <p:nvSpPr>
          <p:cNvPr id="7" name="Rectangle 3"/>
          <p:cNvSpPr>
            <a:spLocks noChangeArrowheads="1"/>
          </p:cNvSpPr>
          <p:nvPr/>
        </p:nvSpPr>
        <p:spPr bwMode="auto">
          <a:xfrm>
            <a:off x="107504" y="1816750"/>
            <a:ext cx="8208912"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3579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15</a:t>
            </a:fld>
            <a:endParaRPr lang="es-ES" altLang="en-US" smtClean="0"/>
          </a:p>
        </p:txBody>
      </p:sp>
      <p:sp>
        <p:nvSpPr>
          <p:cNvPr id="29700" name="Rectangle 3"/>
          <p:cNvSpPr>
            <a:spLocks noGrp="1" noChangeArrowheads="1"/>
          </p:cNvSpPr>
          <p:nvPr>
            <p:ph type="body" idx="1"/>
          </p:nvPr>
        </p:nvSpPr>
        <p:spPr>
          <a:xfrm>
            <a:off x="461687" y="1556792"/>
            <a:ext cx="8229600" cy="4536504"/>
          </a:xfrm>
        </p:spPr>
        <p:txBody>
          <a:bodyPr/>
          <a:lstStyle/>
          <a:p>
            <a:pPr marL="0" indent="0" algn="just" eaLnBrk="1" hangingPunct="1">
              <a:buNone/>
            </a:pPr>
            <a:r>
              <a:rPr lang="es-ES" sz="2800" i="1" dirty="0" smtClean="0"/>
              <a:t>Se modifica:</a:t>
            </a:r>
          </a:p>
          <a:p>
            <a:pPr marL="0" indent="0" algn="just" eaLnBrk="1" hangingPunct="1">
              <a:buNone/>
            </a:pPr>
            <a:endParaRPr lang="es-ES" sz="1400" b="1" i="1" dirty="0"/>
          </a:p>
          <a:p>
            <a:pPr marL="0" indent="0" algn="just" eaLnBrk="1" hangingPunct="1">
              <a:buNone/>
            </a:pPr>
            <a:r>
              <a:rPr lang="es-ES" sz="2800" b="1" i="1" dirty="0" smtClean="0"/>
              <a:t>Art 8, literal d: </a:t>
            </a:r>
            <a:r>
              <a:rPr lang="es-ES" sz="2800" i="1" dirty="0" smtClean="0"/>
              <a:t>“</a:t>
            </a:r>
            <a:r>
              <a:rPr lang="es-PE" sz="2800" i="1" dirty="0" smtClean="0"/>
              <a:t>Coordinar </a:t>
            </a:r>
            <a:r>
              <a:rPr lang="es-PE" sz="2800" i="1" dirty="0"/>
              <a:t>con la DGPP, en los casos que corresponda, la implementación y ejecución del “Plan de trabajo de articulación territorial del PP”, según el Anexo N° 5 de la presente Directiva</a:t>
            </a:r>
            <a:r>
              <a:rPr lang="es-ES" sz="2800" i="1" dirty="0" smtClean="0"/>
              <a:t>”.</a:t>
            </a:r>
          </a:p>
          <a:p>
            <a:pPr marL="0" indent="0" algn="just" eaLnBrk="1" hangingPunct="1">
              <a:buNone/>
            </a:pPr>
            <a:endParaRPr lang="es-ES" sz="2800" i="1" dirty="0"/>
          </a:p>
          <a:p>
            <a:pPr marL="0" indent="0" algn="just" eaLnBrk="1" hangingPunct="1">
              <a:buNone/>
            </a:pPr>
            <a:r>
              <a:rPr lang="es-ES" sz="2000" i="1" dirty="0" smtClean="0"/>
              <a:t>(Se elimina los términos “elaborar y remitir”, se desarrolló una viñeta específica para ello).</a:t>
            </a:r>
            <a:endParaRPr lang="es-ES" sz="2000" i="1" dirty="0"/>
          </a:p>
        </p:txBody>
      </p:sp>
      <p:sp>
        <p:nvSpPr>
          <p:cNvPr id="7"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557877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73226011"/>
              </p:ext>
            </p:extLst>
          </p:nvPr>
        </p:nvGraphicFramePr>
        <p:xfrm>
          <a:off x="467544" y="1279074"/>
          <a:ext cx="8272958" cy="2611252"/>
        </p:xfrm>
        <a:graphic>
          <a:graphicData uri="http://schemas.openxmlformats.org/drawingml/2006/table">
            <a:tbl>
              <a:tblPr firstRow="1" firstCol="1" bandRow="1">
                <a:tableStyleId>{5C22544A-7EE6-4342-B048-85BDC9FD1C3A}</a:tableStyleId>
              </a:tblPr>
              <a:tblGrid>
                <a:gridCol w="2151779"/>
                <a:gridCol w="1323319"/>
                <a:gridCol w="395021"/>
                <a:gridCol w="396667"/>
                <a:gridCol w="396667"/>
                <a:gridCol w="396667"/>
                <a:gridCol w="396667"/>
                <a:gridCol w="396667"/>
                <a:gridCol w="396667"/>
                <a:gridCol w="395021"/>
                <a:gridCol w="396667"/>
                <a:gridCol w="398313"/>
                <a:gridCol w="441107"/>
                <a:gridCol w="391729"/>
              </a:tblGrid>
              <a:tr h="157734">
                <a:tc gridSpan="14">
                  <a:txBody>
                    <a:bodyPr/>
                    <a:lstStyle/>
                    <a:p>
                      <a:pPr algn="l">
                        <a:lnSpc>
                          <a:spcPct val="115000"/>
                        </a:lnSpc>
                        <a:spcAft>
                          <a:spcPts val="0"/>
                        </a:spcAft>
                      </a:pPr>
                      <a:r>
                        <a:rPr lang="es-PE" sz="1100" dirty="0">
                          <a:solidFill>
                            <a:schemeClr val="bg1"/>
                          </a:solidFill>
                          <a:effectLst/>
                        </a:rPr>
                        <a:t>Cronograma</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6220">
                <a:tc rowSpan="2">
                  <a:txBody>
                    <a:bodyPr/>
                    <a:lstStyle/>
                    <a:p>
                      <a:pPr algn="ctr">
                        <a:lnSpc>
                          <a:spcPct val="115000"/>
                        </a:lnSpc>
                        <a:spcAft>
                          <a:spcPts val="0"/>
                        </a:spcAft>
                      </a:pPr>
                      <a:r>
                        <a:rPr lang="es-PE" sz="1100" dirty="0">
                          <a:solidFill>
                            <a:schemeClr val="bg1"/>
                          </a:solidFill>
                          <a:effectLst/>
                        </a:rPr>
                        <a:t>Tareas</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s-PE" sz="1100" dirty="0">
                          <a:solidFill>
                            <a:schemeClr val="bg1"/>
                          </a:solidFill>
                          <a:effectLst/>
                        </a:rPr>
                        <a:t>Responsables</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12">
                  <a:txBody>
                    <a:bodyPr/>
                    <a:lstStyle/>
                    <a:p>
                      <a:pPr algn="ctr">
                        <a:lnSpc>
                          <a:spcPct val="115000"/>
                        </a:lnSpc>
                        <a:spcAft>
                          <a:spcPts val="0"/>
                        </a:spcAft>
                      </a:pPr>
                      <a:r>
                        <a:rPr lang="es-PE" sz="1100" dirty="0">
                          <a:solidFill>
                            <a:schemeClr val="bg1"/>
                          </a:solidFill>
                          <a:effectLst/>
                        </a:rPr>
                        <a:t>Año 2016/Periodos</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7734">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PE" sz="1100" dirty="0">
                          <a:solidFill>
                            <a:schemeClr val="bg1"/>
                          </a:solidFill>
                          <a:effectLst/>
                        </a:rPr>
                        <a:t>P1</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P2</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P3</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P4</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P5</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P6</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P7</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P8</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P9</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P10</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P11</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100" dirty="0">
                          <a:solidFill>
                            <a:schemeClr val="bg1"/>
                          </a:solidFill>
                          <a:effectLst/>
                        </a:rPr>
                        <a:t>P12</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5468">
                <a:tc>
                  <a:txBody>
                    <a:bodyPr/>
                    <a:lstStyle/>
                    <a:p>
                      <a:pPr algn="just">
                        <a:lnSpc>
                          <a:spcPct val="115000"/>
                        </a:lnSpc>
                        <a:spcAft>
                          <a:spcPts val="0"/>
                        </a:spcAft>
                      </a:pPr>
                      <a:r>
                        <a:rPr lang="es-PE" sz="1100" dirty="0">
                          <a:solidFill>
                            <a:schemeClr val="bg1"/>
                          </a:solidFill>
                          <a:effectLst/>
                        </a:rPr>
                        <a:t> </a:t>
                      </a:r>
                      <a:r>
                        <a:rPr lang="es-ES" sz="1100" dirty="0">
                          <a:solidFill>
                            <a:schemeClr val="bg1"/>
                          </a:solidFill>
                          <a:effectLst/>
                        </a:rPr>
                        <a:t>1.- Previas al desarrollo de la Acción (condiciones previas)</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s-ES" sz="1100" dirty="0">
                        <a:solidFill>
                          <a:schemeClr val="tx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57734">
                <a:tc>
                  <a:txBody>
                    <a:bodyPr/>
                    <a:lstStyle/>
                    <a:p>
                      <a:pPr algn="l"/>
                      <a:endParaRPr lang="es-ES" sz="1100" dirty="0">
                        <a:solidFill>
                          <a:schemeClr val="bg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s-ES" sz="1100" dirty="0">
                        <a:solidFill>
                          <a:schemeClr val="tx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7734">
                <a:tc>
                  <a:txBody>
                    <a:bodyPr/>
                    <a:lstStyle/>
                    <a:p>
                      <a:pPr algn="l"/>
                      <a:endParaRPr lang="es-ES" sz="1100" dirty="0">
                        <a:solidFill>
                          <a:schemeClr val="bg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s-ES" sz="1100" dirty="0">
                        <a:solidFill>
                          <a:schemeClr val="tx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57734">
                <a:tc>
                  <a:txBody>
                    <a:bodyPr/>
                    <a:lstStyle/>
                    <a:p>
                      <a:pPr algn="just">
                        <a:lnSpc>
                          <a:spcPct val="115000"/>
                        </a:lnSpc>
                        <a:spcAft>
                          <a:spcPts val="0"/>
                        </a:spcAft>
                      </a:pPr>
                      <a:r>
                        <a:rPr lang="es-PE" sz="1100" dirty="0">
                          <a:solidFill>
                            <a:schemeClr val="bg1"/>
                          </a:solidFill>
                          <a:effectLst/>
                        </a:rPr>
                        <a:t> </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8130">
                <a:tc>
                  <a:txBody>
                    <a:bodyPr/>
                    <a:lstStyle/>
                    <a:p>
                      <a:pPr algn="just">
                        <a:lnSpc>
                          <a:spcPct val="115000"/>
                        </a:lnSpc>
                        <a:spcAft>
                          <a:spcPts val="0"/>
                        </a:spcAft>
                      </a:pPr>
                      <a:r>
                        <a:rPr lang="es-ES" sz="1100" dirty="0">
                          <a:solidFill>
                            <a:schemeClr val="bg1"/>
                          </a:solidFill>
                          <a:effectLst/>
                        </a:rPr>
                        <a:t>2.- Al momento de la ejecución de la Acción</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s-ES" sz="1100" dirty="0">
                        <a:solidFill>
                          <a:schemeClr val="tx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57734">
                <a:tc>
                  <a:txBody>
                    <a:bodyPr/>
                    <a:lstStyle/>
                    <a:p>
                      <a:pPr algn="l"/>
                      <a:endParaRPr lang="es-ES" sz="1100" dirty="0">
                        <a:solidFill>
                          <a:schemeClr val="bg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s-ES" sz="1100" dirty="0">
                        <a:solidFill>
                          <a:schemeClr val="tx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7734">
                <a:tc>
                  <a:txBody>
                    <a:bodyPr/>
                    <a:lstStyle/>
                    <a:p>
                      <a:pPr algn="l"/>
                      <a:endParaRPr lang="es-ES" sz="1100" dirty="0">
                        <a:solidFill>
                          <a:schemeClr val="bg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s-ES" sz="1100" dirty="0">
                        <a:solidFill>
                          <a:schemeClr val="tx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57734">
                <a:tc>
                  <a:txBody>
                    <a:bodyPr/>
                    <a:lstStyle/>
                    <a:p>
                      <a:pPr algn="just">
                        <a:lnSpc>
                          <a:spcPct val="115000"/>
                        </a:lnSpc>
                        <a:spcAft>
                          <a:spcPts val="0"/>
                        </a:spcAft>
                      </a:pPr>
                      <a:r>
                        <a:rPr lang="es-PE" sz="1100" dirty="0">
                          <a:solidFill>
                            <a:schemeClr val="bg1"/>
                          </a:solidFill>
                          <a:effectLst/>
                        </a:rPr>
                        <a:t> </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s-ES" sz="1100" dirty="0">
                        <a:solidFill>
                          <a:schemeClr val="tx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85420">
                <a:tc>
                  <a:txBody>
                    <a:bodyPr/>
                    <a:lstStyle/>
                    <a:p>
                      <a:pPr algn="l"/>
                      <a:endParaRPr lang="es-ES" sz="1100" dirty="0">
                        <a:solidFill>
                          <a:schemeClr val="tx1"/>
                        </a:solidFill>
                        <a:effectLst/>
                        <a:latin typeface="Calibri" panose="020F050202020403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PE"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72063384"/>
              </p:ext>
            </p:extLst>
          </p:nvPr>
        </p:nvGraphicFramePr>
        <p:xfrm>
          <a:off x="461834" y="3717032"/>
          <a:ext cx="8286630" cy="2993776"/>
        </p:xfrm>
        <a:graphic>
          <a:graphicData uri="http://schemas.openxmlformats.org/drawingml/2006/table">
            <a:tbl>
              <a:tblPr firstRow="1" firstCol="1" bandRow="1">
                <a:tableStyleId>{5C22544A-7EE6-4342-B048-85BDC9FD1C3A}</a:tableStyleId>
              </a:tblPr>
              <a:tblGrid>
                <a:gridCol w="2248991"/>
                <a:gridCol w="1894324"/>
                <a:gridCol w="1302658"/>
                <a:gridCol w="538631"/>
                <a:gridCol w="838607"/>
                <a:gridCol w="755741"/>
                <a:gridCol w="707678"/>
              </a:tblGrid>
              <a:tr h="176530">
                <a:tc gridSpan="7">
                  <a:txBody>
                    <a:bodyPr/>
                    <a:lstStyle/>
                    <a:p>
                      <a:pPr algn="l">
                        <a:lnSpc>
                          <a:spcPct val="115000"/>
                        </a:lnSpc>
                        <a:spcAft>
                          <a:spcPts val="0"/>
                        </a:spcAft>
                      </a:pPr>
                      <a:r>
                        <a:rPr lang="es-PE" sz="1200" dirty="0">
                          <a:solidFill>
                            <a:schemeClr val="tx1"/>
                          </a:solidFill>
                          <a:effectLst/>
                        </a:rPr>
                        <a:t>Presupuesto</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15468">
                <a:tc>
                  <a:txBody>
                    <a:bodyPr/>
                    <a:lstStyle/>
                    <a:p>
                      <a:pPr algn="l">
                        <a:lnSpc>
                          <a:spcPct val="115000"/>
                        </a:lnSpc>
                        <a:spcAft>
                          <a:spcPts val="0"/>
                        </a:spcAft>
                      </a:pPr>
                      <a:r>
                        <a:rPr lang="es-PE" sz="1200" dirty="0">
                          <a:solidFill>
                            <a:schemeClr val="bg1"/>
                          </a:solidFill>
                          <a:effectLst/>
                        </a:rPr>
                        <a:t>Tareas</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Aft>
                          <a:spcPts val="0"/>
                        </a:spcAft>
                      </a:pPr>
                      <a:r>
                        <a:rPr lang="es-PE" sz="1200" dirty="0">
                          <a:solidFill>
                            <a:schemeClr val="bg1"/>
                          </a:solidFill>
                          <a:effectLst/>
                        </a:rPr>
                        <a:t>Ítem</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15000"/>
                        </a:lnSpc>
                        <a:spcAft>
                          <a:spcPts val="0"/>
                        </a:spcAft>
                      </a:pPr>
                      <a:r>
                        <a:rPr lang="es-PE" sz="1200" dirty="0">
                          <a:solidFill>
                            <a:schemeClr val="bg1"/>
                          </a:solidFill>
                          <a:effectLst/>
                        </a:rPr>
                        <a:t>Descripción de cada ítem</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200" dirty="0">
                          <a:solidFill>
                            <a:schemeClr val="bg1"/>
                          </a:solidFill>
                          <a:effectLst/>
                        </a:rPr>
                        <a:t>UM</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200" dirty="0">
                          <a:solidFill>
                            <a:schemeClr val="bg1"/>
                          </a:solidFill>
                          <a:effectLst/>
                        </a:rPr>
                        <a:t>Cantidad</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200" dirty="0">
                          <a:solidFill>
                            <a:schemeClr val="bg1"/>
                          </a:solidFill>
                          <a:effectLst/>
                        </a:rPr>
                        <a:t>Costo unitario</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PE" sz="1200" dirty="0">
                          <a:solidFill>
                            <a:schemeClr val="bg1"/>
                          </a:solidFill>
                          <a:effectLst/>
                        </a:rPr>
                        <a:t>Costo total</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5468">
                <a:tc>
                  <a:txBody>
                    <a:bodyPr/>
                    <a:lstStyle/>
                    <a:p>
                      <a:pPr algn="just">
                        <a:lnSpc>
                          <a:spcPct val="115000"/>
                        </a:lnSpc>
                        <a:spcAft>
                          <a:spcPts val="0"/>
                        </a:spcAft>
                      </a:pPr>
                      <a:r>
                        <a:rPr lang="es-PE" sz="1200" dirty="0">
                          <a:solidFill>
                            <a:schemeClr val="bg1"/>
                          </a:solidFill>
                          <a:effectLst/>
                        </a:rPr>
                        <a:t> </a:t>
                      </a:r>
                      <a:r>
                        <a:rPr lang="es-ES" sz="1200" dirty="0">
                          <a:solidFill>
                            <a:schemeClr val="bg1"/>
                          </a:solidFill>
                          <a:effectLst/>
                        </a:rPr>
                        <a:t>1.- Previas al desarrollo de la Acción (condiciones previas)</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Consultorías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Consultoría XX</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97485">
                <a:tc>
                  <a:txBody>
                    <a:bodyPr/>
                    <a:lstStyle/>
                    <a:p>
                      <a:pPr algn="just">
                        <a:lnSpc>
                          <a:spcPct val="115000"/>
                        </a:lnSpc>
                        <a:spcAft>
                          <a:spcPts val="0"/>
                        </a:spcAft>
                      </a:pPr>
                      <a:r>
                        <a:rPr lang="es-PE" sz="1200" dirty="0">
                          <a:solidFill>
                            <a:schemeClr val="bg1"/>
                          </a:solidFill>
                          <a:effectLst/>
                        </a:rPr>
                        <a:t> </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Materiales y embalaje</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Material XXX</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165">
                <a:tc>
                  <a:txBody>
                    <a:bodyPr/>
                    <a:lstStyle/>
                    <a:p>
                      <a:pPr algn="l"/>
                      <a:endParaRPr lang="es-ES" sz="1200" dirty="0">
                        <a:solidFill>
                          <a:schemeClr val="bg1"/>
                        </a:solidFill>
                        <a:effectLst/>
                        <a:latin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Viajes y viáticos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Pasaje XXX</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97485">
                <a:tc>
                  <a:txBody>
                    <a:bodyPr/>
                    <a:lstStyle/>
                    <a:p>
                      <a:pPr algn="just">
                        <a:lnSpc>
                          <a:spcPct val="115000"/>
                        </a:lnSpc>
                        <a:spcAft>
                          <a:spcPts val="0"/>
                        </a:spcAft>
                      </a:pPr>
                      <a:r>
                        <a:rPr lang="es-PE" sz="1200" dirty="0">
                          <a:solidFill>
                            <a:schemeClr val="bg1"/>
                          </a:solidFill>
                          <a:effectLst/>
                        </a:rPr>
                        <a:t> </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Alquiler local y equipo</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Alquiler local XX</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165">
                <a:tc>
                  <a:txBody>
                    <a:bodyPr/>
                    <a:lstStyle/>
                    <a:p>
                      <a:pPr algn="l"/>
                      <a:endParaRPr lang="es-ES" sz="1200" dirty="0">
                        <a:solidFill>
                          <a:schemeClr val="bg1"/>
                        </a:solidFill>
                        <a:effectLst/>
                        <a:latin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Otros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97485">
                <a:tc>
                  <a:txBody>
                    <a:bodyPr/>
                    <a:lstStyle/>
                    <a:p>
                      <a:pPr algn="just">
                        <a:lnSpc>
                          <a:spcPct val="115000"/>
                        </a:lnSpc>
                        <a:spcAft>
                          <a:spcPts val="0"/>
                        </a:spcAft>
                      </a:pPr>
                      <a:r>
                        <a:rPr lang="es-PE" sz="1200" dirty="0">
                          <a:solidFill>
                            <a:schemeClr val="bg1"/>
                          </a:solidFill>
                          <a:effectLst/>
                        </a:rPr>
                        <a:t> 2.- Al momento de la ejecución de la Acción</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Materiales y embalaje</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Material XXX</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5735">
                <a:tc>
                  <a:txBody>
                    <a:bodyPr/>
                    <a:lstStyle/>
                    <a:p>
                      <a:pPr algn="l"/>
                      <a:endParaRPr lang="es-ES" sz="1200" dirty="0">
                        <a:solidFill>
                          <a:schemeClr val="bg1"/>
                        </a:solidFill>
                        <a:effectLst/>
                        <a:latin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Viajes y viáticos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Pasaje XXX</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90500">
                <a:tc>
                  <a:txBody>
                    <a:bodyPr/>
                    <a:lstStyle/>
                    <a:p>
                      <a:pPr algn="just">
                        <a:lnSpc>
                          <a:spcPct val="115000"/>
                        </a:lnSpc>
                        <a:spcAft>
                          <a:spcPts val="0"/>
                        </a:spcAft>
                      </a:pPr>
                      <a:r>
                        <a:rPr lang="es-PE" sz="1200" dirty="0">
                          <a:solidFill>
                            <a:schemeClr val="bg1"/>
                          </a:solidFill>
                          <a:effectLst/>
                        </a:rPr>
                        <a:t> </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Alquiler local y equipo</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Alquiler local XX</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7734">
                <a:tc>
                  <a:txBody>
                    <a:bodyPr/>
                    <a:lstStyle/>
                    <a:p>
                      <a:pPr algn="just">
                        <a:lnSpc>
                          <a:spcPct val="115000"/>
                        </a:lnSpc>
                        <a:spcAft>
                          <a:spcPts val="0"/>
                        </a:spcAft>
                      </a:pPr>
                      <a:r>
                        <a:rPr lang="es-PE" sz="1200" dirty="0">
                          <a:solidFill>
                            <a:schemeClr val="bg1"/>
                          </a:solidFill>
                          <a:effectLst/>
                        </a:rPr>
                        <a:t> </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s-PE" sz="1200" dirty="0">
                          <a:solidFill>
                            <a:schemeClr val="tx1"/>
                          </a:solidFill>
                          <a:effectLst/>
                        </a:rPr>
                        <a:t>Otros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AF5"/>
                    </a:solidFill>
                  </a:tcPr>
                </a:tc>
              </a:tr>
              <a:tr h="157734">
                <a:tc gridSpan="6">
                  <a:txBody>
                    <a:bodyPr/>
                    <a:lstStyle/>
                    <a:p>
                      <a:pPr algn="r">
                        <a:lnSpc>
                          <a:spcPct val="115000"/>
                        </a:lnSpc>
                        <a:spcAft>
                          <a:spcPts val="0"/>
                        </a:spcAft>
                      </a:pPr>
                      <a:r>
                        <a:rPr lang="es-PE" sz="1200" dirty="0">
                          <a:solidFill>
                            <a:schemeClr val="tx1"/>
                          </a:solidFill>
                          <a:effectLst/>
                        </a:rPr>
                        <a:t> Total presupuesto de la acción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just">
                        <a:lnSpc>
                          <a:spcPct val="115000"/>
                        </a:lnSpc>
                        <a:spcAft>
                          <a:spcPts val="0"/>
                        </a:spcAft>
                      </a:pPr>
                      <a:r>
                        <a:rPr lang="es-PE"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1 Título"/>
          <p:cNvSpPr txBox="1">
            <a:spLocks/>
          </p:cNvSpPr>
          <p:nvPr/>
        </p:nvSpPr>
        <p:spPr bwMode="auto">
          <a:xfrm>
            <a:off x="395536" y="260648"/>
            <a:ext cx="7416824" cy="864096"/>
          </a:xfrm>
          <a:prstGeom prst="rect">
            <a:avLst/>
          </a:prstGeom>
          <a:noFill/>
          <a:ln w="9525">
            <a:noFill/>
            <a:miter lim="800000"/>
            <a:headEnd/>
            <a:tailEnd/>
          </a:ln>
        </p:spPr>
        <p:txBody>
          <a:bodyPr anchor="ctr"/>
          <a:lstStyle/>
          <a:p>
            <a:pPr lvl="0"/>
            <a:r>
              <a:rPr lang="es-PE" altLang="es-ES" sz="3200" dirty="0" smtClean="0">
                <a:ea typeface="Calibri" panose="020F0502020204030204" pitchFamily="34" charset="0"/>
                <a:cs typeface="Arial" panose="020B0604020202020204" pitchFamily="34" charset="0"/>
              </a:rPr>
              <a:t>Detalle </a:t>
            </a:r>
            <a:r>
              <a:rPr lang="es-PE" altLang="es-ES" sz="3200" dirty="0">
                <a:ea typeface="Calibri" panose="020F0502020204030204" pitchFamily="34" charset="0"/>
                <a:cs typeface="Arial" panose="020B0604020202020204" pitchFamily="34" charset="0"/>
              </a:rPr>
              <a:t>de las acciones de Articulación </a:t>
            </a:r>
            <a:r>
              <a:rPr lang="es-PE" altLang="es-ES" sz="3200" dirty="0" smtClean="0">
                <a:ea typeface="Calibri" panose="020F0502020204030204" pitchFamily="34" charset="0"/>
                <a:cs typeface="Arial" panose="020B0604020202020204" pitchFamily="34" charset="0"/>
              </a:rPr>
              <a:t>Territorial</a:t>
            </a:r>
            <a:endParaRPr lang="es-ES" altLang="es-E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26979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Rectangle 6"/>
          <p:cNvSpPr>
            <a:spLocks noGrp="1" noChangeArrowheads="1"/>
          </p:cNvSpPr>
          <p:nvPr>
            <p:ph type="sldNum" sz="quarter" idx="11"/>
          </p:nvPr>
        </p:nvSpPr>
        <p:spPr>
          <a:noFill/>
        </p:spPr>
        <p:txBody>
          <a:bodyPr/>
          <a:lstStyle/>
          <a:p>
            <a:fld id="{55983B1B-03B0-4C32-A010-E6CABBD0D7E3}" type="slidenum">
              <a:rPr lang="es-ES" altLang="en-US" smtClean="0"/>
              <a:pPr/>
              <a:t>151</a:t>
            </a:fld>
            <a:endParaRPr lang="es-ES" altLang="en-US" smtClean="0"/>
          </a:p>
        </p:txBody>
      </p:sp>
      <p:sp>
        <p:nvSpPr>
          <p:cNvPr id="138242" name="Rectangle 2"/>
          <p:cNvSpPr>
            <a:spLocks noGrp="1" noChangeArrowheads="1"/>
          </p:cNvSpPr>
          <p:nvPr>
            <p:ph type="ctrTitle"/>
          </p:nvPr>
        </p:nvSpPr>
        <p:spPr/>
        <p:txBody>
          <a:bodyPr/>
          <a:lstStyle/>
          <a:p>
            <a:pPr algn="r" eaLnBrk="1" hangingPunct="1"/>
            <a:r>
              <a:rPr lang="es-ES" b="1" dirty="0" smtClean="0"/>
              <a:t>Programación de metas</a:t>
            </a:r>
            <a:br>
              <a:rPr lang="es-ES" b="1" dirty="0" smtClean="0"/>
            </a:br>
            <a:r>
              <a:rPr lang="es-ES" b="1" dirty="0" smtClean="0"/>
              <a:t>en el Plan de Incentivos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325655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p:cNvSpPr>
          <p:nvPr/>
        </p:nvSpPr>
        <p:spPr bwMode="auto">
          <a:xfrm>
            <a:off x="556847" y="1346185"/>
            <a:ext cx="7923335" cy="35462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5885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1pPr>
            <a:lvl2pPr marL="742950" indent="-285750" defTabSz="9588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2pPr>
            <a:lvl3pPr marL="1143000" indent="-228600" defTabSz="95885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3pPr>
            <a:lvl4pPr marL="1600200" indent="-228600" defTabSz="95885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4pPr>
            <a:lvl5pPr marL="2057400" indent="-228600" defTabSz="95885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5pPr>
            <a:lvl6pPr marL="2514600" indent="-228600" defTabSz="958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6pPr>
            <a:lvl7pPr marL="2971800" indent="-228600" defTabSz="958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7pPr>
            <a:lvl8pPr marL="3429000" indent="-228600" defTabSz="958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8pPr>
            <a:lvl9pPr marL="3886200" indent="-228600" defTabSz="9588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9pPr>
          </a:lstStyle>
          <a:p>
            <a:pPr>
              <a:lnSpc>
                <a:spcPts val="2423"/>
              </a:lnSpc>
              <a:spcBef>
                <a:spcPct val="0"/>
              </a:spcBef>
              <a:buNone/>
            </a:pPr>
            <a:r>
              <a:rPr lang="es-ES" altLang="es-ES" sz="1846" dirty="0"/>
              <a:t> 1.  Plan de Incentivos a la Mejora de la Gestión y Modernización Municipal (PI)</a:t>
            </a:r>
            <a:endParaRPr lang="es-ES" altLang="es-ES" sz="1846" u="sng" dirty="0"/>
          </a:p>
        </p:txBody>
      </p:sp>
      <p:sp>
        <p:nvSpPr>
          <p:cNvPr id="40963" name="5 Marcador de número de diapositiva"/>
          <p:cNvSpPr>
            <a:spLocks noGrp="1"/>
          </p:cNvSpPr>
          <p:nvPr>
            <p:ph type="sldNum" sz="quarter" idx="12"/>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9pPr>
          </a:lstStyle>
          <a:p>
            <a:pPr>
              <a:spcBef>
                <a:spcPct val="0"/>
              </a:spcBef>
              <a:buFont typeface="Arial" panose="020B0604020202020204" pitchFamily="34" charset="0"/>
              <a:buNone/>
            </a:pPr>
            <a:fld id="{F0FB8595-DD01-4A17-9196-34E73A51D252}" type="slidenum">
              <a:rPr lang="es-PE" altLang="es-ES" sz="1108">
                <a:solidFill>
                  <a:srgbClr val="898989"/>
                </a:solidFill>
                <a:latin typeface="Arial Narrow" panose="020B0606020202030204" pitchFamily="34" charset="0"/>
                <a:ea typeface="ＭＳ Ｐゴシック" panose="020B0600070205080204" pitchFamily="34" charset="-128"/>
              </a:rPr>
              <a:pPr>
                <a:spcBef>
                  <a:spcPct val="0"/>
                </a:spcBef>
                <a:buFont typeface="Arial" panose="020B0604020202020204" pitchFamily="34" charset="0"/>
                <a:buNone/>
              </a:pPr>
              <a:t>152</a:t>
            </a:fld>
            <a:endParaRPr lang="es-PE" altLang="es-ES" sz="1108">
              <a:solidFill>
                <a:srgbClr val="898989"/>
              </a:solidFill>
              <a:latin typeface="Arial Narrow" panose="020B0606020202030204" pitchFamily="34" charset="0"/>
              <a:ea typeface="ＭＳ Ｐゴシック" panose="020B0600070205080204" pitchFamily="34" charset="-128"/>
            </a:endParaRPr>
          </a:p>
        </p:txBody>
      </p:sp>
      <p:graphicFrame>
        <p:nvGraphicFramePr>
          <p:cNvPr id="9" name="8 Diagrama"/>
          <p:cNvGraphicFramePr/>
          <p:nvPr>
            <p:extLst/>
          </p:nvPr>
        </p:nvGraphicFramePr>
        <p:xfrm>
          <a:off x="2786420" y="1951893"/>
          <a:ext cx="5981269" cy="441543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0" name="2 Marcador de contenido"/>
          <p:cNvSpPr txBox="1">
            <a:spLocks/>
          </p:cNvSpPr>
          <p:nvPr/>
        </p:nvSpPr>
        <p:spPr bwMode="auto">
          <a:xfrm>
            <a:off x="1516674" y="4747846"/>
            <a:ext cx="2373923" cy="1384789"/>
          </a:xfrm>
          <a:prstGeom prst="rect">
            <a:avLst/>
          </a:prstGeom>
          <a:noFill/>
          <a:ln w="9525">
            <a:noFill/>
            <a:miter lim="800000"/>
            <a:headEnd/>
            <a:tailEnd/>
          </a:ln>
        </p:spPr>
        <p:txBody>
          <a:bodyPr>
            <a:normAutofit/>
          </a:bodyPr>
          <a:lstStyle/>
          <a:p>
            <a:pPr marL="252052" indent="-252052" algn="just">
              <a:defRPr/>
            </a:pPr>
            <a:r>
              <a:rPr lang="es-PE" sz="1108" dirty="0">
                <a:latin typeface="+mn-lt"/>
              </a:rPr>
              <a:t>Sector:</a:t>
            </a:r>
          </a:p>
          <a:p>
            <a:pPr marL="252052" indent="-252052" algn="just">
              <a:defRPr/>
            </a:pPr>
            <a:endParaRPr lang="es-PE" sz="1385" dirty="0">
              <a:solidFill>
                <a:schemeClr val="accent1">
                  <a:lumMod val="75000"/>
                </a:schemeClr>
              </a:solidFill>
            </a:endParaRPr>
          </a:p>
          <a:p>
            <a:pPr marL="252052" indent="-252052" algn="just">
              <a:defRPr/>
            </a:pPr>
            <a:endParaRPr lang="es-PE" sz="1385" dirty="0">
              <a:solidFill>
                <a:schemeClr val="accent1">
                  <a:lumMod val="75000"/>
                </a:schemeClr>
              </a:solidFill>
            </a:endParaRPr>
          </a:p>
          <a:p>
            <a:pPr marL="252052" indent="-252052" algn="just">
              <a:defRPr/>
            </a:pPr>
            <a:endParaRPr lang="es-ES" sz="1385" dirty="0">
              <a:latin typeface="Book Antiqua" pitchFamily="18" charset="0"/>
            </a:endParaRPr>
          </a:p>
        </p:txBody>
      </p:sp>
      <p:sp>
        <p:nvSpPr>
          <p:cNvPr id="40967" name="10 Conector"/>
          <p:cNvSpPr>
            <a:spLocks noChangeArrowheads="1"/>
          </p:cNvSpPr>
          <p:nvPr/>
        </p:nvSpPr>
        <p:spPr bwMode="auto">
          <a:xfrm>
            <a:off x="1714500" y="5077558"/>
            <a:ext cx="131885" cy="131885"/>
          </a:xfrm>
          <a:prstGeom prst="flowChartConnector">
            <a:avLst/>
          </a:prstGeom>
          <a:solidFill>
            <a:srgbClr val="003399"/>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9pPr>
          </a:lstStyle>
          <a:p>
            <a:pPr algn="ctr">
              <a:spcBef>
                <a:spcPct val="0"/>
              </a:spcBef>
              <a:buFontTx/>
              <a:buNone/>
            </a:pPr>
            <a:endParaRPr lang="es-PE" altLang="es-ES" sz="1292">
              <a:latin typeface="Arial Narrow" panose="020B0606020202030204" pitchFamily="34" charset="0"/>
            </a:endParaRPr>
          </a:p>
        </p:txBody>
      </p:sp>
      <p:sp>
        <p:nvSpPr>
          <p:cNvPr id="40968" name="11 Conector"/>
          <p:cNvSpPr>
            <a:spLocks noChangeArrowheads="1"/>
          </p:cNvSpPr>
          <p:nvPr/>
        </p:nvSpPr>
        <p:spPr bwMode="auto">
          <a:xfrm>
            <a:off x="1714500" y="5275385"/>
            <a:ext cx="131885" cy="131885"/>
          </a:xfrm>
          <a:prstGeom prst="flowChartConnector">
            <a:avLst/>
          </a:prstGeom>
          <a:solidFill>
            <a:srgbClr val="92D05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9pPr>
          </a:lstStyle>
          <a:p>
            <a:pPr algn="ctr">
              <a:spcBef>
                <a:spcPct val="0"/>
              </a:spcBef>
              <a:buFontTx/>
              <a:buNone/>
            </a:pPr>
            <a:endParaRPr lang="es-PE" altLang="es-ES" sz="1292">
              <a:latin typeface="Arial Narrow" panose="020B0606020202030204" pitchFamily="34" charset="0"/>
            </a:endParaRPr>
          </a:p>
        </p:txBody>
      </p:sp>
      <p:sp>
        <p:nvSpPr>
          <p:cNvPr id="13" name="12 Conector"/>
          <p:cNvSpPr/>
          <p:nvPr/>
        </p:nvSpPr>
        <p:spPr bwMode="auto">
          <a:xfrm>
            <a:off x="1714500" y="5473212"/>
            <a:ext cx="131885" cy="131885"/>
          </a:xfrm>
          <a:prstGeom prst="flowChartConnector">
            <a:avLst/>
          </a:prstGeom>
          <a:solidFill>
            <a:schemeClr val="accent6">
              <a:lumMod val="75000"/>
            </a:schemeClr>
          </a:solidFill>
          <a:ln w="9525">
            <a:noFill/>
            <a:miter lim="800000"/>
            <a:headEnd/>
            <a:tailEnd/>
          </a:ln>
        </p:spPr>
        <p:txBody>
          <a:bodyPr anchor="ctr"/>
          <a:lstStyle/>
          <a:p>
            <a:pPr algn="ctr">
              <a:defRPr/>
            </a:pPr>
            <a:endParaRPr lang="es-PE" sz="1292" dirty="0" err="1"/>
          </a:p>
        </p:txBody>
      </p:sp>
      <p:sp>
        <p:nvSpPr>
          <p:cNvPr id="40970" name="13 Conector"/>
          <p:cNvSpPr>
            <a:spLocks noChangeArrowheads="1"/>
          </p:cNvSpPr>
          <p:nvPr/>
        </p:nvSpPr>
        <p:spPr bwMode="auto">
          <a:xfrm>
            <a:off x="1714500" y="5671039"/>
            <a:ext cx="131885" cy="131885"/>
          </a:xfrm>
          <a:prstGeom prst="flowChartConnector">
            <a:avLst/>
          </a:prstGeom>
          <a:solidFill>
            <a:srgbClr val="6600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9pPr>
          </a:lstStyle>
          <a:p>
            <a:pPr algn="ctr">
              <a:spcBef>
                <a:spcPct val="0"/>
              </a:spcBef>
              <a:buFontTx/>
              <a:buNone/>
            </a:pPr>
            <a:endParaRPr lang="es-PE" altLang="es-ES" sz="1292">
              <a:latin typeface="Arial Narrow" panose="020B0606020202030204" pitchFamily="34" charset="0"/>
            </a:endParaRPr>
          </a:p>
        </p:txBody>
      </p:sp>
      <p:sp>
        <p:nvSpPr>
          <p:cNvPr id="40971" name="14 Conector"/>
          <p:cNvSpPr>
            <a:spLocks noChangeArrowheads="1"/>
          </p:cNvSpPr>
          <p:nvPr/>
        </p:nvSpPr>
        <p:spPr bwMode="auto">
          <a:xfrm>
            <a:off x="1714500" y="5868866"/>
            <a:ext cx="131885" cy="131885"/>
          </a:xfrm>
          <a:prstGeom prst="flowChartConnector">
            <a:avLst/>
          </a:prstGeom>
          <a:solidFill>
            <a:srgbClr val="CC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9pPr>
          </a:lstStyle>
          <a:p>
            <a:pPr algn="ctr">
              <a:spcBef>
                <a:spcPct val="0"/>
              </a:spcBef>
              <a:buFontTx/>
              <a:buNone/>
            </a:pPr>
            <a:endParaRPr lang="es-PE" altLang="es-ES" sz="1292">
              <a:latin typeface="Arial Narrow" panose="020B0606020202030204" pitchFamily="34" charset="0"/>
            </a:endParaRPr>
          </a:p>
        </p:txBody>
      </p:sp>
      <p:sp>
        <p:nvSpPr>
          <p:cNvPr id="16" name="15 CuadroTexto"/>
          <p:cNvSpPr txBox="1"/>
          <p:nvPr/>
        </p:nvSpPr>
        <p:spPr bwMode="auto">
          <a:xfrm>
            <a:off x="1912327" y="5011616"/>
            <a:ext cx="1780442" cy="263769"/>
          </a:xfrm>
          <a:prstGeom prst="rect">
            <a:avLst/>
          </a:prstGeom>
          <a:noFill/>
          <a:ln w="9525">
            <a:noFill/>
            <a:miter lim="800000"/>
            <a:headEnd/>
            <a:tailEnd/>
          </a:ln>
        </p:spPr>
        <p:txBody>
          <a:bodyPr wrap="none" anchor="ctr"/>
          <a:lstStyle/>
          <a:p>
            <a:pPr>
              <a:spcBef>
                <a:spcPct val="50000"/>
              </a:spcBef>
              <a:defRPr/>
            </a:pPr>
            <a:r>
              <a:rPr lang="es-PE" sz="1108" dirty="0">
                <a:latin typeface="+mn-lt"/>
              </a:rPr>
              <a:t>Salud</a:t>
            </a:r>
          </a:p>
        </p:txBody>
      </p:sp>
      <p:sp>
        <p:nvSpPr>
          <p:cNvPr id="17" name="16 CuadroTexto"/>
          <p:cNvSpPr txBox="1"/>
          <p:nvPr/>
        </p:nvSpPr>
        <p:spPr bwMode="auto">
          <a:xfrm>
            <a:off x="1912327" y="5209443"/>
            <a:ext cx="1780442" cy="263769"/>
          </a:xfrm>
          <a:prstGeom prst="rect">
            <a:avLst/>
          </a:prstGeom>
          <a:noFill/>
          <a:ln w="9525">
            <a:noFill/>
            <a:miter lim="800000"/>
            <a:headEnd/>
            <a:tailEnd/>
          </a:ln>
        </p:spPr>
        <p:txBody>
          <a:bodyPr wrap="none" anchor="ctr"/>
          <a:lstStyle/>
          <a:p>
            <a:pPr>
              <a:spcBef>
                <a:spcPct val="50000"/>
              </a:spcBef>
              <a:defRPr/>
            </a:pPr>
            <a:r>
              <a:rPr lang="es-PE" sz="1108" dirty="0">
                <a:latin typeface="+mn-lt"/>
              </a:rPr>
              <a:t>Ambiente</a:t>
            </a:r>
          </a:p>
        </p:txBody>
      </p:sp>
      <p:sp>
        <p:nvSpPr>
          <p:cNvPr id="18" name="17 CuadroTexto"/>
          <p:cNvSpPr txBox="1"/>
          <p:nvPr/>
        </p:nvSpPr>
        <p:spPr bwMode="auto">
          <a:xfrm>
            <a:off x="1912327" y="5407269"/>
            <a:ext cx="1780442" cy="263769"/>
          </a:xfrm>
          <a:prstGeom prst="rect">
            <a:avLst/>
          </a:prstGeom>
          <a:noFill/>
          <a:ln w="9525">
            <a:noFill/>
            <a:miter lim="800000"/>
            <a:headEnd/>
            <a:tailEnd/>
          </a:ln>
        </p:spPr>
        <p:txBody>
          <a:bodyPr wrap="none" anchor="ctr"/>
          <a:lstStyle/>
          <a:p>
            <a:pPr>
              <a:spcBef>
                <a:spcPct val="50000"/>
              </a:spcBef>
              <a:defRPr/>
            </a:pPr>
            <a:r>
              <a:rPr lang="es-PE" sz="1108" dirty="0">
                <a:latin typeface="+mn-lt"/>
              </a:rPr>
              <a:t>Vivienda</a:t>
            </a:r>
          </a:p>
        </p:txBody>
      </p:sp>
      <p:sp>
        <p:nvSpPr>
          <p:cNvPr id="19" name="18 CuadroTexto"/>
          <p:cNvSpPr txBox="1"/>
          <p:nvPr/>
        </p:nvSpPr>
        <p:spPr bwMode="auto">
          <a:xfrm>
            <a:off x="1912327" y="5605097"/>
            <a:ext cx="1780442" cy="263769"/>
          </a:xfrm>
          <a:prstGeom prst="rect">
            <a:avLst/>
          </a:prstGeom>
          <a:noFill/>
          <a:ln w="9525">
            <a:noFill/>
            <a:miter lim="800000"/>
            <a:headEnd/>
            <a:tailEnd/>
          </a:ln>
        </p:spPr>
        <p:txBody>
          <a:bodyPr wrap="none" anchor="ctr"/>
          <a:lstStyle/>
          <a:p>
            <a:pPr>
              <a:spcBef>
                <a:spcPct val="50000"/>
              </a:spcBef>
              <a:defRPr/>
            </a:pPr>
            <a:r>
              <a:rPr lang="es-PE" sz="1108" dirty="0">
                <a:latin typeface="+mn-lt"/>
              </a:rPr>
              <a:t>Economía y Finanzas</a:t>
            </a:r>
          </a:p>
        </p:txBody>
      </p:sp>
      <p:sp>
        <p:nvSpPr>
          <p:cNvPr id="20" name="19 CuadroTexto"/>
          <p:cNvSpPr txBox="1"/>
          <p:nvPr/>
        </p:nvSpPr>
        <p:spPr bwMode="auto">
          <a:xfrm>
            <a:off x="1912327" y="5802923"/>
            <a:ext cx="1780442" cy="263769"/>
          </a:xfrm>
          <a:prstGeom prst="rect">
            <a:avLst/>
          </a:prstGeom>
          <a:noFill/>
          <a:ln w="9525">
            <a:noFill/>
            <a:miter lim="800000"/>
            <a:headEnd/>
            <a:tailEnd/>
          </a:ln>
        </p:spPr>
        <p:txBody>
          <a:bodyPr wrap="none" anchor="ctr"/>
          <a:lstStyle/>
          <a:p>
            <a:pPr>
              <a:spcBef>
                <a:spcPct val="50000"/>
              </a:spcBef>
              <a:defRPr/>
            </a:pPr>
            <a:r>
              <a:rPr lang="es-PE" sz="1108" dirty="0">
                <a:latin typeface="+mn-lt"/>
              </a:rPr>
              <a:t>Desarrollo e Inclusión Social</a:t>
            </a:r>
          </a:p>
        </p:txBody>
      </p:sp>
      <p:sp>
        <p:nvSpPr>
          <p:cNvPr id="21" name="2 Marcador de contenido"/>
          <p:cNvSpPr txBox="1">
            <a:spLocks/>
          </p:cNvSpPr>
          <p:nvPr/>
        </p:nvSpPr>
        <p:spPr bwMode="auto">
          <a:xfrm>
            <a:off x="830874" y="1622182"/>
            <a:ext cx="7641980" cy="635977"/>
          </a:xfrm>
          <a:prstGeom prst="rect">
            <a:avLst/>
          </a:prstGeom>
          <a:noFill/>
          <a:ln w="9525">
            <a:noFill/>
            <a:miter lim="800000"/>
            <a:headEnd/>
            <a:tailEnd/>
          </a:ln>
        </p:spPr>
        <p:txBody>
          <a:bodyPr>
            <a:normAutofit/>
          </a:bodyPr>
          <a:lstStyle/>
          <a:p>
            <a:pPr indent="-316531" algn="just">
              <a:defRPr/>
            </a:pPr>
            <a:r>
              <a:rPr lang="es-PE" sz="1477" dirty="0">
                <a:latin typeface="+mn-lt"/>
                <a:sym typeface="ＭＳ Ｐゴシック" pitchFamily="34" charset="-128"/>
              </a:rPr>
              <a:t>Transferencia condicionada de recursos financieros </a:t>
            </a:r>
            <a:r>
              <a:rPr lang="es-PE" sz="1477" u="sng" dirty="0">
                <a:latin typeface="+mn-lt"/>
                <a:sym typeface="ＭＳ Ｐゴシック" pitchFamily="34" charset="-128"/>
              </a:rPr>
              <a:t>adicionales</a:t>
            </a:r>
            <a:r>
              <a:rPr lang="es-PE" sz="1477" dirty="0">
                <a:latin typeface="+mn-lt"/>
                <a:sym typeface="ＭＳ Ｐゴシック" pitchFamily="34" charset="-128"/>
              </a:rPr>
              <a:t> a </a:t>
            </a:r>
            <a:r>
              <a:rPr lang="es-PE" sz="1477" u="sng" dirty="0">
                <a:latin typeface="+mn-lt"/>
                <a:sym typeface="ＭＳ Ｐゴシック" pitchFamily="34" charset="-128"/>
              </a:rPr>
              <a:t>todos los GL</a:t>
            </a:r>
            <a:r>
              <a:rPr lang="es-PE" sz="1477" dirty="0">
                <a:latin typeface="+mn-lt"/>
                <a:sym typeface="ＭＳ Ｐゴシック" pitchFamily="34" charset="-128"/>
              </a:rPr>
              <a:t> por el logro de metas semestrales/anuales.</a:t>
            </a:r>
          </a:p>
        </p:txBody>
      </p:sp>
      <p:sp>
        <p:nvSpPr>
          <p:cNvPr id="22" name="2 Marcador de contenido"/>
          <p:cNvSpPr txBox="1">
            <a:spLocks/>
          </p:cNvSpPr>
          <p:nvPr/>
        </p:nvSpPr>
        <p:spPr bwMode="auto">
          <a:xfrm>
            <a:off x="817685" y="2373923"/>
            <a:ext cx="1912327" cy="1318846"/>
          </a:xfrm>
          <a:prstGeom prst="rect">
            <a:avLst/>
          </a:prstGeom>
          <a:noFill/>
          <a:ln w="9525">
            <a:noFill/>
            <a:miter lim="800000"/>
            <a:headEnd/>
            <a:tailEnd/>
          </a:ln>
        </p:spPr>
        <p:txBody>
          <a:bodyPr>
            <a:normAutofit fontScale="92500"/>
          </a:bodyPr>
          <a:lstStyle/>
          <a:p>
            <a:pPr marL="252052" indent="-252052" algn="just">
              <a:buFontTx/>
              <a:buChar char="•"/>
              <a:defRPr/>
            </a:pPr>
            <a:r>
              <a:rPr lang="es-PE" sz="1477" dirty="0">
                <a:latin typeface="+mn-lt"/>
              </a:rPr>
              <a:t>Presupuesto de </a:t>
            </a:r>
          </a:p>
          <a:p>
            <a:pPr marL="252052" indent="-252052" algn="just">
              <a:defRPr/>
            </a:pPr>
            <a:r>
              <a:rPr lang="es-PE" sz="1477" dirty="0">
                <a:latin typeface="+mn-lt"/>
              </a:rPr>
              <a:t>	S/. 1,100 millones en el 2014.</a:t>
            </a:r>
          </a:p>
          <a:p>
            <a:pPr marL="252052" indent="-252052" algn="just">
              <a:buFontTx/>
              <a:buChar char="•"/>
              <a:defRPr/>
            </a:pPr>
            <a:endParaRPr lang="es-PE" sz="554" dirty="0">
              <a:latin typeface="+mn-lt"/>
            </a:endParaRPr>
          </a:p>
          <a:p>
            <a:pPr marL="252052" indent="-252052" algn="just">
              <a:buFontTx/>
              <a:buChar char="•"/>
              <a:defRPr/>
            </a:pPr>
            <a:r>
              <a:rPr lang="es-PE" sz="1477" dirty="0">
                <a:latin typeface="+mn-lt"/>
              </a:rPr>
              <a:t>54 metas en 2014.</a:t>
            </a:r>
          </a:p>
          <a:p>
            <a:pPr marL="252052" indent="-252052">
              <a:spcBef>
                <a:spcPct val="20000"/>
              </a:spcBef>
              <a:defRPr/>
            </a:pPr>
            <a:endParaRPr lang="es-ES" sz="1477" dirty="0">
              <a:latin typeface="+mn-lt"/>
            </a:endParaRPr>
          </a:p>
        </p:txBody>
      </p:sp>
      <p:sp>
        <p:nvSpPr>
          <p:cNvPr id="23" name="Título 1"/>
          <p:cNvSpPr txBox="1">
            <a:spLocks/>
          </p:cNvSpPr>
          <p:nvPr/>
        </p:nvSpPr>
        <p:spPr>
          <a:xfrm>
            <a:off x="403714" y="158697"/>
            <a:ext cx="8229600" cy="850533"/>
          </a:xfrm>
          <a:prstGeom prst="rect">
            <a:avLst/>
          </a:prstGeom>
        </p:spPr>
        <p:txBody>
          <a:bodyPr/>
          <a:lstStyle>
            <a:lvl1pPr algn="l" rtl="0" eaLnBrk="0" fontAlgn="base" hangingPunct="0">
              <a:spcBef>
                <a:spcPct val="0"/>
              </a:spcBef>
              <a:spcAft>
                <a:spcPct val="0"/>
              </a:spcAft>
              <a:defRPr sz="4200">
                <a:solidFill>
                  <a:schemeClr val="bg2"/>
                </a:solidFill>
                <a:latin typeface="+mj-lt"/>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a:lstStyle>
          <a:p>
            <a:r>
              <a:rPr lang="es-ES" sz="3600" kern="0" dirty="0" smtClean="0"/>
              <a:t>Plan de Incentivos</a:t>
            </a: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endParaRPr lang="es-ES" kern="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736208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705" y="272561"/>
            <a:ext cx="4784480" cy="63143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39" y="274027"/>
            <a:ext cx="4785946" cy="63128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39" y="274027"/>
            <a:ext cx="4785946" cy="63128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39" y="274027"/>
            <a:ext cx="4785946" cy="63128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39" y="274027"/>
            <a:ext cx="4785946" cy="63128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1 Rectángulo"/>
          <p:cNvSpPr/>
          <p:nvPr/>
        </p:nvSpPr>
        <p:spPr>
          <a:xfrm>
            <a:off x="4626326" y="694737"/>
            <a:ext cx="4593259" cy="400110"/>
          </a:xfrm>
          <a:prstGeom prst="rect">
            <a:avLst/>
          </a:prstGeom>
        </p:spPr>
        <p:txBody>
          <a:bodyPr>
            <a:spAutoFit/>
          </a:bodyPr>
          <a:lstStyle/>
          <a:p>
            <a:pPr marL="87925" lvl="8" algn="ctr" defTabSz="885114" eaLnBrk="0" fontAlgn="base" hangingPunct="0">
              <a:lnSpc>
                <a:spcPts val="2423"/>
              </a:lnSpc>
              <a:spcBef>
                <a:spcPct val="0"/>
              </a:spcBef>
              <a:spcAft>
                <a:spcPct val="0"/>
              </a:spcAft>
              <a:buClr>
                <a:schemeClr val="tx1"/>
              </a:buClr>
              <a:buSzPct val="92000"/>
              <a:defRPr/>
            </a:pPr>
            <a:r>
              <a:rPr lang="es-PE" sz="1569" u="sng" dirty="0" smtClean="0">
                <a:latin typeface="Calibri" pitchFamily="34" charset="0"/>
              </a:rPr>
              <a:t>Clasificación </a:t>
            </a:r>
            <a:r>
              <a:rPr lang="es-PE" sz="1569" u="sng" dirty="0">
                <a:latin typeface="Calibri" pitchFamily="34" charset="0"/>
              </a:rPr>
              <a:t>de Municipalidades PI - 2014</a:t>
            </a:r>
          </a:p>
        </p:txBody>
      </p:sp>
      <p:graphicFrame>
        <p:nvGraphicFramePr>
          <p:cNvPr id="13" name="12 Tabla"/>
          <p:cNvGraphicFramePr>
            <a:graphicFrameLocks noGrp="1"/>
          </p:cNvGraphicFramePr>
          <p:nvPr/>
        </p:nvGraphicFramePr>
        <p:xfrm>
          <a:off x="5307623" y="1644162"/>
          <a:ext cx="3228243" cy="1572066"/>
        </p:xfrm>
        <a:graphic>
          <a:graphicData uri="http://schemas.openxmlformats.org/drawingml/2006/table">
            <a:tbl>
              <a:tblPr/>
              <a:tblGrid>
                <a:gridCol w="544848"/>
                <a:gridCol w="1684683"/>
                <a:gridCol w="998712"/>
              </a:tblGrid>
              <a:tr h="515229">
                <a:tc>
                  <a:txBody>
                    <a:bodyPr/>
                    <a:lstStyle/>
                    <a:p>
                      <a:pPr algn="ctr" fontAlgn="ctr"/>
                      <a:r>
                        <a:rPr lang="es-PE" sz="1100" b="1" i="0" u="none" strike="noStrike" dirty="0">
                          <a:solidFill>
                            <a:srgbClr val="000000"/>
                          </a:solidFill>
                          <a:latin typeface="+mn-lt"/>
                        </a:rPr>
                        <a:t>Símbolo</a:t>
                      </a:r>
                    </a:p>
                  </a:txBody>
                  <a:tcPr marL="8794" marR="8794" marT="8792" marB="0" anchor="ctr">
                    <a:lnL>
                      <a:noFill/>
                    </a:lnL>
                    <a:lnR w="12700" cap="flat" cmpd="sng" algn="ctr">
                      <a:solidFill>
                        <a:schemeClr val="tx1">
                          <a:lumMod val="65000"/>
                          <a:lumOff val="35000"/>
                        </a:schemeClr>
                      </a:solidFill>
                      <a:prstDash val="solid"/>
                      <a:round/>
                      <a:headEnd type="none" w="med" len="med"/>
                      <a:tailEnd type="none" w="med" len="med"/>
                    </a:lnR>
                    <a:lnT>
                      <a:noFill/>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100" b="1" i="0" u="none" strike="noStrike" dirty="0">
                          <a:solidFill>
                            <a:srgbClr val="000000"/>
                          </a:solidFill>
                          <a:latin typeface="+mn-lt"/>
                        </a:rPr>
                        <a:t>Clasificación de Municipalidades </a:t>
                      </a:r>
                      <a:r>
                        <a:rPr lang="es-PE" sz="1100" b="1" i="0" u="none" strike="noStrike" dirty="0" smtClean="0">
                          <a:solidFill>
                            <a:srgbClr val="000000"/>
                          </a:solidFill>
                          <a:latin typeface="+mn-lt"/>
                        </a:rPr>
                        <a:t>PI 2014</a:t>
                      </a:r>
                      <a:endParaRPr lang="es-PE" sz="1100" b="1" i="0" u="none" strike="noStrike" dirty="0">
                        <a:solidFill>
                          <a:srgbClr val="000000"/>
                        </a:solidFill>
                        <a:latin typeface="+mn-lt"/>
                      </a:endParaRPr>
                    </a:p>
                  </a:txBody>
                  <a:tcPr marL="8794" marR="8794" marT="8792"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a:noFill/>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100" b="1" i="0" u="none" strike="noStrike" dirty="0">
                          <a:solidFill>
                            <a:srgbClr val="000000"/>
                          </a:solidFill>
                          <a:latin typeface="+mn-lt"/>
                        </a:rPr>
                        <a:t>Número de </a:t>
                      </a:r>
                      <a:br>
                        <a:rPr lang="es-PE" sz="1100" b="1" i="0" u="none" strike="noStrike" dirty="0">
                          <a:solidFill>
                            <a:srgbClr val="000000"/>
                          </a:solidFill>
                          <a:latin typeface="+mn-lt"/>
                        </a:rPr>
                      </a:br>
                      <a:r>
                        <a:rPr lang="es-PE" sz="1100" b="1" i="0" u="none" strike="noStrike" dirty="0">
                          <a:solidFill>
                            <a:srgbClr val="000000"/>
                          </a:solidFill>
                          <a:latin typeface="+mn-lt"/>
                        </a:rPr>
                        <a:t>municipalidades</a:t>
                      </a:r>
                    </a:p>
                  </a:txBody>
                  <a:tcPr marL="8794" marR="8794" marT="8792" marB="0" anchor="ctr">
                    <a:lnL w="12700" cap="flat" cmpd="sng" algn="ctr">
                      <a:solidFill>
                        <a:schemeClr val="tx1">
                          <a:lumMod val="65000"/>
                          <a:lumOff val="35000"/>
                        </a:schemeClr>
                      </a:solidFill>
                      <a:prstDash val="solid"/>
                      <a:round/>
                      <a:headEnd type="none" w="med" len="med"/>
                      <a:tailEnd type="none" w="med" len="med"/>
                    </a:lnL>
                    <a:lnR>
                      <a:noFill/>
                    </a:lnR>
                    <a:lnT>
                      <a:noFill/>
                    </a:lnT>
                    <a:lnB w="12700" cap="flat" cmpd="sng" algn="ctr">
                      <a:solidFill>
                        <a:schemeClr val="tx1">
                          <a:lumMod val="65000"/>
                          <a:lumOff val="35000"/>
                        </a:schemeClr>
                      </a:solidFill>
                      <a:prstDash val="solid"/>
                      <a:round/>
                      <a:headEnd type="none" w="med" len="med"/>
                      <a:tailEnd type="none" w="med" len="med"/>
                    </a:lnB>
                    <a:noFill/>
                  </a:tcPr>
                </a:tc>
              </a:tr>
              <a:tr h="177605">
                <a:tc>
                  <a:txBody>
                    <a:bodyPr/>
                    <a:lstStyle/>
                    <a:p>
                      <a:pPr algn="l" fontAlgn="b"/>
                      <a:r>
                        <a:rPr lang="es-PE" sz="1100" b="0" i="0" u="none" strike="noStrike" dirty="0">
                          <a:solidFill>
                            <a:srgbClr val="000000"/>
                          </a:solidFill>
                          <a:latin typeface="+mn-lt"/>
                        </a:rPr>
                        <a:t> </a:t>
                      </a:r>
                    </a:p>
                  </a:txBody>
                  <a:tcPr marL="8794" marR="8794" marT="8792" marB="0" anchor="b">
                    <a:lnL>
                      <a:no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0000"/>
                    </a:solidFill>
                  </a:tcPr>
                </a:tc>
                <a:tc>
                  <a:txBody>
                    <a:bodyPr/>
                    <a:lstStyle/>
                    <a:p>
                      <a:pPr algn="l" fontAlgn="ctr"/>
                      <a:r>
                        <a:rPr lang="es-PE" sz="1100" b="0" i="0" u="none" strike="noStrike" dirty="0" smtClean="0">
                          <a:solidFill>
                            <a:srgbClr val="000000"/>
                          </a:solidFill>
                          <a:latin typeface="+mn-lt"/>
                        </a:rPr>
                        <a:t>CPA</a:t>
                      </a:r>
                      <a:endParaRPr lang="es-PE" sz="1100" b="0" i="0" u="none" strike="noStrike" dirty="0">
                        <a:solidFill>
                          <a:srgbClr val="000000"/>
                        </a:solidFill>
                        <a:latin typeface="+mn-lt"/>
                      </a:endParaRPr>
                    </a:p>
                  </a:txBody>
                  <a:tcPr marL="8794" marR="8794" marT="8792"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fontAlgn="b"/>
                      <a:r>
                        <a:rPr lang="es-PE" sz="1100" b="0" i="0" u="none" strike="noStrike" dirty="0">
                          <a:solidFill>
                            <a:srgbClr val="000000"/>
                          </a:solidFill>
                          <a:latin typeface="+mn-lt"/>
                        </a:rPr>
                        <a:t>40</a:t>
                      </a:r>
                    </a:p>
                  </a:txBody>
                  <a:tcPr marL="8794" marR="8794" marT="8792" marB="0" anchor="b">
                    <a:lnL w="12700" cap="flat" cmpd="sng" algn="ctr">
                      <a:solidFill>
                        <a:schemeClr val="tx1">
                          <a:lumMod val="65000"/>
                          <a:lumOff val="35000"/>
                        </a:schemeClr>
                      </a:solidFill>
                      <a:prstDash val="solid"/>
                      <a:round/>
                      <a:headEnd type="none" w="med" len="med"/>
                      <a:tailEnd type="none" w="med" len="med"/>
                    </a:lnL>
                    <a:lnR>
                      <a:no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177605">
                <a:tc>
                  <a:txBody>
                    <a:bodyPr/>
                    <a:lstStyle/>
                    <a:p>
                      <a:pPr algn="l" fontAlgn="b"/>
                      <a:r>
                        <a:rPr lang="es-PE" sz="1100" b="0" i="0" u="none" strike="noStrike" dirty="0" smtClean="0">
                          <a:solidFill>
                            <a:srgbClr val="000000"/>
                          </a:solidFill>
                          <a:latin typeface="+mn-lt"/>
                        </a:rPr>
                        <a:t> </a:t>
                      </a:r>
                      <a:endParaRPr lang="es-PE" sz="1100" b="0" i="0" u="none" strike="noStrike" dirty="0">
                        <a:solidFill>
                          <a:srgbClr val="000000"/>
                        </a:solidFill>
                        <a:latin typeface="+mn-lt"/>
                      </a:endParaRPr>
                    </a:p>
                  </a:txBody>
                  <a:tcPr marL="8794" marR="8794" marT="8792" marB="0" anchor="b">
                    <a:lnL>
                      <a:no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7BF97E"/>
                    </a:solidFill>
                  </a:tcPr>
                </a:tc>
                <a:tc>
                  <a:txBody>
                    <a:bodyPr/>
                    <a:lstStyle/>
                    <a:p>
                      <a:pPr algn="l" fontAlgn="ctr"/>
                      <a:r>
                        <a:rPr lang="es-PE" sz="1100" b="0" i="0" u="none" strike="noStrike" dirty="0" smtClean="0">
                          <a:solidFill>
                            <a:srgbClr val="000000"/>
                          </a:solidFill>
                          <a:latin typeface="+mn-lt"/>
                        </a:rPr>
                        <a:t>CPB</a:t>
                      </a:r>
                      <a:endParaRPr lang="es-PE" sz="1100" b="0" i="0" u="none" strike="noStrike" dirty="0">
                        <a:solidFill>
                          <a:srgbClr val="000000"/>
                        </a:solidFill>
                        <a:latin typeface="+mn-lt"/>
                      </a:endParaRPr>
                    </a:p>
                  </a:txBody>
                  <a:tcPr marL="8794" marR="8794" marT="8792"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fontAlgn="b"/>
                      <a:r>
                        <a:rPr lang="es-PE" sz="1100" b="0" i="0" u="none" strike="noStrike" dirty="0">
                          <a:solidFill>
                            <a:srgbClr val="000000"/>
                          </a:solidFill>
                          <a:latin typeface="+mn-lt"/>
                        </a:rPr>
                        <a:t>209</a:t>
                      </a:r>
                    </a:p>
                  </a:txBody>
                  <a:tcPr marL="8794" marR="8794" marT="8792" marB="0" anchor="b">
                    <a:lnL w="12700" cap="flat" cmpd="sng" algn="ctr">
                      <a:solidFill>
                        <a:schemeClr val="tx1">
                          <a:lumMod val="65000"/>
                          <a:lumOff val="35000"/>
                        </a:schemeClr>
                      </a:solidFill>
                      <a:prstDash val="solid"/>
                      <a:round/>
                      <a:headEnd type="none" w="med" len="med"/>
                      <a:tailEnd type="none" w="med" len="med"/>
                    </a:lnL>
                    <a:lnR>
                      <a:no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177605">
                <a:tc>
                  <a:txBody>
                    <a:bodyPr/>
                    <a:lstStyle/>
                    <a:p>
                      <a:pPr algn="l" fontAlgn="b"/>
                      <a:r>
                        <a:rPr lang="es-PE" sz="1100" b="0" i="0" u="none" strike="noStrike" dirty="0" smtClean="0">
                          <a:solidFill>
                            <a:srgbClr val="000000"/>
                          </a:solidFill>
                          <a:latin typeface="+mn-lt"/>
                        </a:rPr>
                        <a:t> </a:t>
                      </a:r>
                      <a:endParaRPr lang="es-PE" sz="1100" b="0" i="0" u="none" strike="noStrike" dirty="0">
                        <a:solidFill>
                          <a:srgbClr val="000000"/>
                        </a:solidFill>
                        <a:latin typeface="+mn-lt"/>
                      </a:endParaRPr>
                    </a:p>
                  </a:txBody>
                  <a:tcPr marL="8794" marR="8794" marT="8792" marB="0" anchor="b">
                    <a:lnL>
                      <a:no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348EA6"/>
                    </a:solidFill>
                  </a:tcPr>
                </a:tc>
                <a:tc>
                  <a:txBody>
                    <a:bodyPr/>
                    <a:lstStyle/>
                    <a:p>
                      <a:pPr algn="l" fontAlgn="ctr"/>
                      <a:r>
                        <a:rPr lang="es-PE" sz="1100" b="0" i="0" u="none" strike="noStrike" dirty="0" smtClean="0">
                          <a:solidFill>
                            <a:srgbClr val="000000"/>
                          </a:solidFill>
                          <a:latin typeface="+mn-lt"/>
                        </a:rPr>
                        <a:t>No CP, más de 500VVUU</a:t>
                      </a:r>
                      <a:endParaRPr lang="es-PE" sz="1100" b="0" i="0" u="none" strike="noStrike" dirty="0">
                        <a:solidFill>
                          <a:srgbClr val="000000"/>
                        </a:solidFill>
                        <a:latin typeface="+mn-lt"/>
                      </a:endParaRPr>
                    </a:p>
                  </a:txBody>
                  <a:tcPr marL="8794" marR="8794" marT="8792"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fontAlgn="b"/>
                      <a:r>
                        <a:rPr lang="es-PE" sz="1100" b="0" i="0" u="none" strike="noStrike" dirty="0">
                          <a:solidFill>
                            <a:srgbClr val="000000"/>
                          </a:solidFill>
                          <a:latin typeface="+mn-lt"/>
                        </a:rPr>
                        <a:t>556</a:t>
                      </a:r>
                    </a:p>
                  </a:txBody>
                  <a:tcPr marL="8794" marR="8794" marT="8792" marB="0" anchor="b">
                    <a:lnL w="12700" cap="flat" cmpd="sng" algn="ctr">
                      <a:solidFill>
                        <a:schemeClr val="tx1">
                          <a:lumMod val="65000"/>
                          <a:lumOff val="35000"/>
                        </a:schemeClr>
                      </a:solidFill>
                      <a:prstDash val="solid"/>
                      <a:round/>
                      <a:headEnd type="none" w="med" len="med"/>
                      <a:tailEnd type="none" w="med" len="med"/>
                    </a:lnL>
                    <a:lnR>
                      <a:no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346417">
                <a:tc>
                  <a:txBody>
                    <a:bodyPr/>
                    <a:lstStyle/>
                    <a:p>
                      <a:pPr algn="l" fontAlgn="b"/>
                      <a:r>
                        <a:rPr lang="es-PE" sz="1100" b="0" i="0" u="none" strike="noStrike" dirty="0">
                          <a:solidFill>
                            <a:srgbClr val="000000"/>
                          </a:solidFill>
                          <a:latin typeface="+mn-lt"/>
                        </a:rPr>
                        <a:t> </a:t>
                      </a:r>
                    </a:p>
                  </a:txBody>
                  <a:tcPr marL="8794" marR="8794" marT="8792" marB="0" anchor="b">
                    <a:lnL>
                      <a:no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7A835"/>
                    </a:solidFill>
                  </a:tcPr>
                </a:tc>
                <a:tc>
                  <a:txBody>
                    <a:bodyPr/>
                    <a:lstStyle/>
                    <a:p>
                      <a:pPr algn="l" fontAlgn="ctr"/>
                      <a:r>
                        <a:rPr lang="es-PE" sz="1100" b="0" i="0" u="none" strike="noStrike" dirty="0" smtClean="0">
                          <a:solidFill>
                            <a:srgbClr val="000000"/>
                          </a:solidFill>
                          <a:latin typeface="+mn-lt"/>
                        </a:rPr>
                        <a:t>No</a:t>
                      </a:r>
                      <a:r>
                        <a:rPr lang="es-PE" sz="1100" b="0" i="0" u="none" strike="noStrike" baseline="0" dirty="0" smtClean="0">
                          <a:solidFill>
                            <a:srgbClr val="000000"/>
                          </a:solidFill>
                          <a:latin typeface="+mn-lt"/>
                        </a:rPr>
                        <a:t> CP, </a:t>
                      </a:r>
                      <a:r>
                        <a:rPr lang="es-PE" sz="1100" b="0" i="0" u="none" strike="noStrike" dirty="0" smtClean="0">
                          <a:solidFill>
                            <a:srgbClr val="000000"/>
                          </a:solidFill>
                          <a:latin typeface="+mn-lt"/>
                        </a:rPr>
                        <a:t>menos </a:t>
                      </a:r>
                      <a:r>
                        <a:rPr lang="es-PE" sz="1100" b="0" i="0" u="none" strike="noStrike" dirty="0">
                          <a:solidFill>
                            <a:srgbClr val="000000"/>
                          </a:solidFill>
                          <a:latin typeface="+mn-lt"/>
                        </a:rPr>
                        <a:t>de 500VVUU</a:t>
                      </a:r>
                    </a:p>
                  </a:txBody>
                  <a:tcPr marL="8794" marR="8794" marT="8792"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fontAlgn="b"/>
                      <a:r>
                        <a:rPr lang="es-PE" sz="1100" b="0" i="0" u="none" strike="noStrike" dirty="0">
                          <a:solidFill>
                            <a:srgbClr val="000000"/>
                          </a:solidFill>
                          <a:latin typeface="+mn-lt"/>
                        </a:rPr>
                        <a:t>1037</a:t>
                      </a:r>
                    </a:p>
                  </a:txBody>
                  <a:tcPr marL="8794" marR="8794" marT="8792" marB="0" anchor="b">
                    <a:lnL w="12700" cap="flat" cmpd="sng" algn="ctr">
                      <a:solidFill>
                        <a:schemeClr val="tx1">
                          <a:lumMod val="65000"/>
                          <a:lumOff val="35000"/>
                        </a:schemeClr>
                      </a:solidFill>
                      <a:prstDash val="solid"/>
                      <a:round/>
                      <a:headEnd type="none" w="med" len="med"/>
                      <a:tailEnd type="none" w="med" len="med"/>
                    </a:lnL>
                    <a:lnR>
                      <a:no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177605">
                <a:tc>
                  <a:txBody>
                    <a:bodyPr/>
                    <a:lstStyle/>
                    <a:p>
                      <a:pPr algn="l" fontAlgn="b"/>
                      <a:endParaRPr lang="es-PE" sz="1100" b="0" i="0" u="none" strike="noStrike" dirty="0">
                        <a:solidFill>
                          <a:srgbClr val="000000"/>
                        </a:solidFill>
                        <a:latin typeface="+mn-lt"/>
                      </a:endParaRPr>
                    </a:p>
                  </a:txBody>
                  <a:tcPr marL="8794" marR="8794" marT="8792" marB="0" anchor="b">
                    <a:lnL>
                      <a:no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a:noFill/>
                    </a:lnB>
                  </a:tcPr>
                </a:tc>
                <a:tc>
                  <a:txBody>
                    <a:bodyPr/>
                    <a:lstStyle/>
                    <a:p>
                      <a:pPr algn="l" fontAlgn="ctr"/>
                      <a:r>
                        <a:rPr lang="es-PE" sz="1100" b="1" i="0" u="none" strike="noStrike" dirty="0">
                          <a:solidFill>
                            <a:srgbClr val="000000"/>
                          </a:solidFill>
                          <a:latin typeface="+mn-lt"/>
                        </a:rPr>
                        <a:t>TOTAL</a:t>
                      </a:r>
                    </a:p>
                  </a:txBody>
                  <a:tcPr marL="8794" marR="8794" marT="8792"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a:noFill/>
                    </a:lnB>
                  </a:tcPr>
                </a:tc>
                <a:tc>
                  <a:txBody>
                    <a:bodyPr/>
                    <a:lstStyle/>
                    <a:p>
                      <a:pPr algn="ctr" fontAlgn="b"/>
                      <a:r>
                        <a:rPr lang="es-PE" sz="1100" b="1" i="0" u="none" strike="noStrike" dirty="0">
                          <a:solidFill>
                            <a:srgbClr val="000000"/>
                          </a:solidFill>
                          <a:latin typeface="+mn-lt"/>
                        </a:rPr>
                        <a:t>1842</a:t>
                      </a:r>
                    </a:p>
                  </a:txBody>
                  <a:tcPr marL="8794" marR="8794" marT="8792" marB="0" anchor="b">
                    <a:lnL w="12700" cap="flat" cmpd="sng" algn="ctr">
                      <a:solidFill>
                        <a:schemeClr val="tx1">
                          <a:lumMod val="65000"/>
                          <a:lumOff val="35000"/>
                        </a:schemeClr>
                      </a:solidFill>
                      <a:prstDash val="solid"/>
                      <a:round/>
                      <a:headEnd type="none" w="med" len="med"/>
                      <a:tailEnd type="none" w="med" len="med"/>
                    </a:lnL>
                    <a:lnR>
                      <a:noFill/>
                    </a:lnR>
                    <a:lnT w="12700" cap="flat" cmpd="sng" algn="ctr">
                      <a:solidFill>
                        <a:schemeClr val="tx1">
                          <a:lumMod val="65000"/>
                          <a:lumOff val="35000"/>
                        </a:schemeClr>
                      </a:solidFill>
                      <a:prstDash val="solid"/>
                      <a:round/>
                      <a:headEnd type="none" w="med" len="med"/>
                      <a:tailEnd type="none" w="med" len="med"/>
                    </a:lnT>
                    <a:lnB>
                      <a:noFill/>
                    </a:lnB>
                  </a:tcPr>
                </a:tc>
              </a:tr>
            </a:tbl>
          </a:graphicData>
        </a:graphic>
      </p:graphicFrame>
      <p:graphicFrame>
        <p:nvGraphicFramePr>
          <p:cNvPr id="9" name="8 Tabla"/>
          <p:cNvGraphicFramePr>
            <a:graphicFrameLocks noGrp="1"/>
          </p:cNvGraphicFramePr>
          <p:nvPr/>
        </p:nvGraphicFramePr>
        <p:xfrm>
          <a:off x="5030666" y="3475893"/>
          <a:ext cx="3811465" cy="1724889"/>
        </p:xfrm>
        <a:graphic>
          <a:graphicData uri="http://schemas.openxmlformats.org/drawingml/2006/table">
            <a:tbl>
              <a:tblPr/>
              <a:tblGrid>
                <a:gridCol w="816373"/>
                <a:gridCol w="730448"/>
                <a:gridCol w="826431"/>
                <a:gridCol w="1438213"/>
              </a:tblGrid>
              <a:tr h="318281">
                <a:tc>
                  <a:txBody>
                    <a:bodyPr/>
                    <a:lstStyle/>
                    <a:p>
                      <a:pPr algn="ctr" fontAlgn="ctr"/>
                      <a:r>
                        <a:rPr lang="es-PE" sz="1000" b="1" i="0" u="none" strike="noStrike" dirty="0">
                          <a:solidFill>
                            <a:schemeClr val="bg1"/>
                          </a:solidFill>
                          <a:latin typeface="+mn-lt"/>
                        </a:rPr>
                        <a:t>Departamento</a:t>
                      </a:r>
                    </a:p>
                  </a:txBody>
                  <a:tcPr marL="8793" marR="8793" marT="87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s-PE" sz="1000" b="1" i="0" u="none" strike="noStrike" dirty="0">
                          <a:solidFill>
                            <a:schemeClr val="bg1"/>
                          </a:solidFill>
                          <a:latin typeface="+mn-lt"/>
                        </a:rPr>
                        <a:t>Provincia</a:t>
                      </a:r>
                    </a:p>
                  </a:txBody>
                  <a:tcPr marL="8793" marR="8793" marT="87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s-PE" sz="1000" b="1" i="0" u="none" strike="noStrike" dirty="0">
                          <a:solidFill>
                            <a:schemeClr val="bg1"/>
                          </a:solidFill>
                          <a:latin typeface="+mn-lt"/>
                        </a:rPr>
                        <a:t>Distrito</a:t>
                      </a:r>
                    </a:p>
                  </a:txBody>
                  <a:tcPr marL="8793" marR="8793" marT="87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s-PE" sz="1000" b="1" i="0" u="none" strike="noStrike" dirty="0">
                          <a:solidFill>
                            <a:schemeClr val="bg1"/>
                          </a:solidFill>
                          <a:latin typeface="+mn-lt"/>
                        </a:rPr>
                        <a:t>Clasificación municipal</a:t>
                      </a:r>
                    </a:p>
                  </a:txBody>
                  <a:tcPr marL="8793" marR="8793" marT="87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75826">
                <a:tc>
                  <a:txBody>
                    <a:bodyPr/>
                    <a:lstStyle/>
                    <a:p>
                      <a:pPr algn="l" fontAlgn="ctr"/>
                      <a:r>
                        <a:rPr lang="es-PE" sz="900" b="0" i="0" u="none" strike="noStrike" dirty="0">
                          <a:solidFill>
                            <a:srgbClr val="000000"/>
                          </a:solidFill>
                          <a:latin typeface="Arial Narrow" pitchFamily="34" charset="0"/>
                        </a:rPr>
                        <a:t>AREQUIPA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AREQUIPA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a:solidFill>
                            <a:srgbClr val="000000"/>
                          </a:solidFill>
                          <a:latin typeface="Arial Narrow" pitchFamily="34" charset="0"/>
                        </a:rPr>
                        <a:t>AREQUIPA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a:solidFill>
                            <a:srgbClr val="000000"/>
                          </a:solidFill>
                          <a:latin typeface="Arial Narrow" pitchFamily="34" charset="0"/>
                        </a:rPr>
                        <a:t>CPA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75826">
                <a:tc>
                  <a:txBody>
                    <a:bodyPr/>
                    <a:lstStyle/>
                    <a:p>
                      <a:pPr algn="l" fontAlgn="ctr"/>
                      <a:r>
                        <a:rPr lang="es-PE" sz="900" b="0" i="0" u="none" strike="noStrike">
                          <a:solidFill>
                            <a:srgbClr val="000000"/>
                          </a:solidFill>
                          <a:latin typeface="Arial Narrow" pitchFamily="34" charset="0"/>
                        </a:rPr>
                        <a:t>LIMA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LIMA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MIRAFLORES</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CPA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75826">
                <a:tc>
                  <a:txBody>
                    <a:bodyPr/>
                    <a:lstStyle/>
                    <a:p>
                      <a:pPr algn="l" fontAlgn="ctr"/>
                      <a:r>
                        <a:rPr lang="es-PE" sz="900" b="0" i="0" u="none" strike="noStrike" dirty="0">
                          <a:solidFill>
                            <a:srgbClr val="000000"/>
                          </a:solidFill>
                          <a:latin typeface="Arial Narrow" pitchFamily="34" charset="0"/>
                        </a:rPr>
                        <a:t>ANCASH</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HUARAZ</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HUARAZ</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CPB</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75826">
                <a:tc>
                  <a:txBody>
                    <a:bodyPr/>
                    <a:lstStyle/>
                    <a:p>
                      <a:pPr algn="l" fontAlgn="ctr"/>
                      <a:r>
                        <a:rPr lang="es-PE" sz="900" b="0" i="0" u="none" strike="noStrike">
                          <a:solidFill>
                            <a:srgbClr val="000000"/>
                          </a:solidFill>
                          <a:latin typeface="Arial Narrow" pitchFamily="34" charset="0"/>
                        </a:rPr>
                        <a:t>CUSCO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a:solidFill>
                            <a:srgbClr val="000000"/>
                          </a:solidFill>
                          <a:latin typeface="Arial Narrow" pitchFamily="34" charset="0"/>
                        </a:rPr>
                        <a:t>CUSCO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CUSCO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CPB</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75826">
                <a:tc>
                  <a:txBody>
                    <a:bodyPr/>
                    <a:lstStyle/>
                    <a:p>
                      <a:pPr algn="l" fontAlgn="ctr"/>
                      <a:r>
                        <a:rPr lang="es-PE" sz="900" b="0" i="0" u="none" strike="noStrike" dirty="0">
                          <a:solidFill>
                            <a:srgbClr val="000000"/>
                          </a:solidFill>
                          <a:latin typeface="Arial Narrow" pitchFamily="34" charset="0"/>
                        </a:rPr>
                        <a:t>JUNIN</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SATIPO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PANGOA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No CP, más de 500 VVUU</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75826">
                <a:tc>
                  <a:txBody>
                    <a:bodyPr/>
                    <a:lstStyle/>
                    <a:p>
                      <a:pPr algn="l" fontAlgn="ctr"/>
                      <a:r>
                        <a:rPr lang="es-PE" sz="900" b="0" i="0" u="none" strike="noStrike" dirty="0">
                          <a:solidFill>
                            <a:srgbClr val="000000"/>
                          </a:solidFill>
                          <a:latin typeface="Arial Narrow" pitchFamily="34" charset="0"/>
                        </a:rPr>
                        <a:t>LORETO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MAYNAS</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MAZAN</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s-PE" sz="900" b="0" i="0" u="none" strike="noStrike" dirty="0">
                          <a:solidFill>
                            <a:srgbClr val="000000"/>
                          </a:solidFill>
                          <a:latin typeface="Arial Narrow" pitchFamily="34" charset="0"/>
                        </a:rPr>
                        <a:t>No CP, más de 500 VVUU</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75826">
                <a:tc>
                  <a:txBody>
                    <a:bodyPr/>
                    <a:lstStyle/>
                    <a:p>
                      <a:pPr algn="l" fontAlgn="ctr"/>
                      <a:r>
                        <a:rPr lang="es-PE" sz="900" b="0" i="0" u="none" strike="noStrike" dirty="0">
                          <a:solidFill>
                            <a:srgbClr val="000000"/>
                          </a:solidFill>
                          <a:latin typeface="Arial Narrow" pitchFamily="34" charset="0"/>
                        </a:rPr>
                        <a:t>AMAZONAS</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BAGUA</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EL PARCO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No CP, menos de 500 VVUU</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75826">
                <a:tc>
                  <a:txBody>
                    <a:bodyPr/>
                    <a:lstStyle/>
                    <a:p>
                      <a:pPr algn="l" fontAlgn="ctr"/>
                      <a:r>
                        <a:rPr lang="es-PE" sz="900" b="0" i="0" u="none" strike="noStrike">
                          <a:solidFill>
                            <a:srgbClr val="000000"/>
                          </a:solidFill>
                          <a:latin typeface="Arial Narrow" pitchFamily="34" charset="0"/>
                        </a:rPr>
                        <a:t>PUNO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PUNO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CHUCUITO</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s-PE" sz="900" b="0" i="0" u="none" strike="noStrike" dirty="0">
                          <a:solidFill>
                            <a:srgbClr val="000000"/>
                          </a:solidFill>
                          <a:latin typeface="Arial Narrow" pitchFamily="34" charset="0"/>
                        </a:rPr>
                        <a:t>No CP, menos de 500 VVUU</a:t>
                      </a:r>
                    </a:p>
                  </a:txBody>
                  <a:tcPr marL="8793" marR="8793" marT="879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10" name="2 Marcador de contenido"/>
          <p:cNvSpPr txBox="1">
            <a:spLocks/>
          </p:cNvSpPr>
          <p:nvPr/>
        </p:nvSpPr>
        <p:spPr bwMode="auto">
          <a:xfrm>
            <a:off x="4947139" y="3105150"/>
            <a:ext cx="2573215" cy="344365"/>
          </a:xfrm>
          <a:prstGeom prst="rect">
            <a:avLst/>
          </a:prstGeom>
          <a:noFill/>
          <a:ln w="9525">
            <a:noFill/>
            <a:miter lim="800000"/>
            <a:headEnd/>
            <a:tailEnd/>
          </a:ln>
        </p:spPr>
        <p:txBody>
          <a:bodyPr>
            <a:normAutofit/>
          </a:bodyPr>
          <a:lstStyle/>
          <a:p>
            <a:pPr indent="-252052" algn="just">
              <a:defRPr/>
            </a:pPr>
            <a:r>
              <a:rPr lang="es-PE" sz="1108" dirty="0">
                <a:latin typeface="+mn-lt"/>
              </a:rPr>
              <a:t>Ejemplos de municipalidades: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42322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9" name="4 CuadroTexto"/>
          <p:cNvSpPr>
            <a:spLocks noChangeArrowheads="1"/>
          </p:cNvSpPr>
          <p:nvPr/>
        </p:nvSpPr>
        <p:spPr bwMode="auto">
          <a:xfrm>
            <a:off x="444012" y="1069731"/>
            <a:ext cx="8374673" cy="3763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ＭＳ Ｐゴシック" panose="020B0600070205080204" pitchFamily="34" charset="-128"/>
              </a:defRPr>
            </a:lvl9pPr>
          </a:lstStyle>
          <a:p>
            <a:pPr>
              <a:spcBef>
                <a:spcPct val="0"/>
              </a:spcBef>
              <a:buFont typeface="Arial" panose="020B0604020202020204" pitchFamily="34" charset="0"/>
              <a:buNone/>
            </a:pPr>
            <a:r>
              <a:rPr lang="es-PE" altLang="es-ES" sz="1846" u="sng" dirty="0" smtClean="0"/>
              <a:t>Logros </a:t>
            </a:r>
            <a:r>
              <a:rPr lang="es-PE" altLang="es-ES" sz="1846" u="sng" dirty="0"/>
              <a:t>PI – Resultados de </a:t>
            </a:r>
            <a:r>
              <a:rPr lang="es-PE" altLang="es-ES" sz="1846" u="sng" dirty="0" smtClean="0"/>
              <a:t>cumplimiento (ejemplos)</a:t>
            </a:r>
            <a:endParaRPr lang="es-ES" altLang="zh-CN" sz="1846" u="sng" dirty="0">
              <a:latin typeface="Arial Narrow" panose="020B0606020202030204" pitchFamily="34" charset="0"/>
              <a:ea typeface="ＭＳ Ｐゴシック" panose="020B0600070205080204" pitchFamily="34" charset="-128"/>
            </a:endParaRPr>
          </a:p>
        </p:txBody>
      </p:sp>
      <p:sp>
        <p:nvSpPr>
          <p:cNvPr id="12" name="11 Rectángulo redondeado"/>
          <p:cNvSpPr/>
          <p:nvPr/>
        </p:nvSpPr>
        <p:spPr bwMode="auto">
          <a:xfrm>
            <a:off x="1222599" y="2144433"/>
            <a:ext cx="3398638" cy="2107527"/>
          </a:xfrm>
          <a:prstGeom prst="roundRect">
            <a:avLst/>
          </a:prstGeom>
          <a:solidFill>
            <a:schemeClr val="bg1">
              <a:lumMod val="85000"/>
            </a:schemeClr>
          </a:solidFill>
          <a:ln w="9525">
            <a:noFill/>
            <a:miter lim="800000"/>
            <a:headEnd/>
            <a:tailEnd/>
          </a:ln>
          <a:effectLst>
            <a:innerShdw blurRad="63500" dist="50800" dir="2700000">
              <a:srgbClr val="333399">
                <a:alpha val="50000"/>
              </a:srgbClr>
            </a:innerShdw>
          </a:effectLst>
        </p:spPr>
        <p:txBody>
          <a:bodyPr anchor="ctr"/>
          <a:lstStyle/>
          <a:p>
            <a:pPr algn="ctr">
              <a:defRPr/>
            </a:pPr>
            <a:r>
              <a:rPr lang="es-PE" sz="2308" dirty="0">
                <a:solidFill>
                  <a:schemeClr val="tx1">
                    <a:lumMod val="85000"/>
                    <a:lumOff val="15000"/>
                  </a:schemeClr>
                </a:solidFill>
                <a:latin typeface="+mn-lt"/>
                <a:cs typeface="Estrangelo Edessa" pitchFamily="66" charset="0"/>
              </a:rPr>
              <a:t>S/. 1,033 </a:t>
            </a:r>
            <a:r>
              <a:rPr lang="es-PE" sz="1385" dirty="0">
                <a:solidFill>
                  <a:schemeClr val="tx1">
                    <a:lumMod val="85000"/>
                    <a:lumOff val="15000"/>
                  </a:schemeClr>
                </a:solidFill>
                <a:latin typeface="+mn-lt"/>
              </a:rPr>
              <a:t>millones</a:t>
            </a:r>
          </a:p>
          <a:p>
            <a:pPr algn="just">
              <a:defRPr/>
            </a:pPr>
            <a:endParaRPr lang="es-PE" sz="1108" dirty="0">
              <a:solidFill>
                <a:schemeClr val="tx1">
                  <a:lumMod val="85000"/>
                  <a:lumOff val="15000"/>
                </a:schemeClr>
              </a:solidFill>
              <a:latin typeface="+mn-lt"/>
            </a:endParaRPr>
          </a:p>
          <a:p>
            <a:pPr algn="ctr">
              <a:defRPr/>
            </a:pPr>
            <a:r>
              <a:rPr lang="es-ES" sz="1292" dirty="0">
                <a:solidFill>
                  <a:schemeClr val="tx1">
                    <a:lumMod val="85000"/>
                    <a:lumOff val="15000"/>
                  </a:schemeClr>
                </a:solidFill>
                <a:latin typeface="+mn-lt"/>
              </a:rPr>
              <a:t>de recaudación por impuesto predial en las municipalidades tipo A y B en el 2013. En el 2010, estas municipalidades solo recaudaban S/. 426 millones por este concepto, lo que significa un incremento de 242%.</a:t>
            </a:r>
            <a:endParaRPr lang="es-PE" sz="1292" dirty="0">
              <a:solidFill>
                <a:schemeClr val="tx1">
                  <a:lumMod val="85000"/>
                  <a:lumOff val="15000"/>
                </a:schemeClr>
              </a:solidFill>
              <a:latin typeface="+mn-lt"/>
            </a:endParaRPr>
          </a:p>
        </p:txBody>
      </p:sp>
      <p:sp>
        <p:nvSpPr>
          <p:cNvPr id="13" name="12 Rectángulo redondeado"/>
          <p:cNvSpPr/>
          <p:nvPr/>
        </p:nvSpPr>
        <p:spPr bwMode="auto">
          <a:xfrm>
            <a:off x="1362397" y="1574688"/>
            <a:ext cx="3142782" cy="461599"/>
          </a:xfrm>
          <a:prstGeom prst="roundRect">
            <a:avLst/>
          </a:prstGeom>
          <a:solidFill>
            <a:schemeClr val="bg1">
              <a:lumMod val="75000"/>
            </a:schemeClr>
          </a:solidFill>
          <a:ln w="9525">
            <a:noFill/>
            <a:miter lim="800000"/>
            <a:headEnd/>
            <a:tailEnd/>
          </a:ln>
          <a:effectLst>
            <a:innerShdw blurRad="63500" dist="50800" dir="2700000">
              <a:srgbClr val="333399">
                <a:alpha val="50000"/>
              </a:srgbClr>
            </a:innerShdw>
          </a:effectLst>
        </p:spPr>
        <p:txBody>
          <a:bodyPr anchor="ctr"/>
          <a:lstStyle/>
          <a:p>
            <a:pPr algn="ctr">
              <a:defRPr/>
            </a:pPr>
            <a:endParaRPr lang="es-PE" sz="1477" dirty="0">
              <a:solidFill>
                <a:srgbClr val="0070C0"/>
              </a:solidFill>
              <a:latin typeface="+mn-lt"/>
              <a:cs typeface="Estrangelo Edessa" pitchFamily="66" charset="0"/>
            </a:endParaRPr>
          </a:p>
          <a:p>
            <a:pPr algn="ctr">
              <a:defRPr/>
            </a:pPr>
            <a:r>
              <a:rPr lang="es-PE" sz="1477" dirty="0">
                <a:solidFill>
                  <a:srgbClr val="333399"/>
                </a:solidFill>
                <a:latin typeface="+mn-lt"/>
                <a:cs typeface="Estrangelo Edessa" pitchFamily="66" charset="0"/>
              </a:rPr>
              <a:t>Auto sostenibilidad Fiscal</a:t>
            </a:r>
          </a:p>
          <a:p>
            <a:pPr algn="ctr">
              <a:defRPr/>
            </a:pPr>
            <a:endParaRPr lang="es-PE" sz="1477" dirty="0">
              <a:solidFill>
                <a:srgbClr val="0070C0"/>
              </a:solidFill>
              <a:latin typeface="+mn-lt"/>
            </a:endParaRPr>
          </a:p>
        </p:txBody>
      </p:sp>
      <p:sp>
        <p:nvSpPr>
          <p:cNvPr id="11" name="10 Rectángulo redondeado"/>
          <p:cNvSpPr/>
          <p:nvPr/>
        </p:nvSpPr>
        <p:spPr bwMode="auto">
          <a:xfrm>
            <a:off x="4862614" y="2144433"/>
            <a:ext cx="3451392" cy="2107527"/>
          </a:xfrm>
          <a:prstGeom prst="roundRect">
            <a:avLst/>
          </a:prstGeom>
          <a:solidFill>
            <a:schemeClr val="bg1">
              <a:lumMod val="85000"/>
            </a:schemeClr>
          </a:solidFill>
          <a:ln w="9525">
            <a:noFill/>
            <a:miter lim="800000"/>
            <a:headEnd/>
            <a:tailEnd/>
          </a:ln>
          <a:effectLst>
            <a:innerShdw blurRad="63500" dist="50800" dir="2700000">
              <a:srgbClr val="333399">
                <a:alpha val="50000"/>
              </a:srgbClr>
            </a:innerShdw>
          </a:effectLst>
        </p:spPr>
        <p:txBody>
          <a:bodyPr anchor="ctr"/>
          <a:lstStyle/>
          <a:p>
            <a:pPr>
              <a:defRPr/>
            </a:pPr>
            <a:r>
              <a:rPr lang="es-ES" sz="2123" dirty="0" smtClean="0">
                <a:solidFill>
                  <a:schemeClr val="tx1">
                    <a:lumMod val="85000"/>
                    <a:lumOff val="15000"/>
                  </a:schemeClr>
                </a:solidFill>
                <a:latin typeface="+mn-lt"/>
                <a:cs typeface="Estrangelo Edessa" pitchFamily="66" charset="0"/>
              </a:rPr>
              <a:t>   526,990</a:t>
            </a:r>
            <a:r>
              <a:rPr lang="es-PE" sz="2123" dirty="0" smtClean="0">
                <a:solidFill>
                  <a:schemeClr val="tx1">
                    <a:lumMod val="85000"/>
                    <a:lumOff val="15000"/>
                  </a:schemeClr>
                </a:solidFill>
                <a:latin typeface="+mn-lt"/>
                <a:cs typeface="Estrangelo Edessa" pitchFamily="66" charset="0"/>
              </a:rPr>
              <a:t>     &amp;   </a:t>
            </a:r>
            <a:r>
              <a:rPr lang="es-ES" sz="2123" dirty="0" smtClean="0">
                <a:solidFill>
                  <a:schemeClr val="tx1">
                    <a:lumMod val="85000"/>
                    <a:lumOff val="15000"/>
                  </a:schemeClr>
                </a:solidFill>
                <a:latin typeface="+mn-lt"/>
                <a:cs typeface="Estrangelo Edessa" pitchFamily="66" charset="0"/>
              </a:rPr>
              <a:t>4,121</a:t>
            </a:r>
            <a:endParaRPr lang="es-PE" sz="2123" dirty="0">
              <a:solidFill>
                <a:schemeClr val="tx1">
                  <a:lumMod val="85000"/>
                  <a:lumOff val="15000"/>
                </a:schemeClr>
              </a:solidFill>
              <a:latin typeface="+mn-lt"/>
              <a:cs typeface="Estrangelo Edessa" pitchFamily="66" charset="0"/>
            </a:endParaRPr>
          </a:p>
          <a:p>
            <a:pPr algn="just">
              <a:defRPr/>
            </a:pPr>
            <a:r>
              <a:rPr lang="es-PE" sz="1154" dirty="0">
                <a:solidFill>
                  <a:schemeClr val="tx1">
                    <a:lumMod val="85000"/>
                    <a:lumOff val="15000"/>
                  </a:schemeClr>
                </a:solidFill>
                <a:latin typeface="+mn-lt"/>
              </a:rPr>
              <a:t>   viviendas segregan       </a:t>
            </a:r>
            <a:r>
              <a:rPr lang="es-ES" sz="1154" dirty="0" smtClean="0">
                <a:solidFill>
                  <a:schemeClr val="tx1">
                    <a:lumMod val="85000"/>
                    <a:lumOff val="15000"/>
                  </a:schemeClr>
                </a:solidFill>
                <a:latin typeface="+mn-lt"/>
              </a:rPr>
              <a:t>TM/mes </a:t>
            </a:r>
            <a:r>
              <a:rPr lang="es-ES" sz="1154" dirty="0">
                <a:solidFill>
                  <a:schemeClr val="tx1">
                    <a:lumMod val="85000"/>
                    <a:lumOff val="15000"/>
                  </a:schemeClr>
                </a:solidFill>
                <a:latin typeface="+mn-lt"/>
              </a:rPr>
              <a:t>de reciclaje</a:t>
            </a:r>
            <a:endParaRPr lang="es-PE" sz="1154" dirty="0">
              <a:solidFill>
                <a:schemeClr val="tx1">
                  <a:lumMod val="85000"/>
                  <a:lumOff val="15000"/>
                </a:schemeClr>
              </a:solidFill>
              <a:latin typeface="+mn-lt"/>
            </a:endParaRPr>
          </a:p>
          <a:p>
            <a:pPr algn="just">
              <a:defRPr/>
            </a:pPr>
            <a:r>
              <a:rPr lang="es-ES" sz="1154" dirty="0">
                <a:solidFill>
                  <a:schemeClr val="tx1">
                    <a:lumMod val="85000"/>
                    <a:lumOff val="15000"/>
                  </a:schemeClr>
                </a:solidFill>
                <a:latin typeface="+mn-lt"/>
              </a:rPr>
              <a:t>      adecuadamente                   </a:t>
            </a:r>
            <a:r>
              <a:rPr lang="es-ES" sz="1154" dirty="0" smtClean="0">
                <a:solidFill>
                  <a:schemeClr val="tx1">
                    <a:lumMod val="85000"/>
                    <a:lumOff val="15000"/>
                  </a:schemeClr>
                </a:solidFill>
                <a:latin typeface="+mn-lt"/>
              </a:rPr>
              <a:t>recuperado</a:t>
            </a:r>
            <a:endParaRPr lang="es-PE" sz="1154" dirty="0">
              <a:solidFill>
                <a:schemeClr val="tx1">
                  <a:lumMod val="85000"/>
                  <a:lumOff val="15000"/>
                </a:schemeClr>
              </a:solidFill>
              <a:latin typeface="+mn-lt"/>
            </a:endParaRPr>
          </a:p>
          <a:p>
            <a:pPr algn="just">
              <a:defRPr/>
            </a:pPr>
            <a:endParaRPr lang="es-PE" sz="1108" dirty="0">
              <a:solidFill>
                <a:schemeClr val="tx1">
                  <a:lumMod val="85000"/>
                  <a:lumOff val="15000"/>
                </a:schemeClr>
              </a:solidFill>
              <a:latin typeface="+mn-lt"/>
            </a:endParaRPr>
          </a:p>
          <a:p>
            <a:pPr algn="ctr">
              <a:defRPr/>
            </a:pPr>
            <a:r>
              <a:rPr lang="es-ES" sz="1292" dirty="0">
                <a:solidFill>
                  <a:schemeClr val="tx1">
                    <a:lumMod val="85000"/>
                    <a:lumOff val="15000"/>
                  </a:schemeClr>
                </a:solidFill>
                <a:latin typeface="+mn-lt"/>
              </a:rPr>
              <a:t>en 211 municipalidades tipo A y B que implementan un programa de segregación de residuos sólidos. Antes del PI, solo 5 municipalidades ejecutaban este tipo de programa en el 2013.</a:t>
            </a:r>
            <a:endParaRPr lang="es-PE" sz="1292" dirty="0">
              <a:solidFill>
                <a:schemeClr val="tx1">
                  <a:lumMod val="85000"/>
                  <a:lumOff val="15000"/>
                </a:schemeClr>
              </a:solidFill>
              <a:latin typeface="+mn-lt"/>
            </a:endParaRPr>
          </a:p>
        </p:txBody>
      </p:sp>
      <p:sp>
        <p:nvSpPr>
          <p:cNvPr id="18" name="17 Rectángulo redondeado"/>
          <p:cNvSpPr/>
          <p:nvPr/>
        </p:nvSpPr>
        <p:spPr bwMode="auto">
          <a:xfrm>
            <a:off x="5002412" y="1574688"/>
            <a:ext cx="3142782" cy="461599"/>
          </a:xfrm>
          <a:prstGeom prst="roundRect">
            <a:avLst/>
          </a:prstGeom>
          <a:solidFill>
            <a:schemeClr val="bg1">
              <a:lumMod val="75000"/>
            </a:schemeClr>
          </a:solidFill>
          <a:ln w="9525">
            <a:noFill/>
            <a:miter lim="800000"/>
            <a:headEnd/>
            <a:tailEnd/>
          </a:ln>
          <a:effectLst>
            <a:innerShdw blurRad="63500" dist="50800" dir="2700000">
              <a:srgbClr val="333399">
                <a:alpha val="50000"/>
              </a:srgbClr>
            </a:innerShdw>
          </a:effectLst>
        </p:spPr>
        <p:txBody>
          <a:bodyPr anchor="ctr"/>
          <a:lstStyle/>
          <a:p>
            <a:pPr algn="ctr">
              <a:defRPr/>
            </a:pPr>
            <a:endParaRPr lang="es-PE" sz="1477" dirty="0">
              <a:solidFill>
                <a:srgbClr val="0070C0"/>
              </a:solidFill>
              <a:latin typeface="+mn-lt"/>
              <a:cs typeface="Estrangelo Edessa" pitchFamily="66" charset="0"/>
            </a:endParaRPr>
          </a:p>
          <a:p>
            <a:pPr algn="ctr">
              <a:defRPr/>
            </a:pPr>
            <a:r>
              <a:rPr lang="es-PE" sz="1477" dirty="0">
                <a:solidFill>
                  <a:srgbClr val="333399"/>
                </a:solidFill>
                <a:cs typeface="Estrangelo Edessa" pitchFamily="66" charset="0"/>
              </a:rPr>
              <a:t>Gestión de Residuos Sólidos</a:t>
            </a:r>
          </a:p>
          <a:p>
            <a:pPr algn="ctr">
              <a:defRPr/>
            </a:pPr>
            <a:endParaRPr lang="es-PE" sz="1477" dirty="0">
              <a:solidFill>
                <a:srgbClr val="0070C0"/>
              </a:solidFill>
              <a:latin typeface="+mn-lt"/>
            </a:endParaRPr>
          </a:p>
        </p:txBody>
      </p:sp>
      <p:sp>
        <p:nvSpPr>
          <p:cNvPr id="19" name="18 Rectángulo redondeado"/>
          <p:cNvSpPr/>
          <p:nvPr/>
        </p:nvSpPr>
        <p:spPr bwMode="auto">
          <a:xfrm>
            <a:off x="3477851" y="4344283"/>
            <a:ext cx="2703654" cy="527542"/>
          </a:xfrm>
          <a:prstGeom prst="roundRect">
            <a:avLst/>
          </a:prstGeom>
          <a:solidFill>
            <a:schemeClr val="bg1">
              <a:lumMod val="75000"/>
            </a:schemeClr>
          </a:solidFill>
          <a:ln w="9525">
            <a:noFill/>
            <a:miter lim="800000"/>
            <a:headEnd/>
            <a:tailEnd/>
          </a:ln>
          <a:effectLst>
            <a:innerShdw blurRad="63500" dist="50800" dir="2700000">
              <a:srgbClr val="333399">
                <a:alpha val="50000"/>
              </a:srgbClr>
            </a:innerShdw>
          </a:effectLst>
        </p:spPr>
        <p:txBody>
          <a:bodyPr anchor="ctr"/>
          <a:lstStyle/>
          <a:p>
            <a:pPr algn="ctr">
              <a:defRPr/>
            </a:pPr>
            <a:endParaRPr lang="es-PE" sz="1477" dirty="0">
              <a:solidFill>
                <a:srgbClr val="007E39"/>
              </a:solidFill>
              <a:latin typeface="+mn-lt"/>
              <a:cs typeface="Estrangelo Edessa" pitchFamily="66" charset="0"/>
            </a:endParaRPr>
          </a:p>
          <a:p>
            <a:pPr algn="ctr">
              <a:defRPr/>
            </a:pPr>
            <a:r>
              <a:rPr lang="es-PE" sz="1477" dirty="0">
                <a:solidFill>
                  <a:srgbClr val="333399"/>
                </a:solidFill>
                <a:latin typeface="+mn-lt"/>
                <a:cs typeface="Estrangelo Edessa" pitchFamily="66" charset="0"/>
              </a:rPr>
              <a:t>Simplificación Administrativa</a:t>
            </a:r>
          </a:p>
          <a:p>
            <a:pPr algn="ctr">
              <a:defRPr/>
            </a:pPr>
            <a:endParaRPr lang="es-PE" sz="1477" dirty="0">
              <a:solidFill>
                <a:srgbClr val="007E39"/>
              </a:solidFill>
              <a:latin typeface="+mn-lt"/>
            </a:endParaRPr>
          </a:p>
        </p:txBody>
      </p:sp>
      <p:sp>
        <p:nvSpPr>
          <p:cNvPr id="20" name="19 Rectángulo redondeado"/>
          <p:cNvSpPr/>
          <p:nvPr/>
        </p:nvSpPr>
        <p:spPr bwMode="auto">
          <a:xfrm>
            <a:off x="1171135" y="4969412"/>
            <a:ext cx="3629465" cy="1266092"/>
          </a:xfrm>
          <a:prstGeom prst="roundRect">
            <a:avLst/>
          </a:prstGeom>
          <a:solidFill>
            <a:schemeClr val="bg1">
              <a:lumMod val="85000"/>
            </a:schemeClr>
          </a:solidFill>
          <a:ln w="9525">
            <a:noFill/>
            <a:miter lim="800000"/>
            <a:headEnd/>
            <a:tailEnd/>
          </a:ln>
          <a:effectLst>
            <a:innerShdw blurRad="63500" dist="50800" dir="2700000">
              <a:srgbClr val="333399">
                <a:alpha val="50000"/>
              </a:srgbClr>
            </a:innerShdw>
          </a:effectLst>
        </p:spPr>
        <p:txBody>
          <a:bodyPr anchor="ctr"/>
          <a:lstStyle/>
          <a:p>
            <a:pPr algn="ctr">
              <a:defRPr/>
            </a:pPr>
            <a:r>
              <a:rPr lang="es-PE" sz="2308" dirty="0">
                <a:solidFill>
                  <a:schemeClr val="tx1">
                    <a:lumMod val="85000"/>
                    <a:lumOff val="15000"/>
                  </a:schemeClr>
                </a:solidFill>
                <a:latin typeface="+mn-lt"/>
                <a:cs typeface="Estrangelo Edessa" pitchFamily="66" charset="0"/>
              </a:rPr>
              <a:t>4 </a:t>
            </a:r>
            <a:r>
              <a:rPr lang="es-ES" sz="1385" dirty="0">
                <a:solidFill>
                  <a:schemeClr val="tx1">
                    <a:lumMod val="85000"/>
                    <a:lumOff val="15000"/>
                  </a:schemeClr>
                </a:solidFill>
                <a:latin typeface="+mn-lt"/>
              </a:rPr>
              <a:t>días hábiles</a:t>
            </a:r>
            <a:endParaRPr lang="es-PE" sz="1385" dirty="0">
              <a:solidFill>
                <a:schemeClr val="tx1">
                  <a:lumMod val="85000"/>
                  <a:lumOff val="15000"/>
                </a:schemeClr>
              </a:solidFill>
              <a:latin typeface="+mn-lt"/>
            </a:endParaRPr>
          </a:p>
          <a:p>
            <a:pPr algn="ctr">
              <a:defRPr/>
            </a:pPr>
            <a:r>
              <a:rPr lang="es-PE" sz="1292" dirty="0">
                <a:solidFill>
                  <a:schemeClr val="tx1">
                    <a:lumMod val="85000"/>
                    <a:lumOff val="15000"/>
                  </a:schemeClr>
                </a:solidFill>
                <a:latin typeface="+mn-lt"/>
              </a:rPr>
              <a:t> es el plazo promedio para emitir las Licencias de Funcionamiento en municipalidades tipo B - 11 días menos de lo fijado por la Ley.</a:t>
            </a:r>
            <a:endParaRPr lang="es-PE" sz="1292" dirty="0">
              <a:latin typeface="+mn-lt"/>
            </a:endParaRPr>
          </a:p>
        </p:txBody>
      </p:sp>
      <p:sp>
        <p:nvSpPr>
          <p:cNvPr id="21" name="20 Rectángulo redondeado"/>
          <p:cNvSpPr/>
          <p:nvPr/>
        </p:nvSpPr>
        <p:spPr bwMode="auto">
          <a:xfrm>
            <a:off x="4877972" y="4958862"/>
            <a:ext cx="3520440" cy="1280160"/>
          </a:xfrm>
          <a:prstGeom prst="roundRect">
            <a:avLst/>
          </a:prstGeom>
          <a:solidFill>
            <a:schemeClr val="bg1">
              <a:lumMod val="85000"/>
            </a:schemeClr>
          </a:solidFill>
          <a:ln w="9525">
            <a:noFill/>
            <a:miter lim="800000"/>
            <a:headEnd/>
            <a:tailEnd/>
          </a:ln>
          <a:effectLst>
            <a:innerShdw blurRad="63500" dist="50800" dir="2700000">
              <a:srgbClr val="333399">
                <a:alpha val="50000"/>
              </a:srgbClr>
            </a:innerShdw>
          </a:effectLst>
        </p:spPr>
        <p:txBody>
          <a:bodyPr anchor="ctr"/>
          <a:lstStyle/>
          <a:p>
            <a:pPr algn="ctr">
              <a:defRPr/>
            </a:pPr>
            <a:r>
              <a:rPr lang="es-PE" sz="2308" dirty="0">
                <a:solidFill>
                  <a:schemeClr val="tx1">
                    <a:lumMod val="85000"/>
                    <a:lumOff val="15000"/>
                  </a:schemeClr>
                </a:solidFill>
                <a:latin typeface="+mn-lt"/>
                <a:cs typeface="Estrangelo Edessa" pitchFamily="66" charset="0"/>
              </a:rPr>
              <a:t>7 </a:t>
            </a:r>
            <a:r>
              <a:rPr lang="es-ES" sz="1385" dirty="0">
                <a:solidFill>
                  <a:schemeClr val="tx1">
                    <a:lumMod val="85000"/>
                    <a:lumOff val="15000"/>
                  </a:schemeClr>
                </a:solidFill>
                <a:latin typeface="+mn-lt"/>
              </a:rPr>
              <a:t>días hábiles</a:t>
            </a:r>
            <a:endParaRPr lang="es-PE" sz="1385" dirty="0">
              <a:solidFill>
                <a:schemeClr val="tx1">
                  <a:lumMod val="85000"/>
                  <a:lumOff val="15000"/>
                </a:schemeClr>
              </a:solidFill>
              <a:latin typeface="+mn-lt"/>
            </a:endParaRPr>
          </a:p>
          <a:p>
            <a:pPr algn="ctr">
              <a:defRPr/>
            </a:pPr>
            <a:r>
              <a:rPr lang="es-PE" sz="1292" dirty="0">
                <a:solidFill>
                  <a:schemeClr val="tx1">
                    <a:lumMod val="85000"/>
                    <a:lumOff val="15000"/>
                  </a:schemeClr>
                </a:solidFill>
                <a:latin typeface="+mn-lt"/>
              </a:rPr>
              <a:t>es el plazo promedio para emitir las Licencias de Funcionamiento en municipalidades tipo A - 8 días menos de lo fijado por la Ley.</a:t>
            </a:r>
            <a:endParaRPr lang="es-PE" sz="1292" dirty="0">
              <a:latin typeface="+mn-lt"/>
            </a:endParaRPr>
          </a:p>
        </p:txBody>
      </p:sp>
      <p:sp>
        <p:nvSpPr>
          <p:cNvPr id="14" name="Título 1"/>
          <p:cNvSpPr txBox="1">
            <a:spLocks/>
          </p:cNvSpPr>
          <p:nvPr/>
        </p:nvSpPr>
        <p:spPr>
          <a:xfrm>
            <a:off x="403714" y="158697"/>
            <a:ext cx="8229600" cy="850533"/>
          </a:xfrm>
          <a:prstGeom prst="rect">
            <a:avLst/>
          </a:prstGeom>
        </p:spPr>
        <p:txBody>
          <a:bodyPr/>
          <a:lstStyle>
            <a:lvl1pPr algn="l" rtl="0" eaLnBrk="0" fontAlgn="base" hangingPunct="0">
              <a:spcBef>
                <a:spcPct val="0"/>
              </a:spcBef>
              <a:spcAft>
                <a:spcPct val="0"/>
              </a:spcAft>
              <a:defRPr sz="4200">
                <a:solidFill>
                  <a:schemeClr val="bg2"/>
                </a:solidFill>
                <a:latin typeface="+mj-lt"/>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a:lstStyle>
          <a:p>
            <a:r>
              <a:rPr lang="es-ES" sz="3200" kern="0" dirty="0" smtClean="0"/>
              <a:t>Plan de Incentivos</a:t>
            </a:r>
            <a:br>
              <a:rPr lang="es-ES" sz="3200"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r>
              <a:rPr lang="es-ES" kern="0" dirty="0" smtClean="0"/>
              <a:t/>
            </a:r>
            <a:br>
              <a:rPr lang="es-ES" kern="0" dirty="0" smtClean="0"/>
            </a:br>
            <a:endParaRPr lang="es-ES" kern="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91477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dirty="0" smtClean="0"/>
              <a:t>Programación de metas en el Plan de Incentivos</a:t>
            </a:r>
            <a:r>
              <a:rPr lang="es-ES" dirty="0" smtClean="0"/>
              <a:t/>
            </a:r>
            <a:br>
              <a:rPr lang="es-ES" dirty="0" smtClean="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endParaRPr lang="es-ES" dirty="0"/>
          </a:p>
        </p:txBody>
      </p:sp>
      <p:sp>
        <p:nvSpPr>
          <p:cNvPr id="3" name="Marcador de contenido 2"/>
          <p:cNvSpPr>
            <a:spLocks noGrp="1"/>
          </p:cNvSpPr>
          <p:nvPr>
            <p:ph idx="1"/>
          </p:nvPr>
        </p:nvSpPr>
        <p:spPr>
          <a:xfrm>
            <a:off x="457200" y="1628800"/>
            <a:ext cx="8229600" cy="4392488"/>
          </a:xfrm>
        </p:spPr>
        <p:txBody>
          <a:bodyPr/>
          <a:lstStyle/>
          <a:p>
            <a:pPr algn="just"/>
            <a:r>
              <a:rPr lang="es-ES" sz="2400" dirty="0" smtClean="0"/>
              <a:t>Los sectores responsables de PP articulados territorialmente con GL (Municipalidades) podrán programar metas en el Plan de Incentivos vinculadas a dichos Programas, las cuales apoyarán el involucramiento de los GL y el logro de los objetivos del PP.</a:t>
            </a:r>
          </a:p>
          <a:p>
            <a:pPr algn="just"/>
            <a:r>
              <a:rPr lang="es-ES" sz="2400" dirty="0" smtClean="0"/>
              <a:t>La definición de metas deberá ser coordinada con el Equipo de Incentivos de la DGPP de acuerdo a los plazos establecidos para dicho proceso.</a:t>
            </a:r>
          </a:p>
          <a:p>
            <a:pPr algn="just"/>
            <a:r>
              <a:rPr lang="es-ES" sz="2400" dirty="0" smtClean="0"/>
              <a:t>Las metas del PI se aprueban mediante un DS a principios del año de ejecución. </a:t>
            </a:r>
            <a:endParaRPr lang="es-ES" sz="2400" dirty="0"/>
          </a:p>
        </p:txBody>
      </p:sp>
      <p:sp>
        <p:nvSpPr>
          <p:cNvPr id="4" name="Marcador de pie de página 3"/>
          <p:cNvSpPr>
            <a:spLocks noGrp="1"/>
          </p:cNvSpPr>
          <p:nvPr>
            <p:ph type="ftr" sz="quarter" idx="11"/>
          </p:nvPr>
        </p:nvSpPr>
        <p:spPr/>
        <p:txBody>
          <a:bodyPr/>
          <a:lstStyle/>
          <a:p>
            <a:pPr>
              <a:defRPr/>
            </a:pPr>
            <a:r>
              <a:rPr lang="es-ES" altLang="en-US" smtClean="0"/>
              <a:t>Programas Presupuestales</a:t>
            </a:r>
            <a:endParaRPr lang="es-ES" altLang="en-US"/>
          </a:p>
        </p:txBody>
      </p:sp>
      <p:sp>
        <p:nvSpPr>
          <p:cNvPr id="5" name="Marcador de número de diapositiva 4"/>
          <p:cNvSpPr>
            <a:spLocks noGrp="1"/>
          </p:cNvSpPr>
          <p:nvPr>
            <p:ph type="sldNum" sz="quarter" idx="12"/>
          </p:nvPr>
        </p:nvSpPr>
        <p:spPr/>
        <p:txBody>
          <a:bodyPr/>
          <a:lstStyle/>
          <a:p>
            <a:pPr>
              <a:defRPr/>
            </a:pPr>
            <a:fld id="{6E89570E-40B3-4859-8DFF-465CC94344BA}" type="slidenum">
              <a:rPr lang="es-ES" altLang="en-US" smtClean="0"/>
              <a:pPr>
                <a:defRPr/>
              </a:pPr>
              <a:t>155</a:t>
            </a:fld>
            <a:endParaRPr lang="es-E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2596666"/>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16</a:t>
            </a:fld>
            <a:endParaRPr lang="es-ES" altLang="en-US" smtClean="0"/>
          </a:p>
        </p:txBody>
      </p:sp>
      <p:sp>
        <p:nvSpPr>
          <p:cNvPr id="29700" name="Rectangle 3"/>
          <p:cNvSpPr>
            <a:spLocks noGrp="1" noChangeArrowheads="1"/>
          </p:cNvSpPr>
          <p:nvPr>
            <p:ph type="body" idx="1"/>
          </p:nvPr>
        </p:nvSpPr>
        <p:spPr>
          <a:xfrm>
            <a:off x="461687" y="1628800"/>
            <a:ext cx="8229600" cy="4032448"/>
          </a:xfrm>
        </p:spPr>
        <p:txBody>
          <a:bodyPr/>
          <a:lstStyle/>
          <a:p>
            <a:pPr marL="0" indent="0" algn="just" eaLnBrk="1" hangingPunct="1">
              <a:buNone/>
            </a:pPr>
            <a:r>
              <a:rPr lang="es-ES" sz="2400" i="1" dirty="0" smtClean="0"/>
              <a:t>Se incorpora:</a:t>
            </a:r>
          </a:p>
          <a:p>
            <a:pPr marL="0" indent="0" algn="just" eaLnBrk="1" hangingPunct="1">
              <a:buNone/>
            </a:pPr>
            <a:endParaRPr lang="es-ES" sz="1400" b="1" i="1" dirty="0"/>
          </a:p>
          <a:p>
            <a:pPr marL="0" indent="0" algn="just" eaLnBrk="1" hangingPunct="1">
              <a:buNone/>
            </a:pPr>
            <a:r>
              <a:rPr lang="es-ES" sz="2000" b="1" i="1" dirty="0" smtClean="0"/>
              <a:t>Art 8: “</a:t>
            </a:r>
            <a:r>
              <a:rPr lang="es-ES" sz="2000" i="1" dirty="0"/>
              <a:t>Las resoluciones de designación tanto del Responsable Técnico del Programa Presupuestal, así como del Coordinador de Seguimiento y Evaluación deberán ser remitidas a la DGPP conjuntamente con el </a:t>
            </a:r>
            <a:r>
              <a:rPr lang="es-ES" sz="2000" b="1" i="1" dirty="0"/>
              <a:t>Anexo N° 2</a:t>
            </a:r>
            <a:r>
              <a:rPr lang="es-ES" sz="2000" i="1" dirty="0"/>
              <a:t> “Contenidos mínimos de un Programa Presupuestal” de la presente Directiva en la fecha establecida en el </a:t>
            </a:r>
            <a:r>
              <a:rPr lang="es-ES" sz="2000" b="1" i="1" dirty="0"/>
              <a:t>“Cronograma de trabajo”</a:t>
            </a:r>
            <a:r>
              <a:rPr lang="es-ES" sz="2000" i="1" dirty="0"/>
              <a:t> que se publicará oportunamente. Asimismo, los cambios que se efectúen durante el año fiscal en la designación de dichos funcionarios, deberán aprobarse mediante resolución del Titular de pliego y ser remitidas a la DGPP a más tardar cinco (05) días hábiles después de su </a:t>
            </a:r>
            <a:r>
              <a:rPr lang="es-ES" sz="2000" i="1" dirty="0" smtClean="0"/>
              <a:t>suscripción”.</a:t>
            </a:r>
            <a:endParaRPr lang="es-ES" sz="2000" i="1" dirty="0"/>
          </a:p>
        </p:txBody>
      </p:sp>
      <p:sp>
        <p:nvSpPr>
          <p:cNvPr id="7"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3495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17</a:t>
            </a:fld>
            <a:endParaRPr lang="es-ES" altLang="en-US" smtClean="0"/>
          </a:p>
        </p:txBody>
      </p:sp>
      <p:sp>
        <p:nvSpPr>
          <p:cNvPr id="29700" name="Rectangle 3"/>
          <p:cNvSpPr>
            <a:spLocks noGrp="1" noChangeArrowheads="1"/>
          </p:cNvSpPr>
          <p:nvPr>
            <p:ph type="body" idx="1"/>
          </p:nvPr>
        </p:nvSpPr>
        <p:spPr>
          <a:xfrm>
            <a:off x="461687" y="1628800"/>
            <a:ext cx="8229600" cy="4464496"/>
          </a:xfrm>
        </p:spPr>
        <p:txBody>
          <a:bodyPr/>
          <a:lstStyle/>
          <a:p>
            <a:pPr marL="0" indent="0" algn="just" eaLnBrk="1" hangingPunct="1">
              <a:buNone/>
            </a:pPr>
            <a:r>
              <a:rPr lang="es-ES" sz="1800" i="1" dirty="0" smtClean="0"/>
              <a:t>Se modifica:</a:t>
            </a:r>
          </a:p>
          <a:p>
            <a:pPr marL="0" indent="0" algn="just" eaLnBrk="1" hangingPunct="1">
              <a:buNone/>
            </a:pPr>
            <a:endParaRPr lang="es-ES" sz="800" b="1" i="1" dirty="0"/>
          </a:p>
          <a:p>
            <a:pPr marL="0" indent="0" algn="just" eaLnBrk="1" hangingPunct="1">
              <a:buNone/>
            </a:pPr>
            <a:r>
              <a:rPr lang="es-ES" sz="1800" b="1" i="1" dirty="0" smtClean="0"/>
              <a:t>Art 11: “</a:t>
            </a:r>
            <a:r>
              <a:rPr lang="es-ES" sz="1800" i="1" dirty="0" smtClean="0"/>
              <a:t>El </a:t>
            </a:r>
            <a:r>
              <a:rPr lang="es-ES" sz="1800" i="1" dirty="0"/>
              <a:t>titular del pliego responsable del PP, formaliza mediante Resolución, la designación del Coordinador Territorial como responsable de la articulación territorial durante el diseño del PP y en las fases de programación, formulación, ejecución, y evaluación del presupuesto</a:t>
            </a:r>
            <a:r>
              <a:rPr lang="es-ES" sz="1800" i="1" dirty="0" smtClean="0"/>
              <a:t>.</a:t>
            </a:r>
          </a:p>
          <a:p>
            <a:pPr marL="0" indent="0" algn="just">
              <a:buNone/>
            </a:pPr>
            <a:r>
              <a:rPr lang="es-ES" sz="1800" i="1" dirty="0" smtClean="0"/>
              <a:t> </a:t>
            </a:r>
            <a:endParaRPr lang="es-PE" sz="1800" i="1" dirty="0"/>
          </a:p>
          <a:p>
            <a:pPr marL="0" indent="0" algn="just">
              <a:buNone/>
            </a:pPr>
            <a:r>
              <a:rPr lang="es-ES" sz="1800" i="1" dirty="0"/>
              <a:t>La resolución de designación del Coordinador Territorial deberá ser remitida a la DGPP conjuntamente con el </a:t>
            </a:r>
            <a:r>
              <a:rPr lang="es-ES" sz="1800" b="1" i="1" dirty="0"/>
              <a:t>Anexo N° 2</a:t>
            </a:r>
            <a:r>
              <a:rPr lang="es-ES" sz="1800" i="1" dirty="0"/>
              <a:t> “Contenidos mínimos de un Programa Presupuestal” de la presente Directiva en la fecha establecida en el </a:t>
            </a:r>
            <a:r>
              <a:rPr lang="es-ES" sz="1800" b="1" i="1" dirty="0"/>
              <a:t>“Cronograma de trabajo”</a:t>
            </a:r>
            <a:r>
              <a:rPr lang="es-ES" sz="1800" i="1" dirty="0"/>
              <a:t>. Asimismo, los cambios que se efectúen, durante el año fiscal, en la designación de dicho Coordinador, deberán aprobarse mediante resolución del Titular de Pliego y ser remitida a la DGPP a más </a:t>
            </a:r>
            <a:r>
              <a:rPr lang="es-ES" sz="1800" i="1" dirty="0" smtClean="0"/>
              <a:t>tardar </a:t>
            </a:r>
            <a:r>
              <a:rPr lang="es-ES" sz="1800" i="1" dirty="0"/>
              <a:t>cinco (05) días hábiles después de su </a:t>
            </a:r>
            <a:r>
              <a:rPr lang="es-ES" sz="1800" i="1" dirty="0" smtClean="0"/>
              <a:t>suscripción”.</a:t>
            </a:r>
          </a:p>
          <a:p>
            <a:pPr marL="0" indent="0" algn="just">
              <a:buNone/>
            </a:pPr>
            <a:endParaRPr lang="es-ES" sz="1000" i="1" dirty="0"/>
          </a:p>
          <a:p>
            <a:pPr marL="0" indent="0" algn="just">
              <a:buNone/>
            </a:pPr>
            <a:r>
              <a:rPr lang="es-ES" sz="1400" i="1" dirty="0" smtClean="0"/>
              <a:t>(Se </a:t>
            </a:r>
            <a:r>
              <a:rPr lang="es-ES" sz="1400" i="1" dirty="0"/>
              <a:t>precisa plazo de remisión de resolución de designación del Coordinador </a:t>
            </a:r>
            <a:r>
              <a:rPr lang="es-ES" sz="1400" i="1" dirty="0" smtClean="0"/>
              <a:t>Territorial)</a:t>
            </a:r>
            <a:endParaRPr lang="es-ES" sz="1400" i="1" dirty="0"/>
          </a:p>
          <a:p>
            <a:pPr marL="0" indent="0" algn="just">
              <a:buNone/>
            </a:pPr>
            <a:endParaRPr lang="es-ES" sz="1800" i="1" dirty="0"/>
          </a:p>
        </p:txBody>
      </p:sp>
      <p:sp>
        <p:nvSpPr>
          <p:cNvPr id="7"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5356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18</a:t>
            </a:fld>
            <a:endParaRPr lang="es-ES" altLang="en-US" smtClean="0"/>
          </a:p>
        </p:txBody>
      </p:sp>
      <p:sp>
        <p:nvSpPr>
          <p:cNvPr id="29700" name="Rectangle 3"/>
          <p:cNvSpPr>
            <a:spLocks noGrp="1" noChangeArrowheads="1"/>
          </p:cNvSpPr>
          <p:nvPr>
            <p:ph type="body" idx="1"/>
          </p:nvPr>
        </p:nvSpPr>
        <p:spPr>
          <a:xfrm>
            <a:off x="461687" y="1628800"/>
            <a:ext cx="8229600" cy="3960440"/>
          </a:xfrm>
        </p:spPr>
        <p:txBody>
          <a:bodyPr/>
          <a:lstStyle/>
          <a:p>
            <a:pPr marL="0" indent="0" algn="just" eaLnBrk="1" hangingPunct="1">
              <a:buNone/>
            </a:pPr>
            <a:r>
              <a:rPr lang="es-ES" sz="2400" i="1" dirty="0" smtClean="0"/>
              <a:t>Se modifica:</a:t>
            </a:r>
          </a:p>
          <a:p>
            <a:pPr marL="0" indent="0" algn="just" eaLnBrk="1" hangingPunct="1">
              <a:buNone/>
            </a:pPr>
            <a:endParaRPr lang="es-ES" sz="1800" b="1" i="1" dirty="0"/>
          </a:p>
          <a:p>
            <a:pPr marL="0" indent="0" algn="just" eaLnBrk="1" hangingPunct="1">
              <a:buNone/>
            </a:pPr>
            <a:r>
              <a:rPr lang="es-ES" sz="2400" b="1" i="1" dirty="0" smtClean="0"/>
              <a:t>Art 11:</a:t>
            </a:r>
          </a:p>
          <a:p>
            <a:pPr marL="0" indent="0" algn="just" eaLnBrk="1" hangingPunct="1">
              <a:buNone/>
            </a:pPr>
            <a:r>
              <a:rPr lang="es-ES" sz="2400" b="1" i="1" dirty="0" smtClean="0"/>
              <a:t>Funciones del Coordinador Territorial</a:t>
            </a:r>
          </a:p>
          <a:p>
            <a:pPr marL="0" indent="0" algn="just">
              <a:buNone/>
            </a:pPr>
            <a:r>
              <a:rPr lang="es-ES" sz="2400" b="1" i="1" dirty="0" smtClean="0"/>
              <a:t>“</a:t>
            </a:r>
            <a:r>
              <a:rPr lang="es-ES" sz="2400" i="1" dirty="0"/>
              <a:t>e) Proponer al responsable técnico del PP, el “Plan de trabajo de articulación territorial del PP”, en los casos que corresponda, según lo propuesto en el </a:t>
            </a:r>
            <a:r>
              <a:rPr lang="es-ES" sz="2400" b="1" i="1" dirty="0" smtClean="0"/>
              <a:t>Anexo </a:t>
            </a:r>
            <a:r>
              <a:rPr lang="es-ES" sz="2400" b="1" i="1" dirty="0"/>
              <a:t>N° </a:t>
            </a:r>
            <a:r>
              <a:rPr lang="es-ES" sz="2400" b="1" i="1" dirty="0" smtClean="0"/>
              <a:t>5</a:t>
            </a:r>
            <a:r>
              <a:rPr lang="es-ES" sz="2400" i="1" dirty="0" smtClean="0"/>
              <a:t>”.</a:t>
            </a:r>
          </a:p>
          <a:p>
            <a:pPr marL="0" indent="0" algn="just">
              <a:buNone/>
            </a:pPr>
            <a:endParaRPr lang="es-ES" sz="1800" i="1" dirty="0"/>
          </a:p>
          <a:p>
            <a:pPr marL="0" indent="0" algn="just">
              <a:buNone/>
            </a:pPr>
            <a:r>
              <a:rPr lang="es-ES" sz="2000" i="1" dirty="0" smtClean="0"/>
              <a:t>(Se elimina la necesidad de coordinar con las regiones y la DGPP la propuesta de PAT).</a:t>
            </a:r>
          </a:p>
          <a:p>
            <a:pPr marL="0" indent="0" algn="just">
              <a:buNone/>
            </a:pPr>
            <a:endParaRPr lang="es-ES" sz="2800" i="1" dirty="0" smtClean="0"/>
          </a:p>
        </p:txBody>
      </p:sp>
      <p:sp>
        <p:nvSpPr>
          <p:cNvPr id="7"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2559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19</a:t>
            </a:fld>
            <a:endParaRPr lang="es-ES" altLang="en-US" smtClean="0"/>
          </a:p>
        </p:txBody>
      </p:sp>
      <p:sp>
        <p:nvSpPr>
          <p:cNvPr id="29700" name="Rectangle 3"/>
          <p:cNvSpPr>
            <a:spLocks noGrp="1" noChangeArrowheads="1"/>
          </p:cNvSpPr>
          <p:nvPr>
            <p:ph type="body" idx="1"/>
          </p:nvPr>
        </p:nvSpPr>
        <p:spPr>
          <a:xfrm>
            <a:off x="461687" y="1628800"/>
            <a:ext cx="8229600" cy="4464496"/>
          </a:xfrm>
        </p:spPr>
        <p:txBody>
          <a:bodyPr/>
          <a:lstStyle/>
          <a:p>
            <a:pPr marL="0" indent="0" algn="just" eaLnBrk="1" hangingPunct="1">
              <a:buNone/>
            </a:pPr>
            <a:r>
              <a:rPr lang="es-ES" sz="1800" i="1" dirty="0" smtClean="0"/>
              <a:t>Se modifica:</a:t>
            </a:r>
          </a:p>
          <a:p>
            <a:pPr marL="0" indent="0" algn="just" eaLnBrk="1" hangingPunct="1">
              <a:buNone/>
            </a:pPr>
            <a:endParaRPr lang="es-ES" sz="1400" b="1" i="1" dirty="0"/>
          </a:p>
          <a:p>
            <a:pPr marL="0" indent="0" algn="just" eaLnBrk="1" hangingPunct="1">
              <a:buNone/>
            </a:pPr>
            <a:r>
              <a:rPr lang="es-ES" sz="1800" b="1" i="1" dirty="0" smtClean="0"/>
              <a:t>Art 12, numeral 12.1:</a:t>
            </a:r>
            <a:endParaRPr lang="es-ES" sz="1800" i="1" dirty="0" smtClean="0"/>
          </a:p>
          <a:p>
            <a:pPr marL="0" indent="0" algn="just">
              <a:buNone/>
            </a:pPr>
            <a:r>
              <a:rPr lang="es-ES" sz="1800" i="1" dirty="0" smtClean="0"/>
              <a:t>“</a:t>
            </a:r>
            <a:r>
              <a:rPr lang="es-PE" sz="1800" i="1" dirty="0"/>
              <a:t>A nivel de los Gobiernos Regionales, la coordinación de la entrega de los productos vinculados a los PP en los que participan dichas entidades, recaerá sobre un equipo liderado por el Gerente de Planificación y Presupuesto o el que haga sus veces en el pliego, al que se le denominará Coordinador Regional. Dicho equipo estará integrado por los funcionarios a cargo de los PP de la Gerencia de Planificación y Presupuesto o la que haga sus veces en el respectivo Gobierno Regional, por los responsables de las áreas técnicas relacionadas con dichos PP, por dos (02) representantes de las unidades ejecutoras vinculadas a la ejecución de los PP, y por el responsable de administración y logística</a:t>
            </a:r>
            <a:r>
              <a:rPr lang="es-ES" sz="1800" i="1" dirty="0" smtClean="0"/>
              <a:t>”.</a:t>
            </a:r>
          </a:p>
          <a:p>
            <a:pPr marL="0" indent="0" algn="just">
              <a:buNone/>
            </a:pPr>
            <a:endParaRPr lang="es-ES" sz="2000" i="1" dirty="0" smtClean="0"/>
          </a:p>
          <a:p>
            <a:pPr marL="0" indent="0" algn="just">
              <a:buNone/>
            </a:pPr>
            <a:r>
              <a:rPr lang="es-ES" sz="1400" i="1" dirty="0" smtClean="0"/>
              <a:t>(Se </a:t>
            </a:r>
            <a:r>
              <a:rPr lang="es-ES" sz="1400" i="1" dirty="0"/>
              <a:t>precisa integrantes de equipos técnicos </a:t>
            </a:r>
            <a:r>
              <a:rPr lang="es-ES" sz="1400" i="1" dirty="0" smtClean="0"/>
              <a:t>regionales).</a:t>
            </a:r>
            <a:endParaRPr lang="es-ES" sz="1400" i="1" dirty="0"/>
          </a:p>
          <a:p>
            <a:pPr marL="0" indent="0" algn="just">
              <a:buNone/>
            </a:pPr>
            <a:endParaRPr lang="es-ES" sz="2000" i="1" dirty="0"/>
          </a:p>
        </p:txBody>
      </p:sp>
      <p:sp>
        <p:nvSpPr>
          <p:cNvPr id="7"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9129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6"/>
          <p:cNvSpPr>
            <a:spLocks noGrp="1" noChangeArrowheads="1"/>
          </p:cNvSpPr>
          <p:nvPr>
            <p:ph type="sldNum" sz="quarter" idx="11"/>
          </p:nvPr>
        </p:nvSpPr>
        <p:spPr>
          <a:noFill/>
        </p:spPr>
        <p:txBody>
          <a:bodyPr/>
          <a:lstStyle/>
          <a:p>
            <a:fld id="{AF884BC0-3C97-4E31-A236-DF636822A262}" type="slidenum">
              <a:rPr lang="es-ES" altLang="en-US" smtClean="0"/>
              <a:pPr/>
              <a:t>2</a:t>
            </a:fld>
            <a:endParaRPr lang="es-ES" altLang="en-US" smtClean="0"/>
          </a:p>
        </p:txBody>
      </p:sp>
      <p:sp>
        <p:nvSpPr>
          <p:cNvPr id="18434" name="Rectangle 4"/>
          <p:cNvSpPr>
            <a:spLocks noGrp="1" noChangeArrowheads="1"/>
          </p:cNvSpPr>
          <p:nvPr>
            <p:ph type="ctrTitle"/>
          </p:nvPr>
        </p:nvSpPr>
        <p:spPr/>
        <p:txBody>
          <a:bodyPr/>
          <a:lstStyle/>
          <a:p>
            <a:pPr algn="r" eaLnBrk="1" hangingPunct="1"/>
            <a:r>
              <a:rPr lang="es-MX" b="1" smtClean="0"/>
              <a:t>Contexto</a:t>
            </a:r>
            <a:endParaRPr lang="es-ES"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20</a:t>
            </a:fld>
            <a:endParaRPr lang="es-ES" altLang="en-US" smtClean="0"/>
          </a:p>
        </p:txBody>
      </p:sp>
      <p:sp>
        <p:nvSpPr>
          <p:cNvPr id="29700" name="Rectangle 3"/>
          <p:cNvSpPr>
            <a:spLocks noGrp="1" noChangeArrowheads="1"/>
          </p:cNvSpPr>
          <p:nvPr>
            <p:ph type="body" idx="1"/>
          </p:nvPr>
        </p:nvSpPr>
        <p:spPr>
          <a:xfrm>
            <a:off x="461687" y="1628800"/>
            <a:ext cx="8229600" cy="5040560"/>
          </a:xfrm>
        </p:spPr>
        <p:txBody>
          <a:bodyPr/>
          <a:lstStyle/>
          <a:p>
            <a:pPr marL="0" indent="0" algn="just" eaLnBrk="1" hangingPunct="1">
              <a:buNone/>
            </a:pPr>
            <a:r>
              <a:rPr lang="es-ES" sz="2400" i="1" dirty="0" smtClean="0"/>
              <a:t>Se modifica:</a:t>
            </a:r>
          </a:p>
          <a:p>
            <a:pPr marL="0" indent="0" algn="just" eaLnBrk="1" hangingPunct="1">
              <a:buNone/>
            </a:pPr>
            <a:endParaRPr lang="es-ES" sz="2400" b="1" i="1" dirty="0"/>
          </a:p>
          <a:p>
            <a:pPr marL="0" indent="0" algn="just" eaLnBrk="1" hangingPunct="1">
              <a:buNone/>
            </a:pPr>
            <a:r>
              <a:rPr lang="es-ES" sz="2400" b="1" i="1" dirty="0" smtClean="0"/>
              <a:t>Art 12, numeral 12.4:</a:t>
            </a:r>
          </a:p>
          <a:p>
            <a:pPr marL="0" indent="0" algn="just">
              <a:buNone/>
            </a:pPr>
            <a:r>
              <a:rPr lang="es-ES" sz="2400" i="1" dirty="0" smtClean="0"/>
              <a:t>“</a:t>
            </a:r>
            <a:r>
              <a:rPr lang="es-PE" sz="2400" i="1" dirty="0"/>
              <a:t>Dicha Resolución debe ser remitida a la DGPP mediante Oficio del titular del pliego respectivo en un plazo máximo de treinta (30) días calendario posteriores a la fecha de publicación de la presente Directiva</a:t>
            </a:r>
            <a:r>
              <a:rPr lang="es-ES" sz="2400" i="1" dirty="0" smtClean="0"/>
              <a:t>”.</a:t>
            </a:r>
          </a:p>
          <a:p>
            <a:pPr marL="0" indent="0" algn="just">
              <a:buNone/>
            </a:pPr>
            <a:endParaRPr lang="es-ES" sz="2000" i="1" dirty="0"/>
          </a:p>
          <a:p>
            <a:pPr marL="0" indent="0" algn="just">
              <a:buNone/>
            </a:pPr>
            <a:r>
              <a:rPr lang="es-ES" sz="2000" i="1" dirty="0" smtClean="0"/>
              <a:t>(Se </a:t>
            </a:r>
            <a:r>
              <a:rPr lang="es-ES" sz="2000" i="1" dirty="0"/>
              <a:t>precisa el plazo para remitir resoluciones de designación de los coordinadores regionales y </a:t>
            </a:r>
            <a:r>
              <a:rPr lang="es-ES" sz="2000" i="1" dirty="0" smtClean="0"/>
              <a:t>locales).</a:t>
            </a:r>
            <a:endParaRPr lang="es-ES" sz="2000" i="1" dirty="0"/>
          </a:p>
          <a:p>
            <a:pPr marL="0" indent="0" algn="just">
              <a:buNone/>
            </a:pPr>
            <a:endParaRPr lang="es-ES" sz="2000" i="1" dirty="0"/>
          </a:p>
        </p:txBody>
      </p:sp>
      <p:sp>
        <p:nvSpPr>
          <p:cNvPr id="7"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3863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21</a:t>
            </a:fld>
            <a:endParaRPr lang="es-ES" altLang="en-US" smtClean="0"/>
          </a:p>
        </p:txBody>
      </p:sp>
      <p:sp>
        <p:nvSpPr>
          <p:cNvPr id="29700" name="Rectangle 3"/>
          <p:cNvSpPr>
            <a:spLocks noGrp="1" noChangeArrowheads="1"/>
          </p:cNvSpPr>
          <p:nvPr>
            <p:ph type="body" idx="1"/>
          </p:nvPr>
        </p:nvSpPr>
        <p:spPr>
          <a:xfrm>
            <a:off x="461687" y="1628800"/>
            <a:ext cx="8229600" cy="3888432"/>
          </a:xfrm>
        </p:spPr>
        <p:txBody>
          <a:bodyPr/>
          <a:lstStyle/>
          <a:p>
            <a:pPr marL="0" indent="0" algn="just" eaLnBrk="1" hangingPunct="1">
              <a:buNone/>
            </a:pPr>
            <a:r>
              <a:rPr lang="es-ES" sz="2400" i="1" dirty="0" smtClean="0"/>
              <a:t>Se modifica:</a:t>
            </a:r>
          </a:p>
          <a:p>
            <a:pPr marL="0" indent="0" algn="just" eaLnBrk="1" hangingPunct="1">
              <a:buNone/>
            </a:pPr>
            <a:endParaRPr lang="es-ES" sz="2400" b="1" i="1" dirty="0"/>
          </a:p>
          <a:p>
            <a:pPr marL="0" indent="0" algn="just" eaLnBrk="1" hangingPunct="1">
              <a:buNone/>
            </a:pPr>
            <a:r>
              <a:rPr lang="es-ES" sz="2400" b="1" i="1" dirty="0" smtClean="0"/>
              <a:t>Primera disposición complementaria transitoria:</a:t>
            </a:r>
          </a:p>
          <a:p>
            <a:pPr marL="0" indent="0" algn="just">
              <a:buNone/>
            </a:pPr>
            <a:r>
              <a:rPr lang="es-ES" sz="2400" i="1" dirty="0" smtClean="0"/>
              <a:t>“</a:t>
            </a:r>
            <a:r>
              <a:rPr lang="es-PE" sz="2400" i="1" dirty="0"/>
              <a:t>El proceso para la identificación, revisión y verificación de los PP para el año fiscal 2016, se iniciará a partir de la publicación de la presente Directiva a cargo de la DGPP, conforme al “Cronograma de </a:t>
            </a:r>
            <a:r>
              <a:rPr lang="es-PE" sz="2400" i="1" dirty="0" smtClean="0"/>
              <a:t>trabajo</a:t>
            </a:r>
            <a:r>
              <a:rPr lang="es-ES" sz="2400" i="1" dirty="0" smtClean="0"/>
              <a:t>”.</a:t>
            </a:r>
          </a:p>
          <a:p>
            <a:pPr marL="0" indent="0" algn="just">
              <a:buNone/>
            </a:pPr>
            <a:endParaRPr lang="es-ES" sz="2000" i="1" dirty="0"/>
          </a:p>
          <a:p>
            <a:pPr marL="0" indent="0" algn="just">
              <a:buNone/>
            </a:pPr>
            <a:r>
              <a:rPr lang="es-ES" sz="2000" i="1" dirty="0" smtClean="0"/>
              <a:t>(Se modifica la fecha de inicio del proceso para la </a:t>
            </a:r>
            <a:r>
              <a:rPr lang="es-PE" sz="2000" i="1" dirty="0"/>
              <a:t>identificación, revisión y verificación de los </a:t>
            </a:r>
            <a:r>
              <a:rPr lang="es-PE" sz="2000" i="1" dirty="0" smtClean="0"/>
              <a:t>PP</a:t>
            </a:r>
            <a:r>
              <a:rPr lang="es-ES" sz="2000" i="1" dirty="0" smtClean="0"/>
              <a:t>).</a:t>
            </a:r>
            <a:endParaRPr lang="es-ES" sz="2000" i="1" dirty="0"/>
          </a:p>
          <a:p>
            <a:pPr marL="0" indent="0" algn="just">
              <a:buNone/>
            </a:pPr>
            <a:endParaRPr lang="es-ES" sz="2000" i="1" dirty="0"/>
          </a:p>
        </p:txBody>
      </p:sp>
      <p:sp>
        <p:nvSpPr>
          <p:cNvPr id="7" name="Rectangle 2"/>
          <p:cNvSpPr>
            <a:spLocks noGrp="1" noChangeArrowheads="1"/>
          </p:cNvSpPr>
          <p:nvPr>
            <p:ph type="title"/>
          </p:nvPr>
        </p:nvSpPr>
        <p:spPr>
          <a:xfrm>
            <a:off x="395536" y="260648"/>
            <a:ext cx="8229600" cy="1062955"/>
          </a:xfrm>
        </p:spPr>
        <p:txBody>
          <a:bodyPr/>
          <a:lstStyle/>
          <a:p>
            <a:pPr eaLnBrk="1" hangingPunct="1"/>
            <a:r>
              <a:rPr lang="es-ES" sz="3200" b="1" dirty="0" smtClean="0"/>
              <a:t>Cambios en relación a la Directiva 2015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026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22</a:t>
            </a:fld>
            <a:endParaRPr lang="es-ES" altLang="en-US" smtClean="0"/>
          </a:p>
        </p:txBody>
      </p:sp>
      <p:sp>
        <p:nvSpPr>
          <p:cNvPr id="29699" name="Rectangle 2"/>
          <p:cNvSpPr>
            <a:spLocks noGrp="1" noChangeArrowheads="1"/>
          </p:cNvSpPr>
          <p:nvPr>
            <p:ph type="title"/>
          </p:nvPr>
        </p:nvSpPr>
        <p:spPr>
          <a:xfrm>
            <a:off x="457200" y="277813"/>
            <a:ext cx="8229600" cy="702915"/>
          </a:xfrm>
        </p:spPr>
        <p:txBody>
          <a:bodyPr/>
          <a:lstStyle/>
          <a:p>
            <a:pPr eaLnBrk="1" hangingPunct="1"/>
            <a:r>
              <a:rPr lang="es-ES" sz="3300" b="1" dirty="0" smtClean="0"/>
              <a:t>Cambios en relación a la Directiva 2015</a:t>
            </a:r>
          </a:p>
        </p:txBody>
      </p:sp>
      <p:sp>
        <p:nvSpPr>
          <p:cNvPr id="29700" name="Rectangle 3"/>
          <p:cNvSpPr>
            <a:spLocks noGrp="1" noChangeArrowheads="1"/>
          </p:cNvSpPr>
          <p:nvPr>
            <p:ph type="body" idx="1"/>
          </p:nvPr>
        </p:nvSpPr>
        <p:spPr>
          <a:xfrm>
            <a:off x="461687" y="1556792"/>
            <a:ext cx="8229600" cy="4392488"/>
          </a:xfrm>
        </p:spPr>
        <p:txBody>
          <a:bodyPr/>
          <a:lstStyle/>
          <a:p>
            <a:pPr marL="0" indent="0" algn="just" eaLnBrk="1" hangingPunct="1">
              <a:buNone/>
            </a:pPr>
            <a:r>
              <a:rPr lang="es-ES" sz="2800" i="1" dirty="0" smtClean="0"/>
              <a:t>Se elimina:</a:t>
            </a:r>
          </a:p>
          <a:p>
            <a:pPr marL="0" indent="0" algn="just" eaLnBrk="1" hangingPunct="1">
              <a:buNone/>
            </a:pPr>
            <a:endParaRPr lang="es-ES" sz="2800" b="1" i="1" dirty="0"/>
          </a:p>
          <a:p>
            <a:pPr marL="0" indent="0" algn="just" eaLnBrk="1" hangingPunct="1">
              <a:buNone/>
            </a:pPr>
            <a:r>
              <a:rPr lang="es-ES" sz="2800" b="1" i="1" dirty="0" smtClean="0"/>
              <a:t>Quinta disposición complementaria transitoria</a:t>
            </a:r>
            <a:endParaRPr lang="es-ES" sz="2800" i="1" dirty="0"/>
          </a:p>
          <a:p>
            <a:pPr marL="0" indent="0" algn="just">
              <a:buNone/>
            </a:pPr>
            <a:r>
              <a:rPr lang="es-ES" sz="2800" i="1" dirty="0" smtClean="0"/>
              <a:t>(Su contenido se incluyó en el numeral 12.4 del artículo 12 de la Directiva).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8345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23</a:t>
            </a:fld>
            <a:endParaRPr lang="es-ES" altLang="en-US" smtClean="0"/>
          </a:p>
        </p:txBody>
      </p:sp>
      <p:sp>
        <p:nvSpPr>
          <p:cNvPr id="29699" name="Rectangle 2"/>
          <p:cNvSpPr>
            <a:spLocks noGrp="1" noChangeArrowheads="1"/>
          </p:cNvSpPr>
          <p:nvPr>
            <p:ph type="title"/>
          </p:nvPr>
        </p:nvSpPr>
        <p:spPr>
          <a:xfrm>
            <a:off x="457200" y="277813"/>
            <a:ext cx="8229600" cy="702915"/>
          </a:xfrm>
        </p:spPr>
        <p:txBody>
          <a:bodyPr/>
          <a:lstStyle/>
          <a:p>
            <a:pPr eaLnBrk="1" hangingPunct="1"/>
            <a:r>
              <a:rPr lang="es-ES" sz="3200" b="1" dirty="0" smtClean="0"/>
              <a:t>Cambios en relación a la Directiva 2015</a:t>
            </a:r>
          </a:p>
        </p:txBody>
      </p:sp>
      <p:sp>
        <p:nvSpPr>
          <p:cNvPr id="29700" name="Rectangle 3"/>
          <p:cNvSpPr>
            <a:spLocks noGrp="1" noChangeArrowheads="1"/>
          </p:cNvSpPr>
          <p:nvPr>
            <p:ph type="body" idx="1"/>
          </p:nvPr>
        </p:nvSpPr>
        <p:spPr>
          <a:xfrm>
            <a:off x="461687" y="1628800"/>
            <a:ext cx="8229600" cy="4536504"/>
          </a:xfrm>
        </p:spPr>
        <p:txBody>
          <a:bodyPr/>
          <a:lstStyle/>
          <a:p>
            <a:pPr marL="0" indent="0" algn="just">
              <a:buNone/>
            </a:pPr>
            <a:r>
              <a:rPr lang="es-ES" sz="2000" i="1" dirty="0" smtClean="0"/>
              <a:t>Se incorpora:</a:t>
            </a:r>
          </a:p>
          <a:p>
            <a:pPr marL="0" indent="0" algn="just">
              <a:buNone/>
            </a:pPr>
            <a:endParaRPr lang="es-ES" sz="2000" i="1" dirty="0"/>
          </a:p>
          <a:p>
            <a:pPr marL="0" indent="0" algn="just" eaLnBrk="1" hangingPunct="1">
              <a:buNone/>
            </a:pPr>
            <a:r>
              <a:rPr lang="es-ES" sz="2000" b="1" i="1" dirty="0" smtClean="0"/>
              <a:t>Sexta </a:t>
            </a:r>
            <a:r>
              <a:rPr lang="es-ES" sz="2000" b="1" i="1" dirty="0"/>
              <a:t>disposición complementaria </a:t>
            </a:r>
            <a:r>
              <a:rPr lang="es-ES" sz="2000" b="1" i="1" dirty="0" smtClean="0"/>
              <a:t>transitoria:</a:t>
            </a:r>
            <a:endParaRPr lang="es-ES" sz="2000" i="1" dirty="0"/>
          </a:p>
          <a:p>
            <a:pPr marL="0" indent="0" algn="just">
              <a:buNone/>
            </a:pPr>
            <a:r>
              <a:rPr lang="es-PE" sz="2000" i="1" dirty="0" smtClean="0"/>
              <a:t>“Las </a:t>
            </a:r>
            <a:r>
              <a:rPr lang="es-PE" sz="2000" i="1" dirty="0"/>
              <a:t>entidades rectoras de los Programas Presupuestales articulados territorialmente deberán incluir en su proceso de Programación y Formulación del Año Fiscal 2016 los recursos necesarios para la ejecución del “Plan de trabajo de articulación territorial del PP” (</a:t>
            </a:r>
            <a:r>
              <a:rPr lang="es-PE" sz="2000" b="1" i="1" dirty="0"/>
              <a:t>Anexo N° 5</a:t>
            </a:r>
            <a:r>
              <a:rPr lang="es-PE" sz="2000" i="1" dirty="0"/>
              <a:t>) correspondiente a dicho ejercicio. </a:t>
            </a:r>
            <a:r>
              <a:rPr lang="es-PE" sz="2000" b="1" i="1" dirty="0"/>
              <a:t>Asimismo, de ser necesario, realizarán las modificaciones presupuestarias necesarias, sujetándose a la normatividad vigente, para financiar la ejecución del “Plan de Trabajo de Articulación Territorial del PP” correspondiente al ejercicio 2015, sin demandar recursos adicionales al Tesoro </a:t>
            </a:r>
            <a:r>
              <a:rPr lang="es-PE" sz="2000" b="1" i="1" dirty="0" smtClean="0"/>
              <a:t>Público”</a:t>
            </a:r>
            <a:r>
              <a:rPr lang="es-PE" sz="2000" b="1" dirty="0" smtClean="0"/>
              <a:t>.</a:t>
            </a:r>
            <a:endParaRPr lang="es-ES" sz="2000" b="1" i="1" dirty="0"/>
          </a:p>
          <a:p>
            <a:pPr marL="0" indent="0" algn="just">
              <a:buNone/>
            </a:pPr>
            <a:endParaRPr lang="es-ES" sz="20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0835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6"/>
          <p:cNvSpPr>
            <a:spLocks noGrp="1" noChangeArrowheads="1"/>
          </p:cNvSpPr>
          <p:nvPr>
            <p:ph type="sldNum" sz="quarter" idx="11"/>
          </p:nvPr>
        </p:nvSpPr>
        <p:spPr>
          <a:noFill/>
        </p:spPr>
        <p:txBody>
          <a:bodyPr/>
          <a:lstStyle/>
          <a:p>
            <a:fld id="{C9F76E3C-3684-426F-8E24-8E9446162C76}" type="slidenum">
              <a:rPr lang="es-ES" altLang="en-US" smtClean="0"/>
              <a:pPr/>
              <a:t>24</a:t>
            </a:fld>
            <a:endParaRPr lang="es-ES" altLang="en-US" smtClean="0"/>
          </a:p>
        </p:txBody>
      </p:sp>
      <p:sp>
        <p:nvSpPr>
          <p:cNvPr id="28674" name="Rectangle 2"/>
          <p:cNvSpPr>
            <a:spLocks noGrp="1" noChangeArrowheads="1"/>
          </p:cNvSpPr>
          <p:nvPr>
            <p:ph type="ctrTitle"/>
          </p:nvPr>
        </p:nvSpPr>
        <p:spPr/>
        <p:txBody>
          <a:bodyPr/>
          <a:lstStyle/>
          <a:p>
            <a:pPr algn="r" eaLnBrk="1" hangingPunct="1"/>
            <a:r>
              <a:rPr lang="es-MX" b="1" dirty="0" smtClean="0"/>
              <a:t>Principales orientaciones metodológicas</a:t>
            </a:r>
            <a:endParaRPr lang="es-ES"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4 Marcador de pie de página"/>
          <p:cNvSpPr>
            <a:spLocks noGrp="1"/>
          </p:cNvSpPr>
          <p:nvPr>
            <p:ph type="ftr" sz="quarter" idx="11"/>
          </p:nvPr>
        </p:nvSpPr>
        <p:spPr>
          <a:noFill/>
        </p:spPr>
        <p:txBody>
          <a:bodyPr/>
          <a:lstStyle/>
          <a:p>
            <a:r>
              <a:rPr lang="es-ES" altLang="en-US" smtClean="0"/>
              <a:t>Programas Presupuestales</a:t>
            </a:r>
          </a:p>
        </p:txBody>
      </p:sp>
      <p:sp>
        <p:nvSpPr>
          <p:cNvPr id="33794" name="5 Marcador de número de diapositiva"/>
          <p:cNvSpPr>
            <a:spLocks noGrp="1"/>
          </p:cNvSpPr>
          <p:nvPr>
            <p:ph type="sldNum" sz="quarter" idx="12"/>
          </p:nvPr>
        </p:nvSpPr>
        <p:spPr>
          <a:noFill/>
        </p:spPr>
        <p:txBody>
          <a:bodyPr/>
          <a:lstStyle/>
          <a:p>
            <a:fld id="{5E6A8E48-4044-4081-A82C-B1B796B54CA7}" type="slidenum">
              <a:rPr lang="es-ES" altLang="en-US" smtClean="0"/>
              <a:pPr/>
              <a:t>25</a:t>
            </a:fld>
            <a:endParaRPr lang="es-ES" altLang="en-US" smtClean="0"/>
          </a:p>
        </p:txBody>
      </p:sp>
      <p:sp>
        <p:nvSpPr>
          <p:cNvPr id="33795" name="Rectangle 2"/>
          <p:cNvSpPr>
            <a:spLocks noGrp="1" noChangeArrowheads="1"/>
          </p:cNvSpPr>
          <p:nvPr>
            <p:ph type="title"/>
          </p:nvPr>
        </p:nvSpPr>
        <p:spPr/>
        <p:txBody>
          <a:bodyPr/>
          <a:lstStyle/>
          <a:p>
            <a:pPr eaLnBrk="1" hangingPunct="1"/>
            <a:r>
              <a:rPr lang="es-MX" sz="3200" b="1" dirty="0" smtClean="0"/>
              <a:t>Documentos para el diseño de un PP</a:t>
            </a:r>
            <a:r>
              <a:rPr lang="es-MX" sz="3200" dirty="0" smtClean="0"/>
              <a:t> - </a:t>
            </a:r>
            <a:r>
              <a:rPr lang="es-MX" sz="3200" b="1" dirty="0" smtClean="0"/>
              <a:t>Anexo N° 2</a:t>
            </a:r>
            <a:endParaRPr lang="es-ES" sz="3200" b="1" dirty="0" smtClean="0"/>
          </a:p>
        </p:txBody>
      </p:sp>
      <p:sp>
        <p:nvSpPr>
          <p:cNvPr id="33796" name="Rectangle 3"/>
          <p:cNvSpPr>
            <a:spLocks noGrp="1" noChangeArrowheads="1"/>
          </p:cNvSpPr>
          <p:nvPr>
            <p:ph type="body" idx="1"/>
          </p:nvPr>
        </p:nvSpPr>
        <p:spPr/>
        <p:txBody>
          <a:bodyPr/>
          <a:lstStyle/>
          <a:p>
            <a:pPr algn="just" eaLnBrk="1" hangingPunct="1"/>
            <a:r>
              <a:rPr lang="es-MX" sz="2400" dirty="0" smtClean="0"/>
              <a:t>El Anexo N° 2 “Contenidos mínimos de un Programa Presupuestal” muestra:</a:t>
            </a:r>
          </a:p>
          <a:p>
            <a:pPr marL="0" indent="0" algn="just" eaLnBrk="1" hangingPunct="1">
              <a:buNone/>
            </a:pPr>
            <a:r>
              <a:rPr lang="es-MX" sz="2400" dirty="0" smtClean="0"/>
              <a:t> </a:t>
            </a:r>
          </a:p>
          <a:p>
            <a:pPr lvl="1" algn="just" eaLnBrk="1" hangingPunct="1">
              <a:buFont typeface="Wingdings" panose="05000000000000000000" pitchFamily="2" charset="2"/>
              <a:buChar char="§"/>
            </a:pPr>
            <a:r>
              <a:rPr lang="es-MX" sz="2200" dirty="0" smtClean="0"/>
              <a:t>La secuencia de pasos para el diseño de un PP.</a:t>
            </a:r>
          </a:p>
          <a:p>
            <a:pPr lvl="1" algn="just" eaLnBrk="1" hangingPunct="1">
              <a:buFont typeface="Wingdings" panose="05000000000000000000" pitchFamily="2" charset="2"/>
              <a:buChar char="§"/>
            </a:pPr>
            <a:r>
              <a:rPr lang="es-MX" sz="2200" dirty="0" smtClean="0"/>
              <a:t>Los contenidos de la matriz lógica para el diseño.</a:t>
            </a:r>
          </a:p>
          <a:p>
            <a:pPr lvl="1" algn="just" eaLnBrk="1" hangingPunct="1">
              <a:buFont typeface="Wingdings" panose="05000000000000000000" pitchFamily="2" charset="2"/>
              <a:buChar char="§"/>
            </a:pPr>
            <a:r>
              <a:rPr lang="es-MX" sz="2200" dirty="0" smtClean="0"/>
              <a:t>Elementos para el seguimiento de resultados / productos y evaluación del desempeño.</a:t>
            </a:r>
          </a:p>
          <a:p>
            <a:pPr lvl="1" algn="just" eaLnBrk="1" hangingPunct="1">
              <a:buFont typeface="Wingdings" panose="05000000000000000000" pitchFamily="2" charset="2"/>
              <a:buChar char="§"/>
            </a:pPr>
            <a:r>
              <a:rPr lang="es-MX" sz="2200" dirty="0" smtClean="0"/>
              <a:t>Las definiciones están contenidas en el Anexo N° 1 y en la Directiva de Programas Presupuestales.</a:t>
            </a:r>
            <a:endParaRPr lang="es-ES"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4 Marcador de pie de página"/>
          <p:cNvSpPr>
            <a:spLocks noGrp="1"/>
          </p:cNvSpPr>
          <p:nvPr>
            <p:ph type="ftr" sz="quarter" idx="11"/>
          </p:nvPr>
        </p:nvSpPr>
        <p:spPr>
          <a:noFill/>
        </p:spPr>
        <p:txBody>
          <a:bodyPr/>
          <a:lstStyle/>
          <a:p>
            <a:r>
              <a:rPr lang="es-ES" altLang="en-US" smtClean="0"/>
              <a:t>Programas Presupuestales</a:t>
            </a:r>
          </a:p>
        </p:txBody>
      </p:sp>
      <p:sp>
        <p:nvSpPr>
          <p:cNvPr id="35842" name="5 Marcador de número de diapositiva"/>
          <p:cNvSpPr>
            <a:spLocks noGrp="1"/>
          </p:cNvSpPr>
          <p:nvPr>
            <p:ph type="sldNum" sz="quarter" idx="12"/>
          </p:nvPr>
        </p:nvSpPr>
        <p:spPr>
          <a:noFill/>
        </p:spPr>
        <p:txBody>
          <a:bodyPr/>
          <a:lstStyle/>
          <a:p>
            <a:fld id="{CD820419-0B84-4D35-80C6-728DBF5BFAEC}" type="slidenum">
              <a:rPr lang="es-ES" altLang="en-US" smtClean="0"/>
              <a:pPr/>
              <a:t>26</a:t>
            </a:fld>
            <a:endParaRPr lang="es-ES" altLang="en-US" smtClean="0"/>
          </a:p>
        </p:txBody>
      </p:sp>
      <p:sp>
        <p:nvSpPr>
          <p:cNvPr id="35843" name="Rectangle 2"/>
          <p:cNvSpPr>
            <a:spLocks noGrp="1" noChangeArrowheads="1"/>
          </p:cNvSpPr>
          <p:nvPr>
            <p:ph type="title"/>
          </p:nvPr>
        </p:nvSpPr>
        <p:spPr/>
        <p:txBody>
          <a:bodyPr/>
          <a:lstStyle/>
          <a:p>
            <a:pPr eaLnBrk="1" hangingPunct="1"/>
            <a:r>
              <a:rPr lang="es-MX" sz="3800" b="1" dirty="0" smtClean="0"/>
              <a:t>Etapas para el llenado del Anexo 2</a:t>
            </a:r>
            <a:endParaRPr lang="es-ES" sz="3800" b="1" dirty="0" smtClean="0"/>
          </a:p>
        </p:txBody>
      </p:sp>
      <p:graphicFrame>
        <p:nvGraphicFramePr>
          <p:cNvPr id="9" name="8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52760427"/>
              </p:ext>
            </p:extLst>
          </p:nvPr>
        </p:nvGraphicFramePr>
        <p:xfrm>
          <a:off x="428596" y="1749630"/>
          <a:ext cx="8143932" cy="110330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53501678"/>
              </p:ext>
            </p:extLst>
          </p:nvPr>
        </p:nvGraphicFramePr>
        <p:xfrm>
          <a:off x="1500188" y="3359368"/>
          <a:ext cx="6096000" cy="26771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s-ES" dirty="0" smtClean="0"/>
                        <a:t>Nivel de</a:t>
                      </a:r>
                      <a:r>
                        <a:rPr lang="es-ES" baseline="0" dirty="0" smtClean="0"/>
                        <a:t> objetivos</a:t>
                      </a:r>
                      <a:endParaRPr lang="es-ES" dirty="0"/>
                    </a:p>
                  </a:txBody>
                  <a:tcPr>
                    <a:solidFill>
                      <a:srgbClr val="FF0000"/>
                    </a:solidFill>
                  </a:tcPr>
                </a:tc>
                <a:tc>
                  <a:txBody>
                    <a:bodyPr/>
                    <a:lstStyle/>
                    <a:p>
                      <a:r>
                        <a:rPr lang="es-ES" dirty="0" smtClean="0"/>
                        <a:t>Indicadores</a:t>
                      </a:r>
                      <a:endParaRPr lang="es-ES" dirty="0"/>
                    </a:p>
                  </a:txBody>
                  <a:tcPr>
                    <a:solidFill>
                      <a:srgbClr val="FF0000"/>
                    </a:solidFill>
                  </a:tcPr>
                </a:tc>
                <a:tc>
                  <a:txBody>
                    <a:bodyPr/>
                    <a:lstStyle/>
                    <a:p>
                      <a:r>
                        <a:rPr lang="es-ES" dirty="0" smtClean="0"/>
                        <a:t>Medios de verificación</a:t>
                      </a:r>
                      <a:endParaRPr lang="es-ES" dirty="0"/>
                    </a:p>
                  </a:txBody>
                  <a:tcPr>
                    <a:solidFill>
                      <a:srgbClr val="FF0000"/>
                    </a:solidFill>
                  </a:tcPr>
                </a:tc>
                <a:tc>
                  <a:txBody>
                    <a:bodyPr/>
                    <a:lstStyle/>
                    <a:p>
                      <a:r>
                        <a:rPr lang="es-ES" dirty="0" smtClean="0"/>
                        <a:t>Supuestos</a:t>
                      </a:r>
                      <a:endParaRPr lang="es-ES" dirty="0"/>
                    </a:p>
                  </a:txBody>
                  <a:tcPr>
                    <a:solidFill>
                      <a:srgbClr val="FF0000"/>
                    </a:solidFill>
                  </a:tcPr>
                </a:tc>
              </a:tr>
              <a:tr h="370840">
                <a:tc>
                  <a:txBody>
                    <a:bodyPr/>
                    <a:lstStyle/>
                    <a:p>
                      <a:r>
                        <a:rPr lang="es-ES" dirty="0" smtClean="0"/>
                        <a:t>Resultado final</a:t>
                      </a:r>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r>
              <a:tr h="370840">
                <a:tc>
                  <a:txBody>
                    <a:bodyPr/>
                    <a:lstStyle/>
                    <a:p>
                      <a:r>
                        <a:rPr lang="es-ES" dirty="0" smtClean="0"/>
                        <a:t>Resultado específico</a:t>
                      </a:r>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r>
              <a:tr h="370840">
                <a:tc>
                  <a:txBody>
                    <a:bodyPr/>
                    <a:lstStyle/>
                    <a:p>
                      <a:r>
                        <a:rPr lang="es-ES" dirty="0" smtClean="0"/>
                        <a:t>Producto</a:t>
                      </a:r>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r>
              <a:tr h="370840">
                <a:tc>
                  <a:txBody>
                    <a:bodyPr/>
                    <a:lstStyle/>
                    <a:p>
                      <a:r>
                        <a:rPr lang="es-ES" dirty="0" smtClean="0"/>
                        <a:t>Actividad</a:t>
                      </a:r>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6"/>
          <p:cNvSpPr>
            <a:spLocks noGrp="1" noChangeArrowheads="1"/>
          </p:cNvSpPr>
          <p:nvPr>
            <p:ph type="sldNum" sz="quarter" idx="11"/>
          </p:nvPr>
        </p:nvSpPr>
        <p:spPr>
          <a:noFill/>
        </p:spPr>
        <p:txBody>
          <a:bodyPr/>
          <a:lstStyle/>
          <a:p>
            <a:fld id="{F36702C6-2348-4CD5-B614-069EBED9B9A7}" type="slidenum">
              <a:rPr lang="es-ES" altLang="en-US" smtClean="0"/>
              <a:pPr/>
              <a:t>27</a:t>
            </a:fld>
            <a:endParaRPr lang="es-ES" altLang="en-US" smtClean="0"/>
          </a:p>
        </p:txBody>
      </p:sp>
      <p:sp>
        <p:nvSpPr>
          <p:cNvPr id="36866" name="Rectangle 2"/>
          <p:cNvSpPr>
            <a:spLocks noGrp="1" noChangeArrowheads="1"/>
          </p:cNvSpPr>
          <p:nvPr>
            <p:ph type="ctrTitle"/>
          </p:nvPr>
        </p:nvSpPr>
        <p:spPr/>
        <p:txBody>
          <a:bodyPr/>
          <a:lstStyle/>
          <a:p>
            <a:pPr algn="r" eaLnBrk="1" hangingPunct="1"/>
            <a:r>
              <a:rPr lang="es-MX" b="1" smtClean="0"/>
              <a:t>1. Información general del PP</a:t>
            </a:r>
            <a:endParaRPr lang="es-ES"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4 Marcador de pie de página"/>
          <p:cNvSpPr>
            <a:spLocks noGrp="1"/>
          </p:cNvSpPr>
          <p:nvPr>
            <p:ph type="ftr" sz="quarter" idx="11"/>
          </p:nvPr>
        </p:nvSpPr>
        <p:spPr>
          <a:noFill/>
        </p:spPr>
        <p:txBody>
          <a:bodyPr/>
          <a:lstStyle/>
          <a:p>
            <a:r>
              <a:rPr lang="es-ES" altLang="en-US" smtClean="0"/>
              <a:t>Programas Presupuestales</a:t>
            </a:r>
          </a:p>
        </p:txBody>
      </p:sp>
      <p:sp>
        <p:nvSpPr>
          <p:cNvPr id="37890" name="5 Marcador de número de diapositiva"/>
          <p:cNvSpPr>
            <a:spLocks noGrp="1"/>
          </p:cNvSpPr>
          <p:nvPr>
            <p:ph type="sldNum" sz="quarter" idx="12"/>
          </p:nvPr>
        </p:nvSpPr>
        <p:spPr>
          <a:noFill/>
        </p:spPr>
        <p:txBody>
          <a:bodyPr/>
          <a:lstStyle/>
          <a:p>
            <a:fld id="{DACDCB39-665C-43D7-B088-870C4ABD3AC0}" type="slidenum">
              <a:rPr lang="es-ES" altLang="en-US" smtClean="0"/>
              <a:pPr/>
              <a:t>28</a:t>
            </a:fld>
            <a:endParaRPr lang="es-ES" altLang="en-US" smtClean="0"/>
          </a:p>
        </p:txBody>
      </p:sp>
      <p:sp>
        <p:nvSpPr>
          <p:cNvPr id="37891" name="Rectangle 2"/>
          <p:cNvSpPr>
            <a:spLocks noGrp="1" noChangeArrowheads="1"/>
          </p:cNvSpPr>
          <p:nvPr>
            <p:ph type="title"/>
          </p:nvPr>
        </p:nvSpPr>
        <p:spPr/>
        <p:txBody>
          <a:bodyPr/>
          <a:lstStyle/>
          <a:p>
            <a:pPr eaLnBrk="1" hangingPunct="1"/>
            <a:r>
              <a:rPr lang="es-MX" sz="3200" b="1" dirty="0" smtClean="0"/>
              <a:t>Datos generales (contenido 1)</a:t>
            </a:r>
            <a:endParaRPr lang="es-ES" sz="3200" b="1" dirty="0" smtClean="0"/>
          </a:p>
        </p:txBody>
      </p:sp>
      <p:sp>
        <p:nvSpPr>
          <p:cNvPr id="37892" name="Rectangle 3"/>
          <p:cNvSpPr>
            <a:spLocks noGrp="1" noChangeArrowheads="1"/>
          </p:cNvSpPr>
          <p:nvPr>
            <p:ph type="body" idx="1"/>
          </p:nvPr>
        </p:nvSpPr>
        <p:spPr>
          <a:xfrm>
            <a:off x="395536" y="1600200"/>
            <a:ext cx="8568952" cy="4530725"/>
          </a:xfrm>
        </p:spPr>
        <p:txBody>
          <a:bodyPr/>
          <a:lstStyle/>
          <a:p>
            <a:pPr eaLnBrk="1" hangingPunct="1">
              <a:buFont typeface="Arial" panose="020B0604020202020204" pitchFamily="34" charset="0"/>
              <a:buChar char="•"/>
            </a:pPr>
            <a:r>
              <a:rPr lang="es-MX" dirty="0" smtClean="0"/>
              <a:t>Nombre del PP.</a:t>
            </a:r>
          </a:p>
          <a:p>
            <a:pPr eaLnBrk="1" hangingPunct="1">
              <a:buFont typeface="Arial" panose="020B0604020202020204" pitchFamily="34" charset="0"/>
              <a:buChar char="•"/>
            </a:pPr>
            <a:r>
              <a:rPr lang="es-MX" dirty="0" smtClean="0"/>
              <a:t>Tipo de diseño propuesto </a:t>
            </a:r>
            <a:r>
              <a:rPr lang="es-MX" sz="2600" dirty="0" smtClean="0"/>
              <a:t>(revisión, ampliación, rediseño y nuevo)</a:t>
            </a:r>
            <a:r>
              <a:rPr lang="es-MX" dirty="0" smtClean="0"/>
              <a:t>.</a:t>
            </a:r>
          </a:p>
          <a:p>
            <a:pPr eaLnBrk="1" hangingPunct="1">
              <a:buFont typeface="Arial" panose="020B0604020202020204" pitchFamily="34" charset="0"/>
              <a:buChar char="•"/>
            </a:pPr>
            <a:r>
              <a:rPr lang="es-MX" dirty="0" smtClean="0"/>
              <a:t>Entidad rectora del PP.</a:t>
            </a:r>
          </a:p>
          <a:p>
            <a:pPr eaLnBrk="1" hangingPunct="1">
              <a:buFont typeface="Arial" panose="020B0604020202020204" pitchFamily="34" charset="0"/>
              <a:buChar char="•"/>
            </a:pPr>
            <a:r>
              <a:rPr lang="es-MX" dirty="0" smtClean="0"/>
              <a:t>Responsable técnico del PP.</a:t>
            </a:r>
          </a:p>
          <a:p>
            <a:pPr eaLnBrk="1" hangingPunct="1">
              <a:buFont typeface="Arial" panose="020B0604020202020204" pitchFamily="34" charset="0"/>
              <a:buChar char="•"/>
            </a:pPr>
            <a:r>
              <a:rPr lang="es-MX" dirty="0"/>
              <a:t>Coordinador de seguimiento y evaluación.</a:t>
            </a:r>
            <a:endParaRPr lang="es-ES" dirty="0"/>
          </a:p>
          <a:p>
            <a:pPr eaLnBrk="1" hangingPunct="1">
              <a:buFont typeface="Arial" panose="020B0604020202020204" pitchFamily="34" charset="0"/>
              <a:buChar char="•"/>
            </a:pPr>
            <a:r>
              <a:rPr lang="es-MX" dirty="0" smtClean="0"/>
              <a:t>Coordinador territorial.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6"/>
          <p:cNvSpPr>
            <a:spLocks noGrp="1" noChangeArrowheads="1"/>
          </p:cNvSpPr>
          <p:nvPr>
            <p:ph type="sldNum" sz="quarter" idx="11"/>
          </p:nvPr>
        </p:nvSpPr>
        <p:spPr>
          <a:noFill/>
        </p:spPr>
        <p:txBody>
          <a:bodyPr/>
          <a:lstStyle/>
          <a:p>
            <a:fld id="{5CB393D4-DB47-4A21-8853-95774EF19F90}" type="slidenum">
              <a:rPr lang="es-ES" altLang="en-US" smtClean="0"/>
              <a:pPr/>
              <a:t>29</a:t>
            </a:fld>
            <a:endParaRPr lang="es-ES" altLang="en-US" smtClean="0"/>
          </a:p>
        </p:txBody>
      </p:sp>
      <p:sp>
        <p:nvSpPr>
          <p:cNvPr id="38914" name="Rectangle 4"/>
          <p:cNvSpPr>
            <a:spLocks noGrp="1" noChangeArrowheads="1"/>
          </p:cNvSpPr>
          <p:nvPr>
            <p:ph type="ctrTitle"/>
          </p:nvPr>
        </p:nvSpPr>
        <p:spPr/>
        <p:txBody>
          <a:bodyPr/>
          <a:lstStyle/>
          <a:p>
            <a:pPr algn="r" eaLnBrk="1" hangingPunct="1"/>
            <a:r>
              <a:rPr lang="es-MX" b="1" smtClean="0"/>
              <a:t>2. Diagnóstico</a:t>
            </a:r>
            <a:endParaRPr lang="es-ES"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4 Marcador de pie de página"/>
          <p:cNvSpPr>
            <a:spLocks noGrp="1"/>
          </p:cNvSpPr>
          <p:nvPr>
            <p:ph type="ftr" sz="quarter" idx="11"/>
          </p:nvPr>
        </p:nvSpPr>
        <p:spPr>
          <a:noFill/>
        </p:spPr>
        <p:txBody>
          <a:bodyPr/>
          <a:lstStyle/>
          <a:p>
            <a:r>
              <a:rPr lang="es-ES" altLang="en-US" smtClean="0"/>
              <a:t>Programas Presupuestales</a:t>
            </a:r>
          </a:p>
        </p:txBody>
      </p:sp>
      <p:sp>
        <p:nvSpPr>
          <p:cNvPr id="19458" name="5 Marcador de número de diapositiva"/>
          <p:cNvSpPr>
            <a:spLocks noGrp="1"/>
          </p:cNvSpPr>
          <p:nvPr>
            <p:ph type="sldNum" sz="quarter" idx="12"/>
          </p:nvPr>
        </p:nvSpPr>
        <p:spPr>
          <a:noFill/>
        </p:spPr>
        <p:txBody>
          <a:bodyPr/>
          <a:lstStyle/>
          <a:p>
            <a:fld id="{7AAFE1D7-C210-44A6-BCE8-97F89A3680F7}" type="slidenum">
              <a:rPr lang="es-ES" altLang="en-US" smtClean="0"/>
              <a:pPr/>
              <a:t>3</a:t>
            </a:fld>
            <a:endParaRPr lang="es-ES" altLang="en-US" smtClean="0"/>
          </a:p>
        </p:txBody>
      </p:sp>
      <p:sp>
        <p:nvSpPr>
          <p:cNvPr id="9" name="1 Título"/>
          <p:cNvSpPr txBox="1">
            <a:spLocks/>
          </p:cNvSpPr>
          <p:nvPr/>
        </p:nvSpPr>
        <p:spPr>
          <a:xfrm>
            <a:off x="714348" y="940070"/>
            <a:ext cx="8072438" cy="785808"/>
          </a:xfrm>
          <a:prstGeom prst="rect">
            <a:avLst/>
          </a:prstGeom>
        </p:spPr>
        <p:txBody>
          <a:bodyPr anchor="ctr">
            <a:normAutofit/>
          </a:bodyPr>
          <a:lstStyle/>
          <a:p>
            <a:pPr algn="just">
              <a:lnSpc>
                <a:spcPct val="120000"/>
              </a:lnSpc>
              <a:defRPr/>
            </a:pPr>
            <a:r>
              <a:rPr lang="es-MX" sz="2800" dirty="0" smtClean="0">
                <a:latin typeface="Calibri" pitchFamily="34" charset="0"/>
              </a:rPr>
              <a:t>Programas Presupuestales</a:t>
            </a:r>
            <a:endParaRPr lang="es-PE" sz="2800" dirty="0">
              <a:latin typeface="Calibri" pitchFamily="34" charset="0"/>
            </a:endParaRPr>
          </a:p>
        </p:txBody>
      </p:sp>
      <p:sp>
        <p:nvSpPr>
          <p:cNvPr id="10" name="14 Forma libre"/>
          <p:cNvSpPr/>
          <p:nvPr/>
        </p:nvSpPr>
        <p:spPr>
          <a:xfrm>
            <a:off x="632226" y="1225829"/>
            <a:ext cx="122238" cy="255588"/>
          </a:xfrm>
          <a:custGeom>
            <a:avLst/>
            <a:gdLst>
              <a:gd name="connsiteX0" fmla="*/ 0 w 121444"/>
              <a:gd name="connsiteY0" fmla="*/ 0 h 254794"/>
              <a:gd name="connsiteX1" fmla="*/ 50006 w 121444"/>
              <a:gd name="connsiteY1" fmla="*/ 2382 h 254794"/>
              <a:gd name="connsiteX2" fmla="*/ 121444 w 121444"/>
              <a:gd name="connsiteY2" fmla="*/ 126207 h 254794"/>
              <a:gd name="connsiteX3" fmla="*/ 42863 w 121444"/>
              <a:gd name="connsiteY3" fmla="*/ 254794 h 254794"/>
              <a:gd name="connsiteX4" fmla="*/ 0 w 121444"/>
              <a:gd name="connsiteY4" fmla="*/ 254794 h 254794"/>
              <a:gd name="connsiteX5" fmla="*/ 71438 w 121444"/>
              <a:gd name="connsiteY5" fmla="*/ 123825 h 254794"/>
              <a:gd name="connsiteX6" fmla="*/ 0 w 121444"/>
              <a:gd name="connsiteY6"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4" h="254794">
                <a:moveTo>
                  <a:pt x="0" y="0"/>
                </a:moveTo>
                <a:lnTo>
                  <a:pt x="50006" y="2382"/>
                </a:lnTo>
                <a:lnTo>
                  <a:pt x="121444" y="126207"/>
                </a:lnTo>
                <a:lnTo>
                  <a:pt x="42863" y="254794"/>
                </a:lnTo>
                <a:lnTo>
                  <a:pt x="0" y="254794"/>
                </a:lnTo>
                <a:lnTo>
                  <a:pt x="71438" y="1238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 Título"/>
          <p:cNvSpPr txBox="1">
            <a:spLocks/>
          </p:cNvSpPr>
          <p:nvPr/>
        </p:nvSpPr>
        <p:spPr>
          <a:xfrm>
            <a:off x="714375" y="2297395"/>
            <a:ext cx="7858125" cy="857250"/>
          </a:xfrm>
          <a:prstGeom prst="rect">
            <a:avLst/>
          </a:prstGeom>
        </p:spPr>
        <p:txBody>
          <a:bodyPr anchor="ctr">
            <a:normAutofit fontScale="62500" lnSpcReduction="20000"/>
          </a:bodyPr>
          <a:lstStyle/>
          <a:p>
            <a:pPr marL="274320" indent="-274320" algn="just" fontAlgn="auto">
              <a:spcBef>
                <a:spcPts val="580"/>
              </a:spcBef>
              <a:spcAft>
                <a:spcPts val="0"/>
              </a:spcAft>
              <a:defRPr/>
            </a:pPr>
            <a:endParaRPr lang="es-ES" sz="9600" kern="1000" spc="-100" dirty="0">
              <a:latin typeface="Calibri" pitchFamily="34" charset="0"/>
              <a:ea typeface="+mj-ea"/>
              <a:cs typeface="+mj-cs"/>
            </a:endParaRPr>
          </a:p>
        </p:txBody>
      </p:sp>
      <p:sp>
        <p:nvSpPr>
          <p:cNvPr id="12" name="1 Título"/>
          <p:cNvSpPr txBox="1">
            <a:spLocks/>
          </p:cNvSpPr>
          <p:nvPr/>
        </p:nvSpPr>
        <p:spPr>
          <a:xfrm>
            <a:off x="714375" y="1583022"/>
            <a:ext cx="8072438" cy="785808"/>
          </a:xfrm>
          <a:prstGeom prst="rect">
            <a:avLst/>
          </a:prstGeom>
        </p:spPr>
        <p:txBody>
          <a:bodyPr anchor="ctr">
            <a:normAutofit/>
          </a:bodyPr>
          <a:lstStyle/>
          <a:p>
            <a:pPr algn="just">
              <a:lnSpc>
                <a:spcPct val="120000"/>
              </a:lnSpc>
              <a:defRPr/>
            </a:pPr>
            <a:r>
              <a:rPr lang="es-MX" sz="2800" dirty="0" smtClean="0">
                <a:latin typeface="Calibri" pitchFamily="34" charset="0"/>
              </a:rPr>
              <a:t>Seguimiento</a:t>
            </a:r>
            <a:endParaRPr lang="es-PE" sz="2800" dirty="0">
              <a:latin typeface="Calibri" pitchFamily="34" charset="0"/>
            </a:endParaRPr>
          </a:p>
        </p:txBody>
      </p:sp>
      <p:sp>
        <p:nvSpPr>
          <p:cNvPr id="13" name="22 Forma libre"/>
          <p:cNvSpPr/>
          <p:nvPr/>
        </p:nvSpPr>
        <p:spPr>
          <a:xfrm>
            <a:off x="632226" y="1868771"/>
            <a:ext cx="122238" cy="255588"/>
          </a:xfrm>
          <a:custGeom>
            <a:avLst/>
            <a:gdLst>
              <a:gd name="connsiteX0" fmla="*/ 0 w 121444"/>
              <a:gd name="connsiteY0" fmla="*/ 0 h 254794"/>
              <a:gd name="connsiteX1" fmla="*/ 50006 w 121444"/>
              <a:gd name="connsiteY1" fmla="*/ 2382 h 254794"/>
              <a:gd name="connsiteX2" fmla="*/ 121444 w 121444"/>
              <a:gd name="connsiteY2" fmla="*/ 126207 h 254794"/>
              <a:gd name="connsiteX3" fmla="*/ 42863 w 121444"/>
              <a:gd name="connsiteY3" fmla="*/ 254794 h 254794"/>
              <a:gd name="connsiteX4" fmla="*/ 0 w 121444"/>
              <a:gd name="connsiteY4" fmla="*/ 254794 h 254794"/>
              <a:gd name="connsiteX5" fmla="*/ 71438 w 121444"/>
              <a:gd name="connsiteY5" fmla="*/ 123825 h 254794"/>
              <a:gd name="connsiteX6" fmla="*/ 0 w 121444"/>
              <a:gd name="connsiteY6"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4" h="254794">
                <a:moveTo>
                  <a:pt x="0" y="0"/>
                </a:moveTo>
                <a:lnTo>
                  <a:pt x="50006" y="2382"/>
                </a:lnTo>
                <a:lnTo>
                  <a:pt x="121444" y="126207"/>
                </a:lnTo>
                <a:lnTo>
                  <a:pt x="42863" y="254794"/>
                </a:lnTo>
                <a:lnTo>
                  <a:pt x="0" y="254794"/>
                </a:lnTo>
                <a:lnTo>
                  <a:pt x="71438" y="1238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1 Título"/>
          <p:cNvSpPr txBox="1">
            <a:spLocks/>
          </p:cNvSpPr>
          <p:nvPr/>
        </p:nvSpPr>
        <p:spPr>
          <a:xfrm>
            <a:off x="693709" y="2225964"/>
            <a:ext cx="8072438" cy="785808"/>
          </a:xfrm>
          <a:prstGeom prst="rect">
            <a:avLst/>
          </a:prstGeom>
          <a:solidFill>
            <a:schemeClr val="bg1"/>
          </a:solidFill>
        </p:spPr>
        <p:txBody>
          <a:bodyPr anchor="ctr">
            <a:normAutofit/>
          </a:bodyPr>
          <a:lstStyle/>
          <a:p>
            <a:pPr algn="just">
              <a:lnSpc>
                <a:spcPct val="120000"/>
              </a:lnSpc>
              <a:defRPr/>
            </a:pPr>
            <a:r>
              <a:rPr lang="es-MX" sz="2800" dirty="0" smtClean="0">
                <a:latin typeface="Calibri" pitchFamily="34" charset="0"/>
              </a:rPr>
              <a:t>Evaluaciones</a:t>
            </a:r>
            <a:endParaRPr lang="es-PE" sz="2800" dirty="0">
              <a:latin typeface="Calibri" pitchFamily="34" charset="0"/>
            </a:endParaRPr>
          </a:p>
        </p:txBody>
      </p:sp>
      <p:sp>
        <p:nvSpPr>
          <p:cNvPr id="15" name="25 Forma libre"/>
          <p:cNvSpPr/>
          <p:nvPr/>
        </p:nvSpPr>
        <p:spPr>
          <a:xfrm>
            <a:off x="611560" y="2511713"/>
            <a:ext cx="122238" cy="255588"/>
          </a:xfrm>
          <a:custGeom>
            <a:avLst/>
            <a:gdLst>
              <a:gd name="connsiteX0" fmla="*/ 0 w 121444"/>
              <a:gd name="connsiteY0" fmla="*/ 0 h 254794"/>
              <a:gd name="connsiteX1" fmla="*/ 50006 w 121444"/>
              <a:gd name="connsiteY1" fmla="*/ 2382 h 254794"/>
              <a:gd name="connsiteX2" fmla="*/ 121444 w 121444"/>
              <a:gd name="connsiteY2" fmla="*/ 126207 h 254794"/>
              <a:gd name="connsiteX3" fmla="*/ 42863 w 121444"/>
              <a:gd name="connsiteY3" fmla="*/ 254794 h 254794"/>
              <a:gd name="connsiteX4" fmla="*/ 0 w 121444"/>
              <a:gd name="connsiteY4" fmla="*/ 254794 h 254794"/>
              <a:gd name="connsiteX5" fmla="*/ 71438 w 121444"/>
              <a:gd name="connsiteY5" fmla="*/ 123825 h 254794"/>
              <a:gd name="connsiteX6" fmla="*/ 0 w 121444"/>
              <a:gd name="connsiteY6"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4" h="254794">
                <a:moveTo>
                  <a:pt x="0" y="0"/>
                </a:moveTo>
                <a:lnTo>
                  <a:pt x="50006" y="2382"/>
                </a:lnTo>
                <a:lnTo>
                  <a:pt x="121444" y="126207"/>
                </a:lnTo>
                <a:lnTo>
                  <a:pt x="42863" y="254794"/>
                </a:lnTo>
                <a:lnTo>
                  <a:pt x="0" y="254794"/>
                </a:lnTo>
                <a:lnTo>
                  <a:pt x="71438" y="1238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1 Título"/>
          <p:cNvSpPr txBox="1">
            <a:spLocks/>
          </p:cNvSpPr>
          <p:nvPr/>
        </p:nvSpPr>
        <p:spPr>
          <a:xfrm>
            <a:off x="714404" y="2868906"/>
            <a:ext cx="8072438" cy="785808"/>
          </a:xfrm>
          <a:prstGeom prst="rect">
            <a:avLst/>
          </a:prstGeom>
          <a:solidFill>
            <a:schemeClr val="bg1"/>
          </a:solidFill>
        </p:spPr>
        <p:txBody>
          <a:bodyPr anchor="ctr">
            <a:normAutofit/>
          </a:bodyPr>
          <a:lstStyle/>
          <a:p>
            <a:pPr algn="just">
              <a:lnSpc>
                <a:spcPct val="120000"/>
              </a:lnSpc>
              <a:defRPr/>
            </a:pPr>
            <a:r>
              <a:rPr lang="es-MX" sz="2800" dirty="0" smtClean="0">
                <a:latin typeface="Calibri" pitchFamily="34" charset="0"/>
              </a:rPr>
              <a:t>Incentivos a la gestión</a:t>
            </a:r>
            <a:endParaRPr lang="es-PE" sz="2800" dirty="0">
              <a:latin typeface="Calibri" pitchFamily="34" charset="0"/>
            </a:endParaRPr>
          </a:p>
        </p:txBody>
      </p:sp>
      <p:sp>
        <p:nvSpPr>
          <p:cNvPr id="17" name="27 Forma libre"/>
          <p:cNvSpPr/>
          <p:nvPr/>
        </p:nvSpPr>
        <p:spPr>
          <a:xfrm>
            <a:off x="632255" y="3154655"/>
            <a:ext cx="122238" cy="255588"/>
          </a:xfrm>
          <a:custGeom>
            <a:avLst/>
            <a:gdLst>
              <a:gd name="connsiteX0" fmla="*/ 0 w 121444"/>
              <a:gd name="connsiteY0" fmla="*/ 0 h 254794"/>
              <a:gd name="connsiteX1" fmla="*/ 50006 w 121444"/>
              <a:gd name="connsiteY1" fmla="*/ 2382 h 254794"/>
              <a:gd name="connsiteX2" fmla="*/ 121444 w 121444"/>
              <a:gd name="connsiteY2" fmla="*/ 126207 h 254794"/>
              <a:gd name="connsiteX3" fmla="*/ 42863 w 121444"/>
              <a:gd name="connsiteY3" fmla="*/ 254794 h 254794"/>
              <a:gd name="connsiteX4" fmla="*/ 0 w 121444"/>
              <a:gd name="connsiteY4" fmla="*/ 254794 h 254794"/>
              <a:gd name="connsiteX5" fmla="*/ 71438 w 121444"/>
              <a:gd name="connsiteY5" fmla="*/ 123825 h 254794"/>
              <a:gd name="connsiteX6" fmla="*/ 0 w 121444"/>
              <a:gd name="connsiteY6"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4" h="254794">
                <a:moveTo>
                  <a:pt x="0" y="0"/>
                </a:moveTo>
                <a:lnTo>
                  <a:pt x="50006" y="2382"/>
                </a:lnTo>
                <a:lnTo>
                  <a:pt x="121444" y="126207"/>
                </a:lnTo>
                <a:lnTo>
                  <a:pt x="42863" y="254794"/>
                </a:lnTo>
                <a:lnTo>
                  <a:pt x="0" y="254794"/>
                </a:lnTo>
                <a:lnTo>
                  <a:pt x="71438" y="1238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18" name="28 Diagrama"/>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88751654"/>
              </p:ext>
            </p:extLst>
          </p:nvPr>
        </p:nvGraphicFramePr>
        <p:xfrm>
          <a:off x="4250529" y="2276872"/>
          <a:ext cx="4786346" cy="366556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9" name="29 Flecha a la derecha con muesca"/>
          <p:cNvSpPr/>
          <p:nvPr/>
        </p:nvSpPr>
        <p:spPr>
          <a:xfrm>
            <a:off x="428596" y="4158200"/>
            <a:ext cx="3643338" cy="1143008"/>
          </a:xfrm>
          <a:prstGeom prst="notch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 el marco de la progresividad de la reforma</a:t>
            </a:r>
            <a:endParaRPr lang="es-ES" dirty="0"/>
          </a:p>
        </p:txBody>
      </p:sp>
      <p:sp>
        <p:nvSpPr>
          <p:cNvPr id="20" name="1 Título"/>
          <p:cNvSpPr txBox="1">
            <a:spLocks/>
          </p:cNvSpPr>
          <p:nvPr/>
        </p:nvSpPr>
        <p:spPr bwMode="auto">
          <a:xfrm>
            <a:off x="395536" y="260648"/>
            <a:ext cx="8244710" cy="547714"/>
          </a:xfrm>
          <a:prstGeom prst="rect">
            <a:avLst/>
          </a:prstGeom>
          <a:noFill/>
          <a:ln w="9525">
            <a:noFill/>
            <a:miter lim="800000"/>
            <a:headEnd/>
            <a:tailEnd/>
          </a:ln>
        </p:spPr>
        <p:txBody>
          <a:bodyPr anchor="ctr"/>
          <a:lstStyle/>
          <a:p>
            <a:pPr>
              <a:buFont typeface="Wingdings 2" pitchFamily="18" charset="2"/>
              <a:buNone/>
            </a:pPr>
            <a:r>
              <a:rPr lang="es-MX" sz="3200" b="1" dirty="0">
                <a:solidFill>
                  <a:schemeClr val="bg2"/>
                </a:solidFill>
                <a:latin typeface="+mj-lt"/>
                <a:ea typeface="+mj-ea"/>
                <a:cs typeface="+mj-cs"/>
              </a:rPr>
              <a:t>Instrumentos del </a:t>
            </a:r>
            <a:r>
              <a:rPr lang="es-MX" sz="3200" b="1" dirty="0" err="1" smtClean="0">
                <a:solidFill>
                  <a:schemeClr val="bg2"/>
                </a:solidFill>
                <a:latin typeface="+mj-lt"/>
                <a:ea typeface="+mj-ea"/>
                <a:cs typeface="+mj-cs"/>
              </a:rPr>
              <a:t>PpR</a:t>
            </a:r>
            <a:endParaRPr lang="es-MX" sz="3200" b="1" dirty="0">
              <a:solidFill>
                <a:schemeClr val="bg2"/>
              </a:solidFill>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1254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4 Marcador de pie de página"/>
          <p:cNvSpPr>
            <a:spLocks noGrp="1"/>
          </p:cNvSpPr>
          <p:nvPr>
            <p:ph type="ftr" sz="quarter" idx="11"/>
          </p:nvPr>
        </p:nvSpPr>
        <p:spPr>
          <a:noFill/>
        </p:spPr>
        <p:txBody>
          <a:bodyPr/>
          <a:lstStyle/>
          <a:p>
            <a:r>
              <a:rPr lang="es-ES" altLang="en-US" smtClean="0"/>
              <a:t>Programas Presupuestales</a:t>
            </a:r>
          </a:p>
        </p:txBody>
      </p:sp>
      <p:sp>
        <p:nvSpPr>
          <p:cNvPr id="39938" name="5 Marcador de número de diapositiva"/>
          <p:cNvSpPr>
            <a:spLocks noGrp="1"/>
          </p:cNvSpPr>
          <p:nvPr>
            <p:ph type="sldNum" sz="quarter" idx="12"/>
          </p:nvPr>
        </p:nvSpPr>
        <p:spPr>
          <a:noFill/>
        </p:spPr>
        <p:txBody>
          <a:bodyPr/>
          <a:lstStyle/>
          <a:p>
            <a:fld id="{5BFE5780-07B2-4B11-8BE6-721CE59843DC}" type="slidenum">
              <a:rPr lang="es-ES" altLang="en-US" smtClean="0"/>
              <a:pPr/>
              <a:t>30</a:t>
            </a:fld>
            <a:endParaRPr lang="es-ES" altLang="en-US" smtClean="0"/>
          </a:p>
        </p:txBody>
      </p:sp>
      <p:sp>
        <p:nvSpPr>
          <p:cNvPr id="39939" name="Rectangle 2"/>
          <p:cNvSpPr>
            <a:spLocks noGrp="1" noChangeArrowheads="1"/>
          </p:cNvSpPr>
          <p:nvPr>
            <p:ph type="title"/>
          </p:nvPr>
        </p:nvSpPr>
        <p:spPr/>
        <p:txBody>
          <a:bodyPr/>
          <a:lstStyle/>
          <a:p>
            <a:pPr eaLnBrk="1" hangingPunct="1"/>
            <a:r>
              <a:rPr lang="es-MX" sz="3200" b="1" dirty="0" smtClean="0"/>
              <a:t>Identificación del problema específico </a:t>
            </a:r>
            <a:r>
              <a:rPr lang="es-MX" sz="3200" dirty="0" smtClean="0"/>
              <a:t>(contenido 2.1.) </a:t>
            </a:r>
            <a:endParaRPr lang="es-ES" sz="3200" dirty="0" smtClean="0"/>
          </a:p>
        </p:txBody>
      </p:sp>
      <p:sp>
        <p:nvSpPr>
          <p:cNvPr id="39940" name="Rectangle 3"/>
          <p:cNvSpPr>
            <a:spLocks noGrp="1" noChangeArrowheads="1"/>
          </p:cNvSpPr>
          <p:nvPr>
            <p:ph type="body" idx="1"/>
          </p:nvPr>
        </p:nvSpPr>
        <p:spPr>
          <a:xfrm>
            <a:off x="457200" y="1628800"/>
            <a:ext cx="8229600" cy="4702189"/>
          </a:xfrm>
        </p:spPr>
        <p:txBody>
          <a:bodyPr/>
          <a:lstStyle/>
          <a:p>
            <a:pPr algn="just" eaLnBrk="1" hangingPunct="1">
              <a:buFont typeface="Arial" panose="020B0604020202020204" pitchFamily="34" charset="0"/>
              <a:buChar char="•"/>
            </a:pPr>
            <a:r>
              <a:rPr lang="es-MX" sz="2400" dirty="0" smtClean="0"/>
              <a:t>Un problema específico es </a:t>
            </a:r>
            <a:r>
              <a:rPr lang="es-MX" sz="2400" u="sng" dirty="0" smtClean="0"/>
              <a:t>una brecha de atención</a:t>
            </a:r>
            <a:r>
              <a:rPr lang="es-MX" sz="2400" dirty="0" smtClean="0"/>
              <a:t> o necesidad identificada en una población, que se espera resolver con el PP. </a:t>
            </a:r>
          </a:p>
          <a:p>
            <a:pPr algn="just" eaLnBrk="1" hangingPunct="1">
              <a:buFont typeface="Arial" panose="020B0604020202020204" pitchFamily="34" charset="0"/>
              <a:buChar char="•"/>
            </a:pPr>
            <a:endParaRPr lang="es-MX" sz="1800" dirty="0" smtClean="0"/>
          </a:p>
          <a:p>
            <a:pPr algn="just" eaLnBrk="1" hangingPunct="1">
              <a:buFont typeface="Arial" panose="020B0604020202020204" pitchFamily="34" charset="0"/>
              <a:buChar char="•"/>
            </a:pPr>
            <a:r>
              <a:rPr lang="es-MX" sz="2400" dirty="0" smtClean="0"/>
              <a:t>Es expresado como una condición negativa en la población, y en términos de su magnitud, relevancia, persistencia, temporalidad y grupos poblacionales. </a:t>
            </a:r>
            <a:r>
              <a:rPr lang="es-MX" sz="2400" dirty="0" smtClean="0">
                <a:solidFill>
                  <a:srgbClr val="0070C0"/>
                </a:solidFill>
              </a:rPr>
              <a:t>CUANTIFICABLE.</a:t>
            </a:r>
          </a:p>
          <a:p>
            <a:pPr algn="just" eaLnBrk="1" hangingPunct="1">
              <a:buFont typeface="Arial" panose="020B0604020202020204" pitchFamily="34" charset="0"/>
              <a:buChar char="•"/>
            </a:pPr>
            <a:endParaRPr lang="es-MX" sz="1800" dirty="0" smtClean="0">
              <a:solidFill>
                <a:srgbClr val="0070C0"/>
              </a:solidFill>
            </a:endParaRPr>
          </a:p>
          <a:p>
            <a:pPr algn="just" eaLnBrk="1" hangingPunct="1">
              <a:buFont typeface="Arial" panose="020B0604020202020204" pitchFamily="34" charset="0"/>
              <a:buChar char="•"/>
            </a:pPr>
            <a:r>
              <a:rPr lang="es-MX" sz="2400" dirty="0" smtClean="0"/>
              <a:t>Los problemas se identifican en el marco de las competencias sobre las que tiene rectoría la entidad que formula el PP.</a:t>
            </a:r>
          </a:p>
          <a:p>
            <a:pPr algn="just" eaLnBrk="1" hangingPunct="1">
              <a:buFont typeface="Arial" panose="020B0604020202020204" pitchFamily="34" charset="0"/>
              <a:buChar char="•"/>
            </a:pPr>
            <a:endParaRPr lang="es-MX" sz="2600" dirty="0" smtClean="0">
              <a:solidFill>
                <a:srgbClr val="0070C0"/>
              </a:solidFill>
            </a:endParaRPr>
          </a:p>
          <a:p>
            <a:pPr eaLnBrk="1" hangingPunct="1">
              <a:buFont typeface="Wingdings" pitchFamily="2" charset="2"/>
              <a:buNone/>
            </a:pPr>
            <a:endParaRPr lang="es-ES" sz="2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4 Marcador de pie de página"/>
          <p:cNvSpPr>
            <a:spLocks noGrp="1"/>
          </p:cNvSpPr>
          <p:nvPr>
            <p:ph type="ftr" sz="quarter" idx="11"/>
          </p:nvPr>
        </p:nvSpPr>
        <p:spPr>
          <a:noFill/>
        </p:spPr>
        <p:txBody>
          <a:bodyPr/>
          <a:lstStyle/>
          <a:p>
            <a:r>
              <a:rPr lang="es-ES" altLang="en-US" smtClean="0"/>
              <a:t>Programas Presupuestales</a:t>
            </a:r>
          </a:p>
        </p:txBody>
      </p:sp>
      <p:sp>
        <p:nvSpPr>
          <p:cNvPr id="39938" name="5 Marcador de número de diapositiva"/>
          <p:cNvSpPr>
            <a:spLocks noGrp="1"/>
          </p:cNvSpPr>
          <p:nvPr>
            <p:ph type="sldNum" sz="quarter" idx="12"/>
          </p:nvPr>
        </p:nvSpPr>
        <p:spPr>
          <a:noFill/>
        </p:spPr>
        <p:txBody>
          <a:bodyPr/>
          <a:lstStyle/>
          <a:p>
            <a:fld id="{5BFE5780-07B2-4B11-8BE6-721CE59843DC}" type="slidenum">
              <a:rPr lang="es-ES" altLang="en-US" smtClean="0"/>
              <a:pPr/>
              <a:t>31</a:t>
            </a:fld>
            <a:endParaRPr lang="es-ES" altLang="en-US" smtClean="0"/>
          </a:p>
        </p:txBody>
      </p:sp>
      <p:sp>
        <p:nvSpPr>
          <p:cNvPr id="39939" name="Rectangle 2"/>
          <p:cNvSpPr>
            <a:spLocks noGrp="1" noChangeArrowheads="1"/>
          </p:cNvSpPr>
          <p:nvPr>
            <p:ph type="title"/>
          </p:nvPr>
        </p:nvSpPr>
        <p:spPr>
          <a:xfrm>
            <a:off x="457200" y="277813"/>
            <a:ext cx="8229600" cy="630907"/>
          </a:xfrm>
        </p:spPr>
        <p:txBody>
          <a:bodyPr/>
          <a:lstStyle/>
          <a:p>
            <a:pPr eaLnBrk="1" hangingPunct="1"/>
            <a:r>
              <a:rPr lang="es-PE" sz="3200" b="1" dirty="0"/>
              <a:t>Ejemplos de problemas específicos</a:t>
            </a:r>
            <a:endParaRPr lang="es-ES" sz="3200" dirty="0" smtClean="0"/>
          </a:p>
        </p:txBody>
      </p:sp>
      <p:sp>
        <p:nvSpPr>
          <p:cNvPr id="39940" name="Rectangle 3"/>
          <p:cNvSpPr>
            <a:spLocks noGrp="1" noChangeArrowheads="1"/>
          </p:cNvSpPr>
          <p:nvPr>
            <p:ph type="body" idx="1"/>
          </p:nvPr>
        </p:nvSpPr>
        <p:spPr>
          <a:xfrm>
            <a:off x="457200" y="1628800"/>
            <a:ext cx="8229600" cy="4320480"/>
          </a:xfrm>
        </p:spPr>
        <p:txBody>
          <a:bodyPr/>
          <a:lstStyle/>
          <a:p>
            <a:pPr>
              <a:lnSpc>
                <a:spcPct val="90000"/>
              </a:lnSpc>
              <a:buFont typeface="Arial" panose="020B0604020202020204" pitchFamily="34" charset="0"/>
              <a:buChar char="•"/>
            </a:pPr>
            <a:r>
              <a:rPr lang="es-PE" sz="2600" dirty="0" smtClean="0"/>
              <a:t>Niños y niñas que asisten a Instituciones Educativas Públicas de nivel inicial y primaria y tienen una inadecuada ingesta de alimentos que limitan su aprendizaje (</a:t>
            </a:r>
            <a:r>
              <a:rPr lang="es-PE" sz="2600" dirty="0"/>
              <a:t>PP </a:t>
            </a:r>
            <a:r>
              <a:rPr lang="es-PE" sz="2600" dirty="0" smtClean="0"/>
              <a:t>0115)</a:t>
            </a:r>
            <a:endParaRPr lang="es-PE" sz="2600" dirty="0"/>
          </a:p>
          <a:p>
            <a:pPr>
              <a:lnSpc>
                <a:spcPct val="90000"/>
              </a:lnSpc>
              <a:buFont typeface="Arial" panose="020B0604020202020204" pitchFamily="34" charset="0"/>
              <a:buChar char="•"/>
            </a:pPr>
            <a:endParaRPr lang="es-PE" sz="2600" dirty="0" smtClean="0"/>
          </a:p>
          <a:p>
            <a:pPr>
              <a:lnSpc>
                <a:spcPct val="90000"/>
              </a:lnSpc>
              <a:buFont typeface="Arial" panose="020B0604020202020204" pitchFamily="34" charset="0"/>
              <a:buChar char="•"/>
            </a:pPr>
            <a:r>
              <a:rPr lang="es-PE" sz="2600" dirty="0" smtClean="0"/>
              <a:t>Insuficiente </a:t>
            </a:r>
            <a:r>
              <a:rPr lang="es-PE" sz="2600" dirty="0"/>
              <a:t>cobertura (acceso y uso) del servicio eléctrico en poblaciones rurales, aisladas y zonas de frontera (PP 0046)</a:t>
            </a:r>
          </a:p>
          <a:p>
            <a:pPr>
              <a:lnSpc>
                <a:spcPct val="90000"/>
              </a:lnSpc>
              <a:buFont typeface="Arial" panose="020B0604020202020204" pitchFamily="34" charset="0"/>
              <a:buChar char="•"/>
            </a:pPr>
            <a:endParaRPr lang="es-PE" sz="2600" dirty="0" smtClean="0"/>
          </a:p>
          <a:p>
            <a:pPr>
              <a:lnSpc>
                <a:spcPct val="90000"/>
              </a:lnSpc>
              <a:buFont typeface="Arial" panose="020B0604020202020204" pitchFamily="34" charset="0"/>
              <a:buChar char="•"/>
            </a:pPr>
            <a:r>
              <a:rPr lang="es-PE" sz="2600" dirty="0" smtClean="0"/>
              <a:t>Incremento </a:t>
            </a:r>
            <a:r>
              <a:rPr lang="es-PE" sz="2600" dirty="0"/>
              <a:t>de los delitos y faltas que afectan la seguridad ciudadana (PP 0030)</a:t>
            </a:r>
          </a:p>
          <a:p>
            <a:pPr eaLnBrk="1" hangingPunct="1">
              <a:buFont typeface="Wingdings" pitchFamily="2" charset="2"/>
              <a:buNone/>
            </a:pPr>
            <a:endParaRPr lang="es-ES"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7647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4 Marcador de pie de página"/>
          <p:cNvSpPr>
            <a:spLocks noGrp="1"/>
          </p:cNvSpPr>
          <p:nvPr>
            <p:ph type="ftr" sz="quarter" idx="11"/>
          </p:nvPr>
        </p:nvSpPr>
        <p:spPr>
          <a:noFill/>
        </p:spPr>
        <p:txBody>
          <a:bodyPr/>
          <a:lstStyle/>
          <a:p>
            <a:r>
              <a:rPr lang="es-ES" altLang="en-US" smtClean="0"/>
              <a:t>Programas Presupuestales</a:t>
            </a:r>
          </a:p>
        </p:txBody>
      </p:sp>
      <p:sp>
        <p:nvSpPr>
          <p:cNvPr id="49154" name="5 Marcador de número de diapositiva"/>
          <p:cNvSpPr>
            <a:spLocks noGrp="1"/>
          </p:cNvSpPr>
          <p:nvPr>
            <p:ph type="sldNum" sz="quarter" idx="12"/>
          </p:nvPr>
        </p:nvSpPr>
        <p:spPr>
          <a:noFill/>
        </p:spPr>
        <p:txBody>
          <a:bodyPr/>
          <a:lstStyle/>
          <a:p>
            <a:fld id="{7BDFF747-2BF5-4841-8A8A-3B1C38F93BA2}" type="slidenum">
              <a:rPr lang="es-ES" altLang="en-US" smtClean="0"/>
              <a:pPr/>
              <a:t>32</a:t>
            </a:fld>
            <a:endParaRPr lang="es-ES" altLang="en-US" smtClean="0"/>
          </a:p>
        </p:txBody>
      </p:sp>
      <p:sp>
        <p:nvSpPr>
          <p:cNvPr id="49155" name="Rectangle 2"/>
          <p:cNvSpPr>
            <a:spLocks noGrp="1" noChangeArrowheads="1"/>
          </p:cNvSpPr>
          <p:nvPr>
            <p:ph type="title"/>
          </p:nvPr>
        </p:nvSpPr>
        <p:spPr/>
        <p:txBody>
          <a:bodyPr/>
          <a:lstStyle/>
          <a:p>
            <a:pPr eaLnBrk="1" hangingPunct="1"/>
            <a:r>
              <a:rPr lang="es-MX" sz="3200" b="1" dirty="0" smtClean="0"/>
              <a:t>Identificación y cuantificación de la población</a:t>
            </a:r>
            <a:r>
              <a:rPr lang="es-MX" sz="3200" dirty="0" smtClean="0"/>
              <a:t> (contenido 2.2.)</a:t>
            </a:r>
            <a:endParaRPr lang="es-ES" sz="3200" dirty="0" smtClean="0"/>
          </a:p>
        </p:txBody>
      </p:sp>
      <p:sp>
        <p:nvSpPr>
          <p:cNvPr id="49156" name="Rectangle 3"/>
          <p:cNvSpPr>
            <a:spLocks noGrp="1" noChangeArrowheads="1"/>
          </p:cNvSpPr>
          <p:nvPr>
            <p:ph type="body" idx="1"/>
          </p:nvPr>
        </p:nvSpPr>
        <p:spPr>
          <a:xfrm>
            <a:off x="285720" y="1556792"/>
            <a:ext cx="8640960" cy="4530725"/>
          </a:xfrm>
        </p:spPr>
        <p:txBody>
          <a:bodyPr/>
          <a:lstStyle/>
          <a:p>
            <a:pPr algn="just" eaLnBrk="1" hangingPunct="1">
              <a:buFont typeface="Arial" panose="020B0604020202020204" pitchFamily="34" charset="0"/>
              <a:buChar char="•"/>
            </a:pPr>
            <a:r>
              <a:rPr lang="es-MX" sz="2500" dirty="0" smtClean="0"/>
              <a:t>La </a:t>
            </a:r>
            <a:r>
              <a:rPr lang="es-MX" sz="2500" b="1" dirty="0" smtClean="0"/>
              <a:t>población potencial</a:t>
            </a:r>
            <a:r>
              <a:rPr lang="es-MX" sz="2500" dirty="0" smtClean="0"/>
              <a:t> es aquella que presenta el problema específico.</a:t>
            </a:r>
          </a:p>
          <a:p>
            <a:pPr algn="just" eaLnBrk="1" hangingPunct="1">
              <a:buFont typeface="Arial" panose="020B0604020202020204" pitchFamily="34" charset="0"/>
              <a:buChar char="•"/>
            </a:pPr>
            <a:endParaRPr lang="es-MX" sz="2500" dirty="0" smtClean="0"/>
          </a:p>
          <a:p>
            <a:pPr algn="just" eaLnBrk="1" hangingPunct="1">
              <a:buNone/>
            </a:pPr>
            <a:r>
              <a:rPr lang="es-MX" sz="2500" dirty="0" smtClean="0"/>
              <a:t>	No toda la población que presenta el problema recibirá la intervención, se establecen criterios para identificar quiénes necesariamente deben recibirla.</a:t>
            </a:r>
          </a:p>
          <a:p>
            <a:pPr algn="just" eaLnBrk="1" hangingPunct="1">
              <a:buFont typeface="Arial" panose="020B0604020202020204" pitchFamily="34" charset="0"/>
              <a:buChar char="•"/>
            </a:pPr>
            <a:endParaRPr lang="es-MX" sz="2500" dirty="0" smtClean="0"/>
          </a:p>
          <a:p>
            <a:pPr algn="just" eaLnBrk="1" hangingPunct="1">
              <a:buFont typeface="Arial" panose="020B0604020202020204" pitchFamily="34" charset="0"/>
              <a:buChar char="•"/>
            </a:pPr>
            <a:r>
              <a:rPr lang="es-MX" sz="2500" dirty="0" smtClean="0"/>
              <a:t>La </a:t>
            </a:r>
            <a:r>
              <a:rPr lang="es-MX" sz="2500" b="1" dirty="0" smtClean="0"/>
              <a:t>población objetivo</a:t>
            </a:r>
            <a:r>
              <a:rPr lang="es-MX" sz="2500" dirty="0" smtClean="0"/>
              <a:t> es aquella sobre la que se observa el cambio esperado del programa, resulta de la aplicación de los </a:t>
            </a:r>
            <a:r>
              <a:rPr lang="es-MX" sz="2500" b="1" dirty="0" smtClean="0"/>
              <a:t>criterios de focalización</a:t>
            </a:r>
            <a:r>
              <a:rPr lang="es-MX" sz="2500" dirty="0" smtClean="0"/>
              <a:t> sobre la población potencial.</a:t>
            </a:r>
            <a:endParaRPr lang="es-ES" sz="25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4 Marcador de pie de página"/>
          <p:cNvSpPr>
            <a:spLocks noGrp="1"/>
          </p:cNvSpPr>
          <p:nvPr>
            <p:ph type="ftr" sz="quarter" idx="11"/>
          </p:nvPr>
        </p:nvSpPr>
        <p:spPr>
          <a:noFill/>
        </p:spPr>
        <p:txBody>
          <a:bodyPr/>
          <a:lstStyle/>
          <a:p>
            <a:r>
              <a:rPr lang="es-ES" altLang="en-US" smtClean="0"/>
              <a:t>Programas Presupuestales</a:t>
            </a:r>
          </a:p>
        </p:txBody>
      </p:sp>
      <p:sp>
        <p:nvSpPr>
          <p:cNvPr id="53250" name="5 Marcador de número de diapositiva"/>
          <p:cNvSpPr>
            <a:spLocks noGrp="1"/>
          </p:cNvSpPr>
          <p:nvPr>
            <p:ph type="sldNum" sz="quarter" idx="12"/>
          </p:nvPr>
        </p:nvSpPr>
        <p:spPr>
          <a:noFill/>
        </p:spPr>
        <p:txBody>
          <a:bodyPr/>
          <a:lstStyle/>
          <a:p>
            <a:fld id="{5EFB3642-CE99-41B3-B000-D5C62D08BFCF}" type="slidenum">
              <a:rPr lang="es-ES" altLang="en-US" smtClean="0"/>
              <a:pPr/>
              <a:t>33</a:t>
            </a:fld>
            <a:endParaRPr lang="es-ES" altLang="en-US" smtClean="0"/>
          </a:p>
        </p:txBody>
      </p:sp>
      <p:sp>
        <p:nvSpPr>
          <p:cNvPr id="53251" name="Rectangle 2"/>
          <p:cNvSpPr>
            <a:spLocks noGrp="1" noChangeArrowheads="1"/>
          </p:cNvSpPr>
          <p:nvPr>
            <p:ph type="title"/>
          </p:nvPr>
        </p:nvSpPr>
        <p:spPr/>
        <p:txBody>
          <a:bodyPr/>
          <a:lstStyle/>
          <a:p>
            <a:pPr eaLnBrk="1" hangingPunct="1"/>
            <a:r>
              <a:rPr lang="es-MX" sz="3200" b="1" dirty="0" smtClean="0"/>
              <a:t>Causas del problema identificado</a:t>
            </a:r>
            <a:r>
              <a:rPr lang="es-MX" sz="3200" dirty="0" smtClean="0"/>
              <a:t> (contenido 2.3.)</a:t>
            </a:r>
            <a:endParaRPr lang="es-ES" sz="3200" dirty="0" smtClean="0"/>
          </a:p>
        </p:txBody>
      </p:sp>
      <p:sp>
        <p:nvSpPr>
          <p:cNvPr id="53252" name="Rectangle 3"/>
          <p:cNvSpPr>
            <a:spLocks noGrp="1" noChangeArrowheads="1"/>
          </p:cNvSpPr>
          <p:nvPr>
            <p:ph type="body" idx="1"/>
          </p:nvPr>
        </p:nvSpPr>
        <p:spPr/>
        <p:txBody>
          <a:bodyPr/>
          <a:lstStyle/>
          <a:p>
            <a:pPr algn="just" eaLnBrk="1" hangingPunct="1">
              <a:buFont typeface="Arial" panose="020B0604020202020204" pitchFamily="34" charset="0"/>
              <a:buChar char="•"/>
            </a:pPr>
            <a:r>
              <a:rPr lang="es-MX" sz="2600" dirty="0" smtClean="0"/>
              <a:t>Se puede desarrollar un </a:t>
            </a:r>
            <a:r>
              <a:rPr lang="es-MX" sz="2600" b="1" dirty="0" smtClean="0"/>
              <a:t>árbol de causas</a:t>
            </a:r>
            <a:r>
              <a:rPr lang="es-MX" sz="2600" dirty="0" smtClean="0"/>
              <a:t>, o</a:t>
            </a:r>
          </a:p>
          <a:p>
            <a:pPr algn="just" eaLnBrk="1" hangingPunct="1">
              <a:buFont typeface="Arial" panose="020B0604020202020204" pitchFamily="34" charset="0"/>
              <a:buChar char="•"/>
            </a:pPr>
            <a:endParaRPr lang="es-MX" sz="2600" dirty="0" smtClean="0"/>
          </a:p>
          <a:p>
            <a:pPr algn="just" eaLnBrk="1" hangingPunct="1">
              <a:buFont typeface="Arial" panose="020B0604020202020204" pitchFamily="34" charset="0"/>
              <a:buChar char="•"/>
            </a:pPr>
            <a:r>
              <a:rPr lang="es-MX" sz="2600" dirty="0" smtClean="0"/>
              <a:t>Adoptar un </a:t>
            </a:r>
            <a:r>
              <a:rPr lang="es-MX" sz="2600" b="1" dirty="0" smtClean="0"/>
              <a:t>modelo conceptual </a:t>
            </a:r>
            <a:r>
              <a:rPr lang="es-MX" sz="2600" dirty="0" smtClean="0"/>
              <a:t>existente, definido como una estructura </a:t>
            </a:r>
            <a:r>
              <a:rPr lang="es-MX" sz="2600" u="sng" dirty="0" smtClean="0"/>
              <a:t>validada</a:t>
            </a:r>
            <a:r>
              <a:rPr lang="es-MX" sz="2600" dirty="0" smtClean="0"/>
              <a:t> que responde a un conjunto de conocimientos de carácter académico, identificando fuente de origen.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4 Marcador de pie de página"/>
          <p:cNvSpPr>
            <a:spLocks noGrp="1"/>
          </p:cNvSpPr>
          <p:nvPr>
            <p:ph type="ftr" sz="quarter" idx="11"/>
          </p:nvPr>
        </p:nvSpPr>
        <p:spPr>
          <a:noFill/>
        </p:spPr>
        <p:txBody>
          <a:bodyPr/>
          <a:lstStyle/>
          <a:p>
            <a:r>
              <a:rPr lang="es-ES" altLang="en-US" smtClean="0"/>
              <a:t>Programas Presupuestales</a:t>
            </a:r>
          </a:p>
        </p:txBody>
      </p:sp>
      <p:sp>
        <p:nvSpPr>
          <p:cNvPr id="55298" name="5 Marcador de número de diapositiva"/>
          <p:cNvSpPr>
            <a:spLocks noGrp="1"/>
          </p:cNvSpPr>
          <p:nvPr>
            <p:ph type="sldNum" sz="quarter" idx="12"/>
          </p:nvPr>
        </p:nvSpPr>
        <p:spPr>
          <a:noFill/>
        </p:spPr>
        <p:txBody>
          <a:bodyPr/>
          <a:lstStyle/>
          <a:p>
            <a:fld id="{A6DBFEF6-374D-4D6A-A44B-843E18682A8C}" type="slidenum">
              <a:rPr lang="es-ES" altLang="en-US" smtClean="0"/>
              <a:pPr/>
              <a:t>34</a:t>
            </a:fld>
            <a:endParaRPr lang="es-ES" altLang="en-US" smtClean="0"/>
          </a:p>
        </p:txBody>
      </p:sp>
      <p:sp>
        <p:nvSpPr>
          <p:cNvPr id="55299" name="Rectangle 2"/>
          <p:cNvSpPr>
            <a:spLocks noGrp="1" noChangeArrowheads="1"/>
          </p:cNvSpPr>
          <p:nvPr>
            <p:ph type="title"/>
          </p:nvPr>
        </p:nvSpPr>
        <p:spPr/>
        <p:txBody>
          <a:bodyPr/>
          <a:lstStyle/>
          <a:p>
            <a:pPr eaLnBrk="1" hangingPunct="1"/>
            <a:r>
              <a:rPr lang="es-MX" sz="3200" b="1" dirty="0" smtClean="0"/>
              <a:t>Causas del problema identificado</a:t>
            </a:r>
            <a:r>
              <a:rPr lang="es-MX" sz="3200" dirty="0" smtClean="0"/>
              <a:t> (contenido 2.3.)</a:t>
            </a:r>
            <a:endParaRPr lang="es-ES" sz="3200" dirty="0" smtClean="0"/>
          </a:p>
        </p:txBody>
      </p:sp>
      <p:sp>
        <p:nvSpPr>
          <p:cNvPr id="55300" name="Rectangle 3"/>
          <p:cNvSpPr>
            <a:spLocks noGrp="1" noChangeArrowheads="1"/>
          </p:cNvSpPr>
          <p:nvPr>
            <p:ph type="body" idx="1"/>
          </p:nvPr>
        </p:nvSpPr>
        <p:spPr/>
        <p:txBody>
          <a:bodyPr/>
          <a:lstStyle/>
          <a:p>
            <a:pPr algn="just" eaLnBrk="1" hangingPunct="1">
              <a:buFont typeface="Arial" panose="020B0604020202020204" pitchFamily="34" charset="0"/>
              <a:buChar char="•"/>
            </a:pPr>
            <a:r>
              <a:rPr lang="es-ES" sz="2500" dirty="0" smtClean="0"/>
              <a:t>Para cada causa identifique (tabla # 6): </a:t>
            </a:r>
          </a:p>
          <a:p>
            <a:pPr lvl="1" algn="just" eaLnBrk="1" hangingPunct="1"/>
            <a:endParaRPr lang="es-ES" sz="2500" dirty="0" smtClean="0"/>
          </a:p>
          <a:p>
            <a:pPr lvl="1" algn="just" eaLnBrk="1" hangingPunct="1">
              <a:buFont typeface="Wingdings" panose="05000000000000000000" pitchFamily="2" charset="2"/>
              <a:buChar char="§"/>
            </a:pPr>
            <a:r>
              <a:rPr lang="es-ES" sz="2500" dirty="0" smtClean="0"/>
              <a:t>Justifique o describe la relación.</a:t>
            </a:r>
          </a:p>
          <a:p>
            <a:pPr lvl="1" algn="just" eaLnBrk="1" hangingPunct="1">
              <a:buFont typeface="Wingdings" panose="05000000000000000000" pitchFamily="2" charset="2"/>
              <a:buChar char="§"/>
            </a:pPr>
            <a:r>
              <a:rPr lang="es-ES" sz="2500" dirty="0" smtClean="0"/>
              <a:t>Magnitud de la causa (datos cuantitativos).</a:t>
            </a:r>
          </a:p>
          <a:p>
            <a:pPr lvl="1" algn="just" eaLnBrk="1" hangingPunct="1">
              <a:buFont typeface="Wingdings" panose="05000000000000000000" pitchFamily="2" charset="2"/>
              <a:buChar char="§"/>
            </a:pPr>
            <a:r>
              <a:rPr lang="es-ES" sz="2500" dirty="0" smtClean="0"/>
              <a:t>Atributos de la causa (datos cuantitativos).</a:t>
            </a:r>
          </a:p>
          <a:p>
            <a:pPr lvl="1" algn="just" eaLnBrk="1" hangingPunct="1">
              <a:buFont typeface="Wingdings" panose="05000000000000000000" pitchFamily="2" charset="2"/>
              <a:buChar char="§"/>
            </a:pPr>
            <a:r>
              <a:rPr lang="es-ES" sz="2500" dirty="0" smtClean="0"/>
              <a:t>Evidencia que justifique la relación de causalidad respectiva </a:t>
            </a:r>
            <a:r>
              <a:rPr lang="es-ES" sz="2500" i="1" dirty="0" smtClean="0"/>
              <a:t>(cite la evidencia de la Nota 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6"/>
          <p:cNvSpPr>
            <a:spLocks noGrp="1" noChangeArrowheads="1"/>
          </p:cNvSpPr>
          <p:nvPr>
            <p:ph type="sldNum" sz="quarter" idx="11"/>
          </p:nvPr>
        </p:nvSpPr>
        <p:spPr>
          <a:noFill/>
        </p:spPr>
        <p:txBody>
          <a:bodyPr/>
          <a:lstStyle/>
          <a:p>
            <a:fld id="{44DAB29B-2A5B-4907-B93F-82082BC53CD1}" type="slidenum">
              <a:rPr lang="es-ES" altLang="en-US" smtClean="0"/>
              <a:pPr/>
              <a:t>35</a:t>
            </a:fld>
            <a:endParaRPr lang="es-ES" altLang="en-US" smtClean="0"/>
          </a:p>
        </p:txBody>
      </p:sp>
      <p:sp>
        <p:nvSpPr>
          <p:cNvPr id="57346" name="Rectangle 2"/>
          <p:cNvSpPr>
            <a:spLocks noGrp="1" noChangeArrowheads="1"/>
          </p:cNvSpPr>
          <p:nvPr>
            <p:ph type="ctrTitle"/>
          </p:nvPr>
        </p:nvSpPr>
        <p:spPr/>
        <p:txBody>
          <a:bodyPr/>
          <a:lstStyle/>
          <a:p>
            <a:pPr algn="r" eaLnBrk="1" hangingPunct="1"/>
            <a:r>
              <a:rPr lang="es-MX" b="1" smtClean="0"/>
              <a:t>3. Diseño</a:t>
            </a:r>
            <a:endParaRPr lang="es-ES" b="1"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4 Marcador de pie de página"/>
          <p:cNvSpPr>
            <a:spLocks noGrp="1"/>
          </p:cNvSpPr>
          <p:nvPr>
            <p:ph type="ftr" sz="quarter" idx="11"/>
          </p:nvPr>
        </p:nvSpPr>
        <p:spPr>
          <a:noFill/>
        </p:spPr>
        <p:txBody>
          <a:bodyPr/>
          <a:lstStyle/>
          <a:p>
            <a:r>
              <a:rPr lang="es-ES" altLang="en-US" smtClean="0"/>
              <a:t>Programas Presupuestales</a:t>
            </a:r>
          </a:p>
        </p:txBody>
      </p:sp>
      <p:sp>
        <p:nvSpPr>
          <p:cNvPr id="58370" name="5 Marcador de número de diapositiva"/>
          <p:cNvSpPr>
            <a:spLocks noGrp="1"/>
          </p:cNvSpPr>
          <p:nvPr>
            <p:ph type="sldNum" sz="quarter" idx="12"/>
          </p:nvPr>
        </p:nvSpPr>
        <p:spPr>
          <a:noFill/>
        </p:spPr>
        <p:txBody>
          <a:bodyPr/>
          <a:lstStyle/>
          <a:p>
            <a:fld id="{61E16E8C-A7DD-4EA7-8C28-23DCA121F419}" type="slidenum">
              <a:rPr lang="es-ES" altLang="en-US" smtClean="0"/>
              <a:pPr/>
              <a:t>36</a:t>
            </a:fld>
            <a:endParaRPr lang="es-ES" altLang="en-US" smtClean="0"/>
          </a:p>
        </p:txBody>
      </p:sp>
      <p:sp>
        <p:nvSpPr>
          <p:cNvPr id="58371" name="Rectangle 2"/>
          <p:cNvSpPr>
            <a:spLocks noGrp="1" noChangeArrowheads="1"/>
          </p:cNvSpPr>
          <p:nvPr>
            <p:ph type="title"/>
          </p:nvPr>
        </p:nvSpPr>
        <p:spPr/>
        <p:txBody>
          <a:bodyPr/>
          <a:lstStyle/>
          <a:p>
            <a:pPr eaLnBrk="1" hangingPunct="1"/>
            <a:r>
              <a:rPr lang="es-MX" sz="3200" b="1" dirty="0" smtClean="0"/>
              <a:t>Resultado específico</a:t>
            </a:r>
            <a:r>
              <a:rPr lang="es-MX" sz="3200" dirty="0" smtClean="0"/>
              <a:t> (contenido 3.1.)</a:t>
            </a:r>
            <a:endParaRPr lang="es-ES" sz="3200" dirty="0" smtClean="0"/>
          </a:p>
        </p:txBody>
      </p:sp>
      <p:sp>
        <p:nvSpPr>
          <p:cNvPr id="58372" name="Rectangle 3"/>
          <p:cNvSpPr>
            <a:spLocks noGrp="1" noChangeArrowheads="1"/>
          </p:cNvSpPr>
          <p:nvPr>
            <p:ph type="body" idx="1"/>
          </p:nvPr>
        </p:nvSpPr>
        <p:spPr>
          <a:xfrm>
            <a:off x="457200" y="4379367"/>
            <a:ext cx="8229600" cy="1785937"/>
          </a:xfrm>
        </p:spPr>
        <p:txBody>
          <a:bodyPr/>
          <a:lstStyle/>
          <a:p>
            <a:pPr marL="0" indent="0" algn="just" eaLnBrk="1" hangingPunct="1">
              <a:buNone/>
            </a:pPr>
            <a:r>
              <a:rPr lang="es-ES" sz="2400" dirty="0" smtClean="0"/>
              <a:t>El </a:t>
            </a:r>
            <a:r>
              <a:rPr lang="es-ES" sz="2400" b="1" dirty="0" smtClean="0"/>
              <a:t>resultado específico</a:t>
            </a:r>
            <a:r>
              <a:rPr lang="es-ES" sz="2400" dirty="0" smtClean="0"/>
              <a:t> se deriva del problema identificado, y se define como un cambio cuantificable, que se observa sobre la población objetivo; en un periodo de tiempo determinado.</a:t>
            </a:r>
          </a:p>
          <a:p>
            <a:pPr eaLnBrk="1" hangingPunct="1">
              <a:buFont typeface="Wingdings" pitchFamily="2" charset="2"/>
              <a:buNone/>
            </a:pPr>
            <a:endParaRPr lang="es-ES" sz="2600" dirty="0" smtClean="0"/>
          </a:p>
          <a:p>
            <a:pPr lvl="1" eaLnBrk="1" hangingPunct="1"/>
            <a:endParaRPr lang="es-ES" sz="2200" dirty="0" smtClean="0"/>
          </a:p>
        </p:txBody>
      </p:sp>
      <p:sp>
        <p:nvSpPr>
          <p:cNvPr id="7" name="6 Rectángulo"/>
          <p:cNvSpPr/>
          <p:nvPr/>
        </p:nvSpPr>
        <p:spPr>
          <a:xfrm>
            <a:off x="53752" y="1644204"/>
            <a:ext cx="9036496" cy="2144836"/>
          </a:xfrm>
          <a:prstGeom prst="rect">
            <a:avLst/>
          </a:prstGeom>
          <a:noFill/>
          <a:ln>
            <a:solidFill>
              <a:srgbClr val="F82B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500" dirty="0">
                <a:solidFill>
                  <a:schemeClr val="tx1"/>
                </a:solidFill>
              </a:rPr>
              <a:t>El </a:t>
            </a:r>
            <a:r>
              <a:rPr lang="es-ES" sz="2500" b="1" dirty="0">
                <a:solidFill>
                  <a:schemeClr val="tx1"/>
                </a:solidFill>
              </a:rPr>
              <a:t>resultado específico </a:t>
            </a:r>
            <a:r>
              <a:rPr lang="es-PE" sz="2500" dirty="0" smtClean="0">
                <a:solidFill>
                  <a:schemeClr val="tx1"/>
                </a:solidFill>
              </a:rPr>
              <a:t>es </a:t>
            </a:r>
            <a:r>
              <a:rPr lang="es-PE" sz="2500" dirty="0">
                <a:solidFill>
                  <a:schemeClr val="tx1"/>
                </a:solidFill>
              </a:rPr>
              <a:t>el cambio que se busca alcanzar para solucionar un problema </a:t>
            </a:r>
            <a:r>
              <a:rPr lang="es-PE" sz="2500" dirty="0" smtClean="0">
                <a:solidFill>
                  <a:schemeClr val="tx1"/>
                </a:solidFill>
              </a:rPr>
              <a:t>identificado </a:t>
            </a:r>
            <a:r>
              <a:rPr lang="es-PE" sz="2500" dirty="0">
                <a:solidFill>
                  <a:schemeClr val="tx1"/>
                </a:solidFill>
              </a:rPr>
              <a:t>sobre </a:t>
            </a:r>
            <a:r>
              <a:rPr lang="es-PE" sz="2500" dirty="0" smtClean="0">
                <a:solidFill>
                  <a:schemeClr val="tx1"/>
                </a:solidFill>
              </a:rPr>
              <a:t>una población </a:t>
            </a:r>
            <a:r>
              <a:rPr lang="es-PE" sz="2500" dirty="0">
                <a:solidFill>
                  <a:schemeClr val="tx1"/>
                </a:solidFill>
              </a:rPr>
              <a:t>objetivo, y </a:t>
            </a:r>
            <a:r>
              <a:rPr lang="es-PE" sz="2500" dirty="0" smtClean="0">
                <a:solidFill>
                  <a:schemeClr val="tx1"/>
                </a:solidFill>
              </a:rPr>
              <a:t>que, </a:t>
            </a:r>
            <a:r>
              <a:rPr lang="es-PE" sz="2500" dirty="0">
                <a:solidFill>
                  <a:schemeClr val="tx1"/>
                </a:solidFill>
              </a:rPr>
              <a:t>a su </a:t>
            </a:r>
            <a:r>
              <a:rPr lang="es-PE" sz="2500" dirty="0" smtClean="0">
                <a:solidFill>
                  <a:schemeClr val="tx1"/>
                </a:solidFill>
              </a:rPr>
              <a:t>vez, </a:t>
            </a:r>
            <a:r>
              <a:rPr lang="es-PE" sz="2500" dirty="0">
                <a:solidFill>
                  <a:schemeClr val="tx1"/>
                </a:solidFill>
              </a:rPr>
              <a:t>contribuye al logro de un resultado </a:t>
            </a:r>
            <a:r>
              <a:rPr lang="es-PE" sz="2500" dirty="0" smtClean="0">
                <a:solidFill>
                  <a:schemeClr val="tx1"/>
                </a:solidFill>
              </a:rPr>
              <a:t>final</a:t>
            </a:r>
            <a:r>
              <a:rPr lang="es-PE" sz="2500" dirty="0">
                <a:solidFill>
                  <a:schemeClr val="tx1"/>
                </a:solidFill>
              </a:rPr>
              <a:t>. </a:t>
            </a:r>
            <a:r>
              <a:rPr lang="es-PE" sz="2500" dirty="0" smtClean="0">
                <a:solidFill>
                  <a:schemeClr val="tx1"/>
                </a:solidFill>
              </a:rPr>
              <a:t>No </a:t>
            </a:r>
            <a:r>
              <a:rPr lang="es-PE" sz="2500" dirty="0">
                <a:solidFill>
                  <a:schemeClr val="tx1"/>
                </a:solidFill>
              </a:rPr>
              <a:t>constituye un </a:t>
            </a:r>
            <a:r>
              <a:rPr lang="es-PE" sz="2500" dirty="0" smtClean="0">
                <a:solidFill>
                  <a:schemeClr val="tx1"/>
                </a:solidFill>
              </a:rPr>
              <a:t>fin en sí </a:t>
            </a:r>
            <a:r>
              <a:rPr lang="es-PE" sz="2500" dirty="0">
                <a:solidFill>
                  <a:schemeClr val="tx1"/>
                </a:solidFill>
              </a:rPr>
              <a:t>mismo. Cabe señalar, que un </a:t>
            </a:r>
            <a:r>
              <a:rPr lang="es-PE" sz="2500" dirty="0" smtClean="0">
                <a:solidFill>
                  <a:schemeClr val="tx1"/>
                </a:solidFill>
              </a:rPr>
              <a:t>PP </a:t>
            </a:r>
            <a:r>
              <a:rPr lang="es-PE" sz="2500" dirty="0">
                <a:solidFill>
                  <a:schemeClr val="tx1"/>
                </a:solidFill>
              </a:rPr>
              <a:t>sólo tiene un resultado </a:t>
            </a:r>
            <a:r>
              <a:rPr lang="es-PE" sz="2500" dirty="0" smtClean="0">
                <a:solidFill>
                  <a:schemeClr val="tx1"/>
                </a:solidFill>
              </a:rPr>
              <a:t>específico</a:t>
            </a:r>
            <a:r>
              <a:rPr lang="es-ES" sz="2500" dirty="0" smtClean="0">
                <a:solidFill>
                  <a:schemeClr val="tx1"/>
                </a:solidFill>
              </a:rPr>
              <a:t>. </a:t>
            </a:r>
            <a:endParaRPr lang="es-ES" sz="2500" dirty="0">
              <a:solidFill>
                <a:schemeClr val="tx1"/>
              </a:solidFill>
            </a:endParaRPr>
          </a:p>
          <a:p>
            <a:pPr algn="ctr">
              <a:defRPr/>
            </a:pP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4 Marcador de pie de página"/>
          <p:cNvSpPr>
            <a:spLocks noGrp="1"/>
          </p:cNvSpPr>
          <p:nvPr>
            <p:ph type="ftr" sz="quarter" idx="11"/>
          </p:nvPr>
        </p:nvSpPr>
        <p:spPr>
          <a:noFill/>
        </p:spPr>
        <p:txBody>
          <a:bodyPr/>
          <a:lstStyle/>
          <a:p>
            <a:r>
              <a:rPr lang="es-ES" altLang="en-US" smtClean="0"/>
              <a:t>Programas Presupuestales</a:t>
            </a:r>
          </a:p>
        </p:txBody>
      </p:sp>
      <p:sp>
        <p:nvSpPr>
          <p:cNvPr id="58370" name="5 Marcador de número de diapositiva"/>
          <p:cNvSpPr>
            <a:spLocks noGrp="1"/>
          </p:cNvSpPr>
          <p:nvPr>
            <p:ph type="sldNum" sz="quarter" idx="12"/>
          </p:nvPr>
        </p:nvSpPr>
        <p:spPr>
          <a:noFill/>
        </p:spPr>
        <p:txBody>
          <a:bodyPr/>
          <a:lstStyle/>
          <a:p>
            <a:fld id="{61E16E8C-A7DD-4EA7-8C28-23DCA121F419}" type="slidenum">
              <a:rPr lang="es-ES" altLang="en-US" smtClean="0"/>
              <a:pPr/>
              <a:t>37</a:t>
            </a:fld>
            <a:endParaRPr lang="es-ES" altLang="en-US" smtClean="0"/>
          </a:p>
        </p:txBody>
      </p:sp>
      <p:sp>
        <p:nvSpPr>
          <p:cNvPr id="58371" name="Rectangle 2"/>
          <p:cNvSpPr>
            <a:spLocks noGrp="1" noChangeArrowheads="1"/>
          </p:cNvSpPr>
          <p:nvPr>
            <p:ph type="title"/>
          </p:nvPr>
        </p:nvSpPr>
        <p:spPr/>
        <p:txBody>
          <a:bodyPr/>
          <a:lstStyle/>
          <a:p>
            <a:pPr eaLnBrk="1" hangingPunct="1"/>
            <a:r>
              <a:rPr lang="es-MX" sz="3200" b="1" dirty="0"/>
              <a:t>Resultado específico</a:t>
            </a:r>
            <a:r>
              <a:rPr lang="es-MX" sz="3200" dirty="0"/>
              <a:t> (contenido 3.1</a:t>
            </a:r>
            <a:r>
              <a:rPr lang="es-MX" sz="3200" dirty="0" smtClean="0"/>
              <a:t>.)</a:t>
            </a:r>
            <a:br>
              <a:rPr lang="es-MX" sz="3200" dirty="0" smtClean="0"/>
            </a:br>
            <a:r>
              <a:rPr lang="es-MX" sz="3200" dirty="0" smtClean="0"/>
              <a:t>Tabla 7</a:t>
            </a:r>
            <a:endParaRPr lang="es-ES" sz="3200" dirty="0" smtClean="0"/>
          </a:p>
        </p:txBody>
      </p:sp>
      <p:graphicFrame>
        <p:nvGraphicFramePr>
          <p:cNvPr id="8" name="Group 4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16457006"/>
              </p:ext>
            </p:extLst>
          </p:nvPr>
        </p:nvGraphicFramePr>
        <p:xfrm>
          <a:off x="539552" y="1916832"/>
          <a:ext cx="7777163" cy="3163764"/>
        </p:xfrm>
        <a:graphic>
          <a:graphicData uri="http://schemas.openxmlformats.org/drawingml/2006/table">
            <a:tbl>
              <a:tblPr/>
              <a:tblGrid>
                <a:gridCol w="2695575"/>
                <a:gridCol w="5081588"/>
              </a:tblGrid>
              <a:tr h="70118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FFFFFF"/>
                          </a:solidFill>
                          <a:effectLst/>
                          <a:latin typeface="Arial" charset="0"/>
                          <a:cs typeface="Arial" charset="0"/>
                        </a:rPr>
                        <a:t>Problema identificado</a:t>
                      </a:r>
                      <a:endParaRPr kumimoji="0" lang="es-ES" sz="2000" b="0" i="0" u="none" strike="noStrike" cap="none" normalizeH="0" baseline="0" dirty="0" smtClean="0">
                        <a:ln>
                          <a:noFill/>
                        </a:ln>
                        <a:solidFill>
                          <a:schemeClr val="tx1"/>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rgbClr val="FFFFFF"/>
                          </a:solidFill>
                          <a:effectLst/>
                          <a:latin typeface="Arial" charset="0"/>
                          <a:cs typeface="Arial" charset="0"/>
                        </a:rPr>
                        <a:t>Resultado específico</a:t>
                      </a:r>
                      <a:endParaRPr kumimoji="0" lang="es-ES" sz="2000" b="0" i="0" u="none" strike="noStrike" cap="none" normalizeH="0" baseline="0" smtClean="0">
                        <a:ln>
                          <a:noFill/>
                        </a:ln>
                        <a:solidFill>
                          <a:schemeClr val="tx1"/>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1224209">
                <a:tc>
                  <a:txBody>
                    <a:bodyPr/>
                    <a:lstStyle/>
                    <a:p>
                      <a:pPr marL="0" marR="0" lvl="0" indent="0" algn="l" defTabSz="914400" rtl="0" eaLnBrk="0" fontAlgn="base" latinLnBrk="0" hangingPunct="0">
                        <a:lnSpc>
                          <a:spcPct val="100000"/>
                        </a:lnSpc>
                        <a:spcBef>
                          <a:spcPct val="20000"/>
                        </a:spcBef>
                        <a:spcAft>
                          <a:spcPct val="0"/>
                        </a:spcAft>
                        <a:buClr>
                          <a:schemeClr val="bg2"/>
                        </a:buClr>
                        <a:buSzPct val="65000"/>
                        <a:buFont typeface="Wingdings" pitchFamily="2" charset="2"/>
                        <a:buNone/>
                        <a:tabLst/>
                      </a:pPr>
                      <a:endParaRPr kumimoji="0" lang="es-PE" sz="20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65000"/>
                        <a:buFont typeface="Wingdings" pitchFamily="2" charset="2"/>
                        <a:buNone/>
                        <a:tabLst/>
                      </a:pPr>
                      <a:endParaRPr kumimoji="0" lang="es-PE" sz="20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57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rgbClr val="FFFFFF"/>
                          </a:solidFill>
                          <a:effectLst/>
                          <a:latin typeface="Arial" charset="0"/>
                          <a:cs typeface="Arial" charset="0"/>
                        </a:rPr>
                        <a:t>¿A quiénes beneficiará?</a:t>
                      </a:r>
                      <a:endParaRPr kumimoji="0" lang="es-E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1" u="none" strike="noStrike" cap="none" normalizeH="0" baseline="0" smtClean="0">
                          <a:ln>
                            <a:noFill/>
                          </a:ln>
                          <a:solidFill>
                            <a:srgbClr val="FFFFFF"/>
                          </a:solidFill>
                          <a:effectLst/>
                          <a:latin typeface="Arial" charset="0"/>
                          <a:cs typeface="Arial" charset="0"/>
                        </a:rPr>
                        <a:t>(población objetivo)</a:t>
                      </a:r>
                      <a:endParaRPr kumimoji="0" lang="es-E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65000"/>
                        <a:buFont typeface="Wingdings" pitchFamily="2" charset="2"/>
                        <a:buNone/>
                        <a:tabLst/>
                      </a:pPr>
                      <a:endParaRPr kumimoji="0" lang="es-PE" sz="20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5919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4 Marcador de pie de página"/>
          <p:cNvSpPr>
            <a:spLocks noGrp="1"/>
          </p:cNvSpPr>
          <p:nvPr>
            <p:ph type="ftr" sz="quarter" idx="11"/>
          </p:nvPr>
        </p:nvSpPr>
        <p:spPr>
          <a:noFill/>
        </p:spPr>
        <p:txBody>
          <a:bodyPr/>
          <a:lstStyle/>
          <a:p>
            <a:r>
              <a:rPr lang="es-ES" altLang="en-US" smtClean="0"/>
              <a:t>Programas Presupuestales</a:t>
            </a:r>
          </a:p>
        </p:txBody>
      </p:sp>
      <p:sp>
        <p:nvSpPr>
          <p:cNvPr id="62466" name="5 Marcador de número de diapositiva"/>
          <p:cNvSpPr>
            <a:spLocks noGrp="1"/>
          </p:cNvSpPr>
          <p:nvPr>
            <p:ph type="sldNum" sz="quarter" idx="12"/>
          </p:nvPr>
        </p:nvSpPr>
        <p:spPr>
          <a:noFill/>
        </p:spPr>
        <p:txBody>
          <a:bodyPr/>
          <a:lstStyle/>
          <a:p>
            <a:fld id="{A4010F31-3D9C-43FD-BD70-686A9179C315}" type="slidenum">
              <a:rPr lang="es-ES" altLang="en-US" smtClean="0"/>
              <a:pPr/>
              <a:t>38</a:t>
            </a:fld>
            <a:endParaRPr lang="es-ES" altLang="en-US" smtClean="0"/>
          </a:p>
        </p:txBody>
      </p:sp>
      <p:sp>
        <p:nvSpPr>
          <p:cNvPr id="62467" name="Rectangle 2"/>
          <p:cNvSpPr>
            <a:spLocks noGrp="1" noChangeArrowheads="1"/>
          </p:cNvSpPr>
          <p:nvPr>
            <p:ph type="title"/>
          </p:nvPr>
        </p:nvSpPr>
        <p:spPr/>
        <p:txBody>
          <a:bodyPr/>
          <a:lstStyle/>
          <a:p>
            <a:pPr eaLnBrk="1" hangingPunct="1"/>
            <a:r>
              <a:rPr lang="es-MX" sz="3200" b="1" dirty="0" smtClean="0"/>
              <a:t>Análisis de medios</a:t>
            </a:r>
            <a:r>
              <a:rPr lang="es-MX" sz="3200" dirty="0" smtClean="0"/>
              <a:t> (contenido 3.2.)</a:t>
            </a:r>
            <a:endParaRPr lang="es-ES" sz="3200" dirty="0" smtClean="0"/>
          </a:p>
        </p:txBody>
      </p:sp>
      <p:sp>
        <p:nvSpPr>
          <p:cNvPr id="62468" name="Rectangle 3"/>
          <p:cNvSpPr>
            <a:spLocks noGrp="1" noChangeArrowheads="1"/>
          </p:cNvSpPr>
          <p:nvPr>
            <p:ph type="body" idx="1"/>
          </p:nvPr>
        </p:nvSpPr>
        <p:spPr>
          <a:xfrm>
            <a:off x="450641" y="1634579"/>
            <a:ext cx="8229600" cy="4530725"/>
          </a:xfrm>
        </p:spPr>
        <p:txBody>
          <a:bodyPr/>
          <a:lstStyle/>
          <a:p>
            <a:pPr marL="0" indent="0" algn="just" eaLnBrk="1" hangingPunct="1">
              <a:buNone/>
            </a:pPr>
            <a:r>
              <a:rPr lang="es-ES" sz="2600" dirty="0" smtClean="0"/>
              <a:t>El análisis de los medios consiste en revertir las situaciones identificadas como causas directas e indirectas en el árbol de problemas las cuales pasarán a ser medios directos e indirectos en el árbol de medios.</a:t>
            </a:r>
          </a:p>
          <a:p>
            <a:pPr eaLnBrk="1" hangingPunct="1"/>
            <a:endParaRPr lang="es-ES" dirty="0" smtClean="0"/>
          </a:p>
        </p:txBody>
      </p:sp>
      <p:pic>
        <p:nvPicPr>
          <p:cNvPr id="6" name="Picture 59"/>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3553" y="3618259"/>
            <a:ext cx="7343775" cy="22590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4 Marcador de pie de página"/>
          <p:cNvSpPr>
            <a:spLocks noGrp="1"/>
          </p:cNvSpPr>
          <p:nvPr>
            <p:ph type="ftr" sz="quarter" idx="11"/>
          </p:nvPr>
        </p:nvSpPr>
        <p:spPr>
          <a:noFill/>
        </p:spPr>
        <p:txBody>
          <a:bodyPr/>
          <a:lstStyle/>
          <a:p>
            <a:r>
              <a:rPr lang="es-ES" altLang="en-US" smtClean="0"/>
              <a:t>Programas Presupuestales</a:t>
            </a:r>
          </a:p>
        </p:txBody>
      </p:sp>
      <p:sp>
        <p:nvSpPr>
          <p:cNvPr id="63490" name="5 Marcador de número de diapositiva"/>
          <p:cNvSpPr>
            <a:spLocks noGrp="1"/>
          </p:cNvSpPr>
          <p:nvPr>
            <p:ph type="sldNum" sz="quarter" idx="12"/>
          </p:nvPr>
        </p:nvSpPr>
        <p:spPr>
          <a:noFill/>
        </p:spPr>
        <p:txBody>
          <a:bodyPr/>
          <a:lstStyle/>
          <a:p>
            <a:fld id="{DD5E3A54-8C3A-4BF5-8DDE-71C5BD087B0F}" type="slidenum">
              <a:rPr lang="es-ES" altLang="en-US" smtClean="0"/>
              <a:pPr/>
              <a:t>39</a:t>
            </a:fld>
            <a:endParaRPr lang="es-ES" altLang="en-US" smtClean="0"/>
          </a:p>
        </p:txBody>
      </p:sp>
      <p:sp>
        <p:nvSpPr>
          <p:cNvPr id="63491" name="Rectangle 2"/>
          <p:cNvSpPr>
            <a:spLocks noGrp="1" noChangeArrowheads="1"/>
          </p:cNvSpPr>
          <p:nvPr>
            <p:ph type="title"/>
          </p:nvPr>
        </p:nvSpPr>
        <p:spPr/>
        <p:txBody>
          <a:bodyPr/>
          <a:lstStyle/>
          <a:p>
            <a:pPr eaLnBrk="1" hangingPunct="1"/>
            <a:r>
              <a:rPr lang="es-MX" sz="3200" b="1" dirty="0" smtClean="0"/>
              <a:t>Análisis de medios</a:t>
            </a:r>
            <a:r>
              <a:rPr lang="es-MX" sz="3200" dirty="0" smtClean="0"/>
              <a:t> (contenido 3.2)</a:t>
            </a:r>
            <a:endParaRPr lang="es-ES" sz="3200" dirty="0" smtClean="0"/>
          </a:p>
        </p:txBody>
      </p:sp>
      <p:sp>
        <p:nvSpPr>
          <p:cNvPr id="63492" name="Rectangle 3"/>
          <p:cNvSpPr>
            <a:spLocks noGrp="1" noChangeArrowheads="1"/>
          </p:cNvSpPr>
          <p:nvPr>
            <p:ph type="body" idx="1"/>
          </p:nvPr>
        </p:nvSpPr>
        <p:spPr>
          <a:xfrm>
            <a:off x="457200" y="1556792"/>
            <a:ext cx="8229600" cy="4320480"/>
          </a:xfrm>
        </p:spPr>
        <p:txBody>
          <a:bodyPr/>
          <a:lstStyle/>
          <a:p>
            <a:pPr algn="just" eaLnBrk="1" hangingPunct="1">
              <a:buFont typeface="Arial" panose="020B0604020202020204" pitchFamily="34" charset="0"/>
              <a:buChar char="•"/>
            </a:pPr>
            <a:r>
              <a:rPr lang="es-ES" sz="2700" dirty="0" smtClean="0"/>
              <a:t>Considere la </a:t>
            </a:r>
            <a:r>
              <a:rPr lang="es-ES" sz="2700" u="sng" dirty="0" smtClean="0"/>
              <a:t>priorización de los medios</a:t>
            </a:r>
            <a:r>
              <a:rPr lang="es-ES" sz="2700" dirty="0" smtClean="0"/>
              <a:t> a desarrollar sobre las competencias que la entidad rectora de política tiene para abordar el problema. </a:t>
            </a:r>
          </a:p>
          <a:p>
            <a:pPr marL="0" indent="0" algn="just" eaLnBrk="1" hangingPunct="1">
              <a:buNone/>
            </a:pPr>
            <a:endParaRPr lang="es-ES" sz="1400" dirty="0" smtClean="0"/>
          </a:p>
          <a:p>
            <a:pPr algn="just" eaLnBrk="1" hangingPunct="1">
              <a:buNone/>
            </a:pPr>
            <a:r>
              <a:rPr lang="es-ES" sz="2700" dirty="0" smtClean="0"/>
              <a:t>	Priorizar según: </a:t>
            </a:r>
          </a:p>
          <a:p>
            <a:pPr marL="0" indent="0" algn="just" eaLnBrk="1" hangingPunct="1">
              <a:buNone/>
            </a:pPr>
            <a:endParaRPr lang="es-ES" sz="1400" dirty="0"/>
          </a:p>
          <a:p>
            <a:pPr lvl="1" eaLnBrk="1" hangingPunct="1">
              <a:buFont typeface="Arial" panose="020B0604020202020204" pitchFamily="34" charset="0"/>
              <a:buChar char="•"/>
            </a:pPr>
            <a:r>
              <a:rPr lang="es-ES" dirty="0"/>
              <a:t>La identificación de rutas críticas de medios, que han probado ser las más efectivas</a:t>
            </a:r>
            <a:r>
              <a:rPr lang="es-ES" dirty="0" smtClean="0"/>
              <a:t>.</a:t>
            </a:r>
          </a:p>
          <a:p>
            <a:pPr marL="344487" lvl="1" indent="0" eaLnBrk="1" hangingPunct="1">
              <a:buNone/>
            </a:pPr>
            <a:endParaRPr lang="es-ES" sz="1400" dirty="0"/>
          </a:p>
          <a:p>
            <a:pPr lvl="1" eaLnBrk="1" hangingPunct="1">
              <a:buFont typeface="Arial" panose="020B0604020202020204" pitchFamily="34" charset="0"/>
              <a:buChar char="•"/>
            </a:pPr>
            <a:r>
              <a:rPr lang="es-ES" dirty="0"/>
              <a:t>Las competencias sobre las que tiene rectoría la entidad para abordar el problema. </a:t>
            </a:r>
          </a:p>
          <a:p>
            <a:pPr algn="just" eaLnBrk="1" hangingPunct="1"/>
            <a:endParaRPr lang="es-ES" sz="27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4 Marcador de pie de página"/>
          <p:cNvSpPr>
            <a:spLocks noGrp="1"/>
          </p:cNvSpPr>
          <p:nvPr>
            <p:ph type="ftr" sz="quarter" idx="11"/>
          </p:nvPr>
        </p:nvSpPr>
        <p:spPr>
          <a:noFill/>
        </p:spPr>
        <p:txBody>
          <a:bodyPr/>
          <a:lstStyle/>
          <a:p>
            <a:r>
              <a:rPr lang="es-ES" altLang="en-US" smtClean="0"/>
              <a:t>Programas Presupuestales</a:t>
            </a:r>
          </a:p>
        </p:txBody>
      </p:sp>
      <p:sp>
        <p:nvSpPr>
          <p:cNvPr id="19458" name="5 Marcador de número de diapositiva"/>
          <p:cNvSpPr>
            <a:spLocks noGrp="1"/>
          </p:cNvSpPr>
          <p:nvPr>
            <p:ph type="sldNum" sz="quarter" idx="12"/>
          </p:nvPr>
        </p:nvSpPr>
        <p:spPr>
          <a:noFill/>
        </p:spPr>
        <p:txBody>
          <a:bodyPr/>
          <a:lstStyle/>
          <a:p>
            <a:fld id="{7AAFE1D7-C210-44A6-BCE8-97F89A3680F7}" type="slidenum">
              <a:rPr lang="es-ES" altLang="en-US" smtClean="0"/>
              <a:pPr/>
              <a:t>4</a:t>
            </a:fld>
            <a:endParaRPr lang="es-ES" altLang="en-US" smtClean="0"/>
          </a:p>
        </p:txBody>
      </p:sp>
      <p:sp>
        <p:nvSpPr>
          <p:cNvPr id="19459" name="Rectangle 2"/>
          <p:cNvSpPr>
            <a:spLocks noGrp="1" noChangeArrowheads="1"/>
          </p:cNvSpPr>
          <p:nvPr>
            <p:ph type="title"/>
          </p:nvPr>
        </p:nvSpPr>
        <p:spPr>
          <a:xfrm>
            <a:off x="374848" y="272951"/>
            <a:ext cx="8229600" cy="995809"/>
          </a:xfrm>
        </p:spPr>
        <p:txBody>
          <a:bodyPr/>
          <a:lstStyle/>
          <a:p>
            <a:pPr eaLnBrk="1" hangingPunct="1"/>
            <a:r>
              <a:rPr lang="es-ES" sz="3200" b="1" dirty="0" smtClean="0"/>
              <a:t>Gradualidad en el proceso de implementación del </a:t>
            </a:r>
            <a:r>
              <a:rPr lang="es-ES" sz="3200" b="1" dirty="0" err="1" smtClean="0"/>
              <a:t>PpR</a:t>
            </a:r>
            <a:endParaRPr lang="es-ES" sz="3200" b="1" dirty="0" smtClean="0"/>
          </a:p>
        </p:txBody>
      </p:sp>
      <p:sp>
        <p:nvSpPr>
          <p:cNvPr id="19460" name="Rectangle 3"/>
          <p:cNvSpPr>
            <a:spLocks noGrp="1" noChangeArrowheads="1"/>
          </p:cNvSpPr>
          <p:nvPr>
            <p:ph type="body" idx="1"/>
          </p:nvPr>
        </p:nvSpPr>
        <p:spPr/>
        <p:txBody>
          <a:bodyPr/>
          <a:lstStyle/>
          <a:p>
            <a:pPr algn="just" eaLnBrk="1" hangingPunct="1"/>
            <a:r>
              <a:rPr lang="es-ES" sz="2600" dirty="0" smtClean="0"/>
              <a:t>Incentivar el uso de la evidencia en el diseño de las intervenciones públicas. 85 PP diseñados al 2015.</a:t>
            </a:r>
            <a:endParaRPr lang="es-ES" sz="2600" dirty="0"/>
          </a:p>
          <a:p>
            <a:pPr algn="just" eaLnBrk="1" hangingPunct="1"/>
            <a:endParaRPr lang="es-ES" sz="2600" dirty="0" smtClean="0"/>
          </a:p>
          <a:p>
            <a:pPr algn="just" eaLnBrk="1" hangingPunct="1"/>
            <a:r>
              <a:rPr lang="es-ES" sz="2600" dirty="0" smtClean="0"/>
              <a:t>El 59%(*) del presupuesto programable ya tiene un enfoque hacia resultados al 2015.</a:t>
            </a:r>
          </a:p>
          <a:p>
            <a:pPr algn="just" eaLnBrk="1" hangingPunct="1"/>
            <a:endParaRPr lang="es-ES" sz="2600" dirty="0" smtClean="0"/>
          </a:p>
          <a:p>
            <a:pPr algn="just" eaLnBrk="1" hangingPunct="1"/>
            <a:r>
              <a:rPr lang="es-ES" sz="2600" dirty="0" smtClean="0"/>
              <a:t>Incentivar el uso y generación de información de desempeño de las intervenciones públicas. 40 PP tienen al menos un indicador de desempeño medido.</a:t>
            </a:r>
          </a:p>
          <a:p>
            <a:pPr eaLnBrk="1" hangingPunct="1"/>
            <a:r>
              <a:rPr lang="es-ES" sz="1400" i="1" dirty="0" smtClean="0"/>
              <a:t>(*) </a:t>
            </a:r>
            <a:r>
              <a:rPr lang="es-ES" sz="1400" i="1" dirty="0"/>
              <a:t>Porcentaje del presupuesto excluyendo deuda, pensiones y reserva del contingencia. </a:t>
            </a:r>
          </a:p>
          <a:p>
            <a:pPr eaLnBrk="1" hangingPunct="1"/>
            <a:endParaRPr lang="es-ES" sz="2600" dirty="0" smtClean="0"/>
          </a:p>
          <a:p>
            <a:pPr eaLnBrk="1" hangingPunct="1"/>
            <a:endParaRPr lang="es-ES" sz="2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4 Marcador de pie de página"/>
          <p:cNvSpPr>
            <a:spLocks noGrp="1"/>
          </p:cNvSpPr>
          <p:nvPr>
            <p:ph type="ftr" sz="quarter" idx="11"/>
          </p:nvPr>
        </p:nvSpPr>
        <p:spPr>
          <a:noFill/>
        </p:spPr>
        <p:txBody>
          <a:bodyPr/>
          <a:lstStyle/>
          <a:p>
            <a:r>
              <a:rPr lang="es-ES" altLang="en-US" smtClean="0"/>
              <a:t>Programas Presupuestales</a:t>
            </a:r>
          </a:p>
        </p:txBody>
      </p:sp>
      <p:sp>
        <p:nvSpPr>
          <p:cNvPr id="64514" name="5 Marcador de número de diapositiva"/>
          <p:cNvSpPr>
            <a:spLocks noGrp="1"/>
          </p:cNvSpPr>
          <p:nvPr>
            <p:ph type="sldNum" sz="quarter" idx="12"/>
          </p:nvPr>
        </p:nvSpPr>
        <p:spPr>
          <a:noFill/>
        </p:spPr>
        <p:txBody>
          <a:bodyPr/>
          <a:lstStyle/>
          <a:p>
            <a:fld id="{FB480A0E-CEC6-451E-9E9E-B02B241F76F7}" type="slidenum">
              <a:rPr lang="es-ES" altLang="en-US" smtClean="0"/>
              <a:pPr/>
              <a:t>40</a:t>
            </a:fld>
            <a:endParaRPr lang="es-ES" altLang="en-US" smtClean="0"/>
          </a:p>
        </p:txBody>
      </p:sp>
      <p:sp>
        <p:nvSpPr>
          <p:cNvPr id="64515" name="Rectangle 2"/>
          <p:cNvSpPr>
            <a:spLocks noGrp="1" noChangeArrowheads="1"/>
          </p:cNvSpPr>
          <p:nvPr>
            <p:ph type="title"/>
          </p:nvPr>
        </p:nvSpPr>
        <p:spPr>
          <a:xfrm>
            <a:off x="457200" y="277813"/>
            <a:ext cx="8229600" cy="702915"/>
          </a:xfrm>
        </p:spPr>
        <p:txBody>
          <a:bodyPr/>
          <a:lstStyle/>
          <a:p>
            <a:pPr eaLnBrk="1" hangingPunct="1"/>
            <a:r>
              <a:rPr lang="es-MX" sz="3200" b="1" dirty="0" smtClean="0"/>
              <a:t>Análisis de medios</a:t>
            </a:r>
            <a:r>
              <a:rPr lang="es-MX" sz="3200" dirty="0" smtClean="0"/>
              <a:t> (Contenido 3.3)</a:t>
            </a:r>
            <a:endParaRPr lang="es-ES" sz="3200" dirty="0" smtClean="0"/>
          </a:p>
        </p:txBody>
      </p:sp>
      <p:sp>
        <p:nvSpPr>
          <p:cNvPr id="64516" name="Rectangle 3"/>
          <p:cNvSpPr>
            <a:spLocks noGrp="1" noChangeArrowheads="1"/>
          </p:cNvSpPr>
          <p:nvPr>
            <p:ph type="body" idx="1"/>
          </p:nvPr>
        </p:nvSpPr>
        <p:spPr>
          <a:xfrm>
            <a:off x="323528" y="1556792"/>
            <a:ext cx="8496944" cy="1872208"/>
          </a:xfrm>
        </p:spPr>
        <p:txBody>
          <a:bodyPr/>
          <a:lstStyle/>
          <a:p>
            <a:pPr algn="just" eaLnBrk="1" hangingPunct="1">
              <a:buFont typeface="Arial" panose="020B0604020202020204" pitchFamily="34" charset="0"/>
              <a:buChar char="•"/>
            </a:pPr>
            <a:r>
              <a:rPr lang="es-MX" sz="2600" dirty="0" smtClean="0"/>
              <a:t>Liste las alternativas de intervención para cada uno de los medios identificados. </a:t>
            </a:r>
          </a:p>
          <a:p>
            <a:pPr marL="0" indent="0" algn="just" eaLnBrk="1" hangingPunct="1">
              <a:buNone/>
            </a:pPr>
            <a:endParaRPr lang="es-MX" sz="800" dirty="0" smtClean="0"/>
          </a:p>
          <a:p>
            <a:pPr algn="just" eaLnBrk="1" hangingPunct="1">
              <a:buFont typeface="Arial" panose="020B0604020202020204" pitchFamily="34" charset="0"/>
              <a:buChar char="•"/>
            </a:pPr>
            <a:r>
              <a:rPr lang="es-MX" sz="2600" dirty="0" smtClean="0"/>
              <a:t>Analice su efectividad, considerando los contenidos de la tabla # 9:</a:t>
            </a:r>
            <a:endParaRPr lang="es-MX" dirty="0" smtClean="0"/>
          </a:p>
        </p:txBody>
      </p:sp>
      <p:graphicFrame>
        <p:nvGraphicFramePr>
          <p:cNvPr id="7" name="6 Tabla"/>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83262567"/>
              </p:ext>
            </p:extLst>
          </p:nvPr>
        </p:nvGraphicFramePr>
        <p:xfrm>
          <a:off x="755576" y="3501008"/>
          <a:ext cx="7500990" cy="2032000"/>
        </p:xfrm>
        <a:graphic>
          <a:graphicData uri="http://schemas.openxmlformats.org/drawingml/2006/table">
            <a:tbl>
              <a:tblPr firstRow="1" bandRow="1">
                <a:tableStyleId>{073A0DAA-6AF3-43AB-8588-CEC1D06C72B9}</a:tableStyleId>
              </a:tblPr>
              <a:tblGrid>
                <a:gridCol w="3750495"/>
                <a:gridCol w="3750495"/>
              </a:tblGrid>
              <a:tr h="357190">
                <a:tc>
                  <a:txBody>
                    <a:bodyPr/>
                    <a:lstStyle/>
                    <a:p>
                      <a:r>
                        <a:rPr lang="es-PE" dirty="0" smtClean="0"/>
                        <a:t>Alternativa de intervención</a:t>
                      </a:r>
                    </a:p>
                    <a:p>
                      <a:endParaRPr lang="es-PE" dirty="0"/>
                    </a:p>
                  </a:txBody>
                  <a:tcPr/>
                </a:tc>
                <a:tc>
                  <a:txBody>
                    <a:bodyPr/>
                    <a:lstStyle/>
                    <a:p>
                      <a:endParaRPr lang="es-PE" dirty="0"/>
                    </a:p>
                  </a:txBody>
                  <a:tcPr>
                    <a:solidFill>
                      <a:schemeClr val="bg1">
                        <a:lumMod val="85000"/>
                      </a:schemeClr>
                    </a:solidFill>
                  </a:tcPr>
                </a:tc>
              </a:tr>
              <a:tr h="357190">
                <a:tc>
                  <a:txBody>
                    <a:bodyPr/>
                    <a:lstStyle/>
                    <a:p>
                      <a:r>
                        <a:rPr lang="es-PE" dirty="0" smtClean="0"/>
                        <a:t>Descripción de la alternativa de intervención</a:t>
                      </a:r>
                      <a:endParaRPr lang="es-PE" dirty="0"/>
                    </a:p>
                  </a:txBody>
                  <a:tcPr/>
                </a:tc>
                <a:tc>
                  <a:txBody>
                    <a:bodyPr/>
                    <a:lstStyle/>
                    <a:p>
                      <a:endParaRPr lang="es-PE" dirty="0"/>
                    </a:p>
                  </a:txBody>
                  <a:tcPr/>
                </a:tc>
              </a:tr>
              <a:tr h="357190">
                <a:tc>
                  <a:txBody>
                    <a:bodyPr/>
                    <a:lstStyle/>
                    <a:p>
                      <a:r>
                        <a:rPr lang="es-PE" dirty="0" smtClean="0"/>
                        <a:t>Identifique si está intervención ya viene siendo ejecutada</a:t>
                      </a:r>
                      <a:endParaRPr lang="es-PE" dirty="0"/>
                    </a:p>
                  </a:txBody>
                  <a:tcPr/>
                </a:tc>
                <a:tc>
                  <a:txBody>
                    <a:bodyPr/>
                    <a:lstStyle/>
                    <a:p>
                      <a:endParaRPr lang="es-PE" dirty="0"/>
                    </a:p>
                  </a:txBody>
                  <a:tcPr/>
                </a:tc>
              </a:tr>
              <a:tr h="357190">
                <a:tc>
                  <a:txBody>
                    <a:bodyPr/>
                    <a:lstStyle/>
                    <a:p>
                      <a:r>
                        <a:rPr lang="es-PE" dirty="0" smtClean="0"/>
                        <a:t>Evidencia de la efectividad (Nota I)</a:t>
                      </a:r>
                    </a:p>
                    <a:p>
                      <a:endParaRPr lang="es-PE" dirty="0"/>
                    </a:p>
                  </a:txBody>
                  <a:tcPr/>
                </a:tc>
                <a:tc>
                  <a:txBody>
                    <a:bodyPr/>
                    <a:lstStyle/>
                    <a:p>
                      <a:endParaRPr lang="es-PE"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1 Título"/>
          <p:cNvSpPr>
            <a:spLocks noGrp="1"/>
          </p:cNvSpPr>
          <p:nvPr>
            <p:ph type="title"/>
          </p:nvPr>
        </p:nvSpPr>
        <p:spPr/>
        <p:txBody>
          <a:bodyPr/>
          <a:lstStyle/>
          <a:p>
            <a:pPr eaLnBrk="1" hangingPunct="1"/>
            <a:r>
              <a:rPr lang="es-MX" sz="3200" b="1" dirty="0" smtClean="0"/>
              <a:t>Análisis de medios</a:t>
            </a:r>
            <a:r>
              <a:rPr lang="es-MX" sz="3200" dirty="0" smtClean="0"/>
              <a:t> (Alternativas - contenido 3.3)</a:t>
            </a:r>
            <a:endParaRPr lang="es-ES" sz="3200" dirty="0" smtClean="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40620234"/>
              </p:ext>
            </p:extLst>
          </p:nvPr>
        </p:nvGraphicFramePr>
        <p:xfrm>
          <a:off x="457200" y="1816224"/>
          <a:ext cx="8229600" cy="391703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6563" name="3 Marcador de pie de página"/>
          <p:cNvSpPr>
            <a:spLocks noGrp="1"/>
          </p:cNvSpPr>
          <p:nvPr>
            <p:ph type="ftr" sz="quarter" idx="11"/>
          </p:nvPr>
        </p:nvSpPr>
        <p:spPr>
          <a:noFill/>
        </p:spPr>
        <p:txBody>
          <a:bodyPr/>
          <a:lstStyle/>
          <a:p>
            <a:r>
              <a:rPr lang="es-ES" altLang="en-US" smtClean="0"/>
              <a:t>Programas Presupuestales</a:t>
            </a:r>
          </a:p>
        </p:txBody>
      </p:sp>
      <p:sp>
        <p:nvSpPr>
          <p:cNvPr id="66564" name="4 Marcador de número de diapositiva"/>
          <p:cNvSpPr>
            <a:spLocks noGrp="1"/>
          </p:cNvSpPr>
          <p:nvPr>
            <p:ph type="sldNum" sz="quarter" idx="12"/>
          </p:nvPr>
        </p:nvSpPr>
        <p:spPr>
          <a:noFill/>
        </p:spPr>
        <p:txBody>
          <a:bodyPr/>
          <a:lstStyle/>
          <a:p>
            <a:fld id="{8A891263-8855-4CDD-B8A8-D860C18E0333}" type="slidenum">
              <a:rPr lang="es-ES" altLang="en-US" smtClean="0"/>
              <a:pPr/>
              <a:t>41</a:t>
            </a:fld>
            <a:endParaRPr lang="es-E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4 Marcador de pie de página"/>
          <p:cNvSpPr>
            <a:spLocks noGrp="1"/>
          </p:cNvSpPr>
          <p:nvPr>
            <p:ph type="ftr" sz="quarter" idx="11"/>
          </p:nvPr>
        </p:nvSpPr>
        <p:spPr>
          <a:noFill/>
        </p:spPr>
        <p:txBody>
          <a:bodyPr/>
          <a:lstStyle/>
          <a:p>
            <a:r>
              <a:rPr lang="es-ES" altLang="en-US" smtClean="0"/>
              <a:t>Programas Presupuestales</a:t>
            </a:r>
          </a:p>
        </p:txBody>
      </p:sp>
      <p:sp>
        <p:nvSpPr>
          <p:cNvPr id="68610" name="5 Marcador de número de diapositiva"/>
          <p:cNvSpPr>
            <a:spLocks noGrp="1"/>
          </p:cNvSpPr>
          <p:nvPr>
            <p:ph type="sldNum" sz="quarter" idx="12"/>
          </p:nvPr>
        </p:nvSpPr>
        <p:spPr>
          <a:noFill/>
        </p:spPr>
        <p:txBody>
          <a:bodyPr/>
          <a:lstStyle/>
          <a:p>
            <a:fld id="{EE6298D3-A00E-4A38-A057-B463CAB11986}" type="slidenum">
              <a:rPr lang="es-ES" altLang="en-US" smtClean="0"/>
              <a:pPr/>
              <a:t>42</a:t>
            </a:fld>
            <a:endParaRPr lang="es-ES" altLang="en-US" smtClean="0"/>
          </a:p>
        </p:txBody>
      </p:sp>
      <p:sp>
        <p:nvSpPr>
          <p:cNvPr id="68611" name="Rectangle 2"/>
          <p:cNvSpPr>
            <a:spLocks noGrp="1" noChangeArrowheads="1"/>
          </p:cNvSpPr>
          <p:nvPr>
            <p:ph type="title"/>
          </p:nvPr>
        </p:nvSpPr>
        <p:spPr/>
        <p:txBody>
          <a:bodyPr/>
          <a:lstStyle/>
          <a:p>
            <a:pPr eaLnBrk="1" hangingPunct="1"/>
            <a:r>
              <a:rPr lang="es-MX" sz="3200" b="1" dirty="0" smtClean="0"/>
              <a:t>Transición de las alternativas al producto</a:t>
            </a:r>
            <a:r>
              <a:rPr lang="es-MX" sz="3200" dirty="0" smtClean="0"/>
              <a:t> (contenido 3.4.)</a:t>
            </a:r>
            <a:endParaRPr lang="es-ES" sz="3200" dirty="0" smtClean="0"/>
          </a:p>
        </p:txBody>
      </p:sp>
      <p:sp>
        <p:nvSpPr>
          <p:cNvPr id="68612" name="Rectangle 3"/>
          <p:cNvSpPr>
            <a:spLocks noGrp="1" noChangeArrowheads="1"/>
          </p:cNvSpPr>
          <p:nvPr>
            <p:ph type="body" idx="1"/>
          </p:nvPr>
        </p:nvSpPr>
        <p:spPr>
          <a:xfrm>
            <a:off x="457200" y="1628080"/>
            <a:ext cx="8229600" cy="3313088"/>
          </a:xfrm>
        </p:spPr>
        <p:txBody>
          <a:bodyPr/>
          <a:lstStyle/>
          <a:p>
            <a:pPr marL="0" indent="0" algn="just" eaLnBrk="1" hangingPunct="1">
              <a:buNone/>
            </a:pPr>
            <a:r>
              <a:rPr lang="es-ES" sz="2400" dirty="0" smtClean="0"/>
              <a:t>El </a:t>
            </a:r>
            <a:r>
              <a:rPr lang="es-ES" sz="2400" b="1" dirty="0" smtClean="0"/>
              <a:t>producto</a:t>
            </a:r>
            <a:r>
              <a:rPr lang="es-ES" sz="2400" dirty="0" smtClean="0"/>
              <a:t> e</a:t>
            </a:r>
            <a:r>
              <a:rPr lang="es-PE" sz="2400" dirty="0" smtClean="0"/>
              <a:t>s el conjunto </a:t>
            </a:r>
            <a:r>
              <a:rPr lang="es-PE" sz="2400" u="sng" dirty="0" smtClean="0"/>
              <a:t>articulado</a:t>
            </a:r>
            <a:r>
              <a:rPr lang="es-PE" sz="2400" dirty="0" smtClean="0"/>
              <a:t> de bienes y/o servicios que recibe cierto grupo de una población con el objetivo de generar un </a:t>
            </a:r>
            <a:r>
              <a:rPr lang="es-PE" sz="2400" u="sng" dirty="0" smtClean="0"/>
              <a:t>cambio</a:t>
            </a:r>
            <a:r>
              <a:rPr lang="es-PE" sz="2400" dirty="0" smtClean="0"/>
              <a:t>. Los productos son la consecuencia de haber realizado, según las </a:t>
            </a:r>
            <a:r>
              <a:rPr lang="es-PE" sz="2400" u="sng" dirty="0" smtClean="0"/>
              <a:t>especificaciones técnicas</a:t>
            </a:r>
            <a:r>
              <a:rPr lang="es-PE" sz="2400" dirty="0" smtClean="0"/>
              <a:t>, las actividades correspondientes en la magnitud y el tiempo previstos.</a:t>
            </a:r>
            <a:endParaRPr lang="es-E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4 Marcador de pie de página"/>
          <p:cNvSpPr>
            <a:spLocks noGrp="1"/>
          </p:cNvSpPr>
          <p:nvPr>
            <p:ph type="ftr" sz="quarter" idx="11"/>
          </p:nvPr>
        </p:nvSpPr>
        <p:spPr>
          <a:noFill/>
        </p:spPr>
        <p:txBody>
          <a:bodyPr/>
          <a:lstStyle/>
          <a:p>
            <a:r>
              <a:rPr lang="es-ES" altLang="en-US" smtClean="0"/>
              <a:t>Programas Presupuestales</a:t>
            </a:r>
          </a:p>
        </p:txBody>
      </p:sp>
      <p:sp>
        <p:nvSpPr>
          <p:cNvPr id="69634" name="5 Marcador de número de diapositiva"/>
          <p:cNvSpPr>
            <a:spLocks noGrp="1"/>
          </p:cNvSpPr>
          <p:nvPr>
            <p:ph type="sldNum" sz="quarter" idx="12"/>
          </p:nvPr>
        </p:nvSpPr>
        <p:spPr>
          <a:noFill/>
        </p:spPr>
        <p:txBody>
          <a:bodyPr/>
          <a:lstStyle/>
          <a:p>
            <a:fld id="{916AB53E-B508-49B5-992E-E27AA6E1A34D}" type="slidenum">
              <a:rPr lang="es-ES" altLang="en-US" smtClean="0"/>
              <a:pPr/>
              <a:t>43</a:t>
            </a:fld>
            <a:endParaRPr lang="es-ES" altLang="en-US" smtClean="0"/>
          </a:p>
        </p:txBody>
      </p:sp>
      <p:sp>
        <p:nvSpPr>
          <p:cNvPr id="69635" name="Rectangle 2"/>
          <p:cNvSpPr>
            <a:spLocks noGrp="1" noChangeArrowheads="1"/>
          </p:cNvSpPr>
          <p:nvPr>
            <p:ph type="title"/>
          </p:nvPr>
        </p:nvSpPr>
        <p:spPr/>
        <p:txBody>
          <a:bodyPr/>
          <a:lstStyle/>
          <a:p>
            <a:pPr eaLnBrk="1" hangingPunct="1"/>
            <a:r>
              <a:rPr lang="es-MX" sz="3200" b="1" dirty="0" smtClean="0"/>
              <a:t>Transición de las alternativas al producto</a:t>
            </a:r>
            <a:r>
              <a:rPr lang="es-MX" sz="3200" dirty="0" smtClean="0"/>
              <a:t> (contenido 3.4.)</a:t>
            </a:r>
            <a:endParaRPr lang="es-ES" sz="3200" dirty="0" smtClean="0"/>
          </a:p>
        </p:txBody>
      </p:sp>
      <p:sp>
        <p:nvSpPr>
          <p:cNvPr id="69636" name="Rectangle 3"/>
          <p:cNvSpPr>
            <a:spLocks noGrp="1" noChangeArrowheads="1"/>
          </p:cNvSpPr>
          <p:nvPr>
            <p:ph type="body" idx="1"/>
          </p:nvPr>
        </p:nvSpPr>
        <p:spPr/>
        <p:txBody>
          <a:bodyPr/>
          <a:lstStyle/>
          <a:p>
            <a:pPr algn="just" eaLnBrk="1" hangingPunct="1">
              <a:buFont typeface="Arial" panose="020B0604020202020204" pitchFamily="34" charset="0"/>
              <a:buChar char="•"/>
            </a:pPr>
            <a:r>
              <a:rPr lang="es-MX" sz="2600" dirty="0" smtClean="0"/>
              <a:t>Se considera el análisis de alternativas desarrollado. </a:t>
            </a:r>
          </a:p>
          <a:p>
            <a:pPr algn="just" eaLnBrk="1" hangingPunct="1">
              <a:buFont typeface="Arial" panose="020B0604020202020204" pitchFamily="34" charset="0"/>
              <a:buChar char="•"/>
            </a:pPr>
            <a:endParaRPr lang="es-MX" sz="2600" dirty="0" smtClean="0"/>
          </a:p>
          <a:p>
            <a:pPr algn="just" eaLnBrk="1" hangingPunct="1">
              <a:buFont typeface="Arial" panose="020B0604020202020204" pitchFamily="34" charset="0"/>
              <a:buChar char="•"/>
            </a:pPr>
            <a:r>
              <a:rPr lang="es-MX" sz="2600" dirty="0" smtClean="0"/>
              <a:t>Se agrupan o se derivan las alternativas en productos. </a:t>
            </a:r>
          </a:p>
          <a:p>
            <a:pPr eaLnBrk="1" hangingPunct="1"/>
            <a:endParaRPr lang="es-E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1 Título"/>
          <p:cNvSpPr>
            <a:spLocks noGrp="1"/>
          </p:cNvSpPr>
          <p:nvPr>
            <p:ph type="title"/>
          </p:nvPr>
        </p:nvSpPr>
        <p:spPr/>
        <p:txBody>
          <a:bodyPr/>
          <a:lstStyle/>
          <a:p>
            <a:pPr eaLnBrk="1" hangingPunct="1"/>
            <a:r>
              <a:rPr lang="es-MX" sz="3200" b="1" dirty="0" smtClean="0"/>
              <a:t>Transición de las alternativas al producto</a:t>
            </a:r>
            <a:r>
              <a:rPr lang="es-MX" sz="3200" dirty="0" smtClean="0"/>
              <a:t> (contenido 3.4.)</a:t>
            </a:r>
            <a:endParaRPr lang="es-ES" sz="3200" dirty="0" smtClean="0"/>
          </a:p>
        </p:txBody>
      </p:sp>
      <p:sp>
        <p:nvSpPr>
          <p:cNvPr id="71682" name="2 Marcador de contenido"/>
          <p:cNvSpPr>
            <a:spLocks noGrp="1"/>
          </p:cNvSpPr>
          <p:nvPr>
            <p:ph idx="1"/>
          </p:nvPr>
        </p:nvSpPr>
        <p:spPr>
          <a:xfrm>
            <a:off x="323528" y="1634579"/>
            <a:ext cx="8229600" cy="4386709"/>
          </a:xfrm>
        </p:spPr>
        <p:txBody>
          <a:bodyPr/>
          <a:lstStyle/>
          <a:p>
            <a:pPr algn="just" eaLnBrk="1" hangingPunct="1">
              <a:buFont typeface="Arial" panose="020B0604020202020204" pitchFamily="34" charset="0"/>
              <a:buChar char="•"/>
            </a:pPr>
            <a:r>
              <a:rPr lang="es-MX" sz="2400" dirty="0" smtClean="0"/>
              <a:t>Si de acuerdo a las competencias identificadas en el diseño, el producto puede o debe ser provisto por entidades de los gobiernos </a:t>
            </a:r>
            <a:r>
              <a:rPr lang="es-MX" sz="2400" dirty="0" err="1" smtClean="0"/>
              <a:t>subnacionales</a:t>
            </a:r>
            <a:r>
              <a:rPr lang="es-MX" sz="2400" dirty="0" smtClean="0"/>
              <a:t>, esto deberá considerarse en el diseño y especificarse.</a:t>
            </a:r>
          </a:p>
          <a:p>
            <a:pPr algn="just" eaLnBrk="1" hangingPunct="1">
              <a:buFont typeface="Arial" panose="020B0604020202020204" pitchFamily="34" charset="0"/>
              <a:buChar char="•"/>
            </a:pPr>
            <a:endParaRPr lang="es-MX" sz="2400" dirty="0" smtClean="0"/>
          </a:p>
          <a:p>
            <a:pPr algn="just" eaLnBrk="1" hangingPunct="1">
              <a:buFont typeface="Arial" panose="020B0604020202020204" pitchFamily="34" charset="0"/>
              <a:buChar char="•"/>
            </a:pPr>
            <a:r>
              <a:rPr lang="es-PE" sz="2400" dirty="0" smtClean="0"/>
              <a:t>Se </a:t>
            </a:r>
            <a:r>
              <a:rPr lang="es-PE" sz="2400" u="sng" dirty="0" smtClean="0"/>
              <a:t>define</a:t>
            </a:r>
            <a:r>
              <a:rPr lang="es-PE" sz="2400" dirty="0" smtClean="0"/>
              <a:t> a partir de la </a:t>
            </a:r>
            <a:r>
              <a:rPr lang="es-PE" sz="2400" u="sng" dirty="0" smtClean="0"/>
              <a:t>población priorizada</a:t>
            </a:r>
            <a:r>
              <a:rPr lang="es-PE" sz="2400" dirty="0" smtClean="0"/>
              <a:t> asociada, pero, en general, se </a:t>
            </a:r>
            <a:r>
              <a:rPr lang="es-PE" sz="2400" u="sng" dirty="0" smtClean="0"/>
              <a:t>cuantifica</a:t>
            </a:r>
            <a:r>
              <a:rPr lang="es-PE" sz="2400" dirty="0" smtClean="0"/>
              <a:t> en términos del </a:t>
            </a:r>
            <a:r>
              <a:rPr lang="es-PE" sz="2400" u="sng" dirty="0" smtClean="0"/>
              <a:t>grupo poblacional que recibe el producto</a:t>
            </a:r>
            <a:r>
              <a:rPr lang="es-PE" sz="2400" dirty="0" smtClean="0"/>
              <a:t>.</a:t>
            </a:r>
          </a:p>
          <a:p>
            <a:pPr algn="just" eaLnBrk="1" hangingPunct="1">
              <a:buFont typeface="Arial" panose="020B0604020202020204" pitchFamily="34" charset="0"/>
              <a:buChar char="•"/>
            </a:pPr>
            <a:endParaRPr lang="es-ES" sz="2400" dirty="0" smtClean="0"/>
          </a:p>
          <a:p>
            <a:pPr algn="just" eaLnBrk="1" hangingPunct="1">
              <a:buFont typeface="Arial" panose="020B0604020202020204" pitchFamily="34" charset="0"/>
              <a:buChar char="•"/>
            </a:pPr>
            <a:r>
              <a:rPr lang="es-ES" sz="2400" dirty="0" smtClean="0"/>
              <a:t>Se deberán detallar las condiciones en las que se provee el producto, que permiten su </a:t>
            </a:r>
            <a:r>
              <a:rPr lang="es-ES" sz="2400" dirty="0" err="1" smtClean="0"/>
              <a:t>operativización</a:t>
            </a:r>
            <a:r>
              <a:rPr lang="es-ES" sz="2400" dirty="0" smtClean="0"/>
              <a:t>. </a:t>
            </a:r>
          </a:p>
          <a:p>
            <a:pPr eaLnBrk="1" hangingPunct="1"/>
            <a:endParaRPr lang="es-ES" sz="2400" dirty="0" smtClean="0"/>
          </a:p>
        </p:txBody>
      </p:sp>
      <p:sp>
        <p:nvSpPr>
          <p:cNvPr id="71683" name="3 Marcador de pie de página"/>
          <p:cNvSpPr>
            <a:spLocks noGrp="1"/>
          </p:cNvSpPr>
          <p:nvPr>
            <p:ph type="ftr" sz="quarter" idx="11"/>
          </p:nvPr>
        </p:nvSpPr>
        <p:spPr>
          <a:noFill/>
        </p:spPr>
        <p:txBody>
          <a:bodyPr/>
          <a:lstStyle/>
          <a:p>
            <a:r>
              <a:rPr lang="es-ES" altLang="en-US" smtClean="0"/>
              <a:t>Programas Presupuestales</a:t>
            </a:r>
          </a:p>
        </p:txBody>
      </p:sp>
      <p:sp>
        <p:nvSpPr>
          <p:cNvPr id="71684" name="4 Marcador de número de diapositiva"/>
          <p:cNvSpPr>
            <a:spLocks noGrp="1"/>
          </p:cNvSpPr>
          <p:nvPr>
            <p:ph type="sldNum" sz="quarter" idx="12"/>
          </p:nvPr>
        </p:nvSpPr>
        <p:spPr>
          <a:noFill/>
        </p:spPr>
        <p:txBody>
          <a:bodyPr/>
          <a:lstStyle/>
          <a:p>
            <a:fld id="{959ECFC6-38B6-4863-B21E-F13833BA5929}" type="slidenum">
              <a:rPr lang="es-ES" altLang="en-US" smtClean="0"/>
              <a:pPr/>
              <a:t>44</a:t>
            </a:fld>
            <a:endParaRPr lang="es-E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1 Título"/>
          <p:cNvSpPr>
            <a:spLocks noGrp="1"/>
          </p:cNvSpPr>
          <p:nvPr>
            <p:ph type="title"/>
          </p:nvPr>
        </p:nvSpPr>
        <p:spPr>
          <a:xfrm>
            <a:off x="457200" y="277813"/>
            <a:ext cx="8229600" cy="486891"/>
          </a:xfrm>
        </p:spPr>
        <p:txBody>
          <a:bodyPr/>
          <a:lstStyle/>
          <a:p>
            <a:pPr eaLnBrk="1" hangingPunct="1"/>
            <a:r>
              <a:rPr lang="es-ES" sz="2600" b="1" dirty="0" smtClean="0"/>
              <a:t>Definición y cuantificación de los productos</a:t>
            </a:r>
          </a:p>
        </p:txBody>
      </p:sp>
      <p:sp>
        <p:nvSpPr>
          <p:cNvPr id="71683" name="3 Marcador de pie de página"/>
          <p:cNvSpPr>
            <a:spLocks noGrp="1"/>
          </p:cNvSpPr>
          <p:nvPr>
            <p:ph type="ftr" sz="quarter" idx="11"/>
          </p:nvPr>
        </p:nvSpPr>
        <p:spPr>
          <a:noFill/>
        </p:spPr>
        <p:txBody>
          <a:bodyPr/>
          <a:lstStyle/>
          <a:p>
            <a:r>
              <a:rPr lang="es-ES" altLang="en-US" smtClean="0"/>
              <a:t>Programas Presupuestales</a:t>
            </a:r>
          </a:p>
        </p:txBody>
      </p:sp>
      <p:sp>
        <p:nvSpPr>
          <p:cNvPr id="71684" name="4 Marcador de número de diapositiva"/>
          <p:cNvSpPr>
            <a:spLocks noGrp="1"/>
          </p:cNvSpPr>
          <p:nvPr>
            <p:ph type="sldNum" sz="quarter" idx="12"/>
          </p:nvPr>
        </p:nvSpPr>
        <p:spPr>
          <a:noFill/>
        </p:spPr>
        <p:txBody>
          <a:bodyPr/>
          <a:lstStyle/>
          <a:p>
            <a:fld id="{959ECFC6-38B6-4863-B21E-F13833BA5929}" type="slidenum">
              <a:rPr lang="es-ES" altLang="en-US" smtClean="0"/>
              <a:pPr/>
              <a:t>45</a:t>
            </a:fld>
            <a:endParaRPr lang="es-ES" altLang="en-US" smtClean="0"/>
          </a:p>
        </p:txBody>
      </p:sp>
      <p:sp>
        <p:nvSpPr>
          <p:cNvPr id="7" name="3 Título"/>
          <p:cNvSpPr>
            <a:spLocks/>
          </p:cNvSpPr>
          <p:nvPr/>
        </p:nvSpPr>
        <p:spPr bwMode="auto">
          <a:xfrm>
            <a:off x="460722" y="1438430"/>
            <a:ext cx="3103167" cy="8305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eaLnBrk="0" hangingPunct="0">
              <a:defRPr sz="4200">
                <a:solidFill>
                  <a:schemeClr val="bg2"/>
                </a:solidFill>
                <a:latin typeface="Arial" panose="020B0604020202020204" pitchFamily="34" charset="0"/>
              </a:defRPr>
            </a:lvl1pPr>
            <a:lvl2pPr eaLnBrk="0" hangingPunct="0">
              <a:defRPr sz="4200">
                <a:solidFill>
                  <a:schemeClr val="bg2"/>
                </a:solidFill>
                <a:latin typeface="Arial" panose="020B0604020202020204" pitchFamily="34" charset="0"/>
              </a:defRPr>
            </a:lvl2pPr>
            <a:lvl3pPr eaLnBrk="0" hangingPunct="0">
              <a:defRPr sz="4200">
                <a:solidFill>
                  <a:schemeClr val="bg2"/>
                </a:solidFill>
                <a:latin typeface="Arial" panose="020B0604020202020204" pitchFamily="34" charset="0"/>
              </a:defRPr>
            </a:lvl3pPr>
            <a:lvl4pPr eaLnBrk="0" hangingPunct="0">
              <a:defRPr sz="4200">
                <a:solidFill>
                  <a:schemeClr val="bg2"/>
                </a:solidFill>
                <a:latin typeface="Arial" panose="020B0604020202020204" pitchFamily="34" charset="0"/>
              </a:defRPr>
            </a:lvl4pPr>
            <a:lvl5pPr eaLnBrk="0" hangingPunct="0">
              <a:defRPr sz="4200">
                <a:solidFill>
                  <a:schemeClr val="bg2"/>
                </a:solidFill>
                <a:latin typeface="Arial" panose="020B0604020202020204" pitchFamily="34" charset="0"/>
              </a:defRPr>
            </a:lvl5pPr>
            <a:lvl6pPr marL="457200" eaLnBrk="0" fontAlgn="base" hangingPunct="0">
              <a:spcBef>
                <a:spcPct val="0"/>
              </a:spcBef>
              <a:spcAft>
                <a:spcPct val="0"/>
              </a:spcAft>
              <a:defRPr sz="4200">
                <a:solidFill>
                  <a:schemeClr val="bg2"/>
                </a:solidFill>
                <a:latin typeface="Arial" panose="020B0604020202020204" pitchFamily="34" charset="0"/>
              </a:defRPr>
            </a:lvl6pPr>
            <a:lvl7pPr marL="914400" eaLnBrk="0" fontAlgn="base" hangingPunct="0">
              <a:spcBef>
                <a:spcPct val="0"/>
              </a:spcBef>
              <a:spcAft>
                <a:spcPct val="0"/>
              </a:spcAft>
              <a:defRPr sz="4200">
                <a:solidFill>
                  <a:schemeClr val="bg2"/>
                </a:solidFill>
                <a:latin typeface="Arial" panose="020B0604020202020204" pitchFamily="34" charset="0"/>
              </a:defRPr>
            </a:lvl7pPr>
            <a:lvl8pPr marL="1371600" eaLnBrk="0" fontAlgn="base" hangingPunct="0">
              <a:spcBef>
                <a:spcPct val="0"/>
              </a:spcBef>
              <a:spcAft>
                <a:spcPct val="0"/>
              </a:spcAft>
              <a:defRPr sz="4200">
                <a:solidFill>
                  <a:schemeClr val="bg2"/>
                </a:solidFill>
                <a:latin typeface="Arial" panose="020B0604020202020204" pitchFamily="34" charset="0"/>
              </a:defRPr>
            </a:lvl8pPr>
            <a:lvl9pPr marL="1828800" eaLnBrk="0" fontAlgn="base" hangingPunct="0">
              <a:spcBef>
                <a:spcPct val="0"/>
              </a:spcBef>
              <a:spcAft>
                <a:spcPct val="0"/>
              </a:spcAft>
              <a:defRPr sz="4200">
                <a:solidFill>
                  <a:schemeClr val="bg2"/>
                </a:solidFill>
                <a:latin typeface="Arial" panose="020B0604020202020204" pitchFamily="34" charset="0"/>
              </a:defRPr>
            </a:lvl9pPr>
          </a:lstStyle>
          <a:p>
            <a:r>
              <a:rPr lang="es-PE" sz="1900" b="1" dirty="0"/>
              <a:t>Población para la definición de productos</a:t>
            </a:r>
          </a:p>
        </p:txBody>
      </p:sp>
      <p:pic>
        <p:nvPicPr>
          <p:cNvPr id="8" name="6 Marcador de contenido"/>
          <p:cNvPicPr>
            <a:picLocks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63889" y="1302297"/>
            <a:ext cx="5256583" cy="30628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9" name="7 Grupo"/>
          <p:cNvGrpSpPr>
            <a:grpSpLocks/>
          </p:cNvGrpSpPr>
          <p:nvPr/>
        </p:nvGrpSpPr>
        <p:grpSpPr bwMode="auto">
          <a:xfrm>
            <a:off x="6198772" y="4368686"/>
            <a:ext cx="1506537" cy="754538"/>
            <a:chOff x="2503807" y="2667629"/>
            <a:chExt cx="1507198" cy="1054989"/>
          </a:xfrm>
        </p:grpSpPr>
        <p:sp>
          <p:nvSpPr>
            <p:cNvPr id="10" name="8 Rectángulo redondeado"/>
            <p:cNvSpPr/>
            <p:nvPr/>
          </p:nvSpPr>
          <p:spPr>
            <a:xfrm>
              <a:off x="2503807" y="2667629"/>
              <a:ext cx="1507198" cy="1054989"/>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9 Rectángulo"/>
            <p:cNvSpPr/>
            <p:nvPr/>
          </p:nvSpPr>
          <p:spPr>
            <a:xfrm>
              <a:off x="2554629" y="2718395"/>
              <a:ext cx="1405553" cy="953456"/>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a:defRPr/>
              </a:pPr>
              <a:r>
                <a:rPr lang="es-PE" sz="2000" dirty="0"/>
                <a:t>Población priorizada</a:t>
              </a:r>
            </a:p>
          </p:txBody>
        </p:sp>
      </p:grpSp>
      <p:grpSp>
        <p:nvGrpSpPr>
          <p:cNvPr id="12" name="10 Grupo"/>
          <p:cNvGrpSpPr>
            <a:grpSpLocks/>
          </p:cNvGrpSpPr>
          <p:nvPr/>
        </p:nvGrpSpPr>
        <p:grpSpPr bwMode="auto">
          <a:xfrm>
            <a:off x="6215074" y="5310025"/>
            <a:ext cx="1506537" cy="754538"/>
            <a:chOff x="2503807" y="2667629"/>
            <a:chExt cx="1507198" cy="1054989"/>
          </a:xfrm>
        </p:grpSpPr>
        <p:sp>
          <p:nvSpPr>
            <p:cNvPr id="13" name="11 Rectángulo redondeado"/>
            <p:cNvSpPr/>
            <p:nvPr/>
          </p:nvSpPr>
          <p:spPr>
            <a:xfrm>
              <a:off x="2503807" y="2667629"/>
              <a:ext cx="1507198" cy="1054989"/>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12 Rectángulo"/>
            <p:cNvSpPr/>
            <p:nvPr/>
          </p:nvSpPr>
          <p:spPr>
            <a:xfrm>
              <a:off x="2554629" y="2718395"/>
              <a:ext cx="1405553" cy="953456"/>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a:defRPr/>
              </a:pPr>
              <a:r>
                <a:rPr lang="es-PE" sz="2000" dirty="0"/>
                <a:t>Población priorizada</a:t>
              </a:r>
            </a:p>
          </p:txBody>
        </p:sp>
      </p:grpSp>
      <p:sp>
        <p:nvSpPr>
          <p:cNvPr id="15" name="15 Flecha izquierda"/>
          <p:cNvSpPr/>
          <p:nvPr/>
        </p:nvSpPr>
        <p:spPr>
          <a:xfrm>
            <a:off x="2571736" y="4316538"/>
            <a:ext cx="3497262" cy="858834"/>
          </a:xfrm>
          <a:prstGeom prst="leftArrow">
            <a:avLst>
              <a:gd name="adj1" fmla="val 53670"/>
              <a:gd name="adj2" fmla="val 4908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smtClean="0">
                <a:solidFill>
                  <a:schemeClr val="tx1"/>
                </a:solidFill>
              </a:rPr>
              <a:t>Recibe </a:t>
            </a:r>
            <a:r>
              <a:rPr lang="es-PE" sz="1200" b="1" dirty="0">
                <a:solidFill>
                  <a:schemeClr val="tx1"/>
                </a:solidFill>
              </a:rPr>
              <a:t>indirectamente la provisión del </a:t>
            </a:r>
            <a:r>
              <a:rPr lang="es-PE" sz="1200" b="1" dirty="0" smtClean="0">
                <a:solidFill>
                  <a:schemeClr val="tx1"/>
                </a:solidFill>
              </a:rPr>
              <a:t>producto</a:t>
            </a:r>
            <a:endParaRPr lang="es-PE" sz="1200" b="1" dirty="0">
              <a:solidFill>
                <a:schemeClr val="tx1"/>
              </a:solidFill>
            </a:endParaRPr>
          </a:p>
        </p:txBody>
      </p:sp>
      <p:sp>
        <p:nvSpPr>
          <p:cNvPr id="16" name="16 Flecha izquierda"/>
          <p:cNvSpPr/>
          <p:nvPr/>
        </p:nvSpPr>
        <p:spPr>
          <a:xfrm>
            <a:off x="2552502" y="5339637"/>
            <a:ext cx="3587750" cy="695314"/>
          </a:xfrm>
          <a:prstGeom prst="leftArrow">
            <a:avLst>
              <a:gd name="adj1" fmla="val 61337"/>
              <a:gd name="adj2" fmla="val 6133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a:solidFill>
                  <a:schemeClr val="tx1"/>
                </a:solidFill>
              </a:rPr>
              <a:t>Recibe directamente la provisión del producto</a:t>
            </a:r>
          </a:p>
        </p:txBody>
      </p:sp>
      <p:grpSp>
        <p:nvGrpSpPr>
          <p:cNvPr id="17" name="17 Grupo"/>
          <p:cNvGrpSpPr>
            <a:grpSpLocks/>
          </p:cNvGrpSpPr>
          <p:nvPr/>
        </p:nvGrpSpPr>
        <p:grpSpPr bwMode="auto">
          <a:xfrm>
            <a:off x="857225" y="5281292"/>
            <a:ext cx="1500198" cy="812004"/>
            <a:chOff x="2503808" y="2667629"/>
            <a:chExt cx="1500856" cy="1398377"/>
          </a:xfrm>
        </p:grpSpPr>
        <p:sp>
          <p:nvSpPr>
            <p:cNvPr id="18" name="18 Rectángulo redondeado"/>
            <p:cNvSpPr/>
            <p:nvPr/>
          </p:nvSpPr>
          <p:spPr>
            <a:xfrm>
              <a:off x="2503808" y="2667629"/>
              <a:ext cx="1500856" cy="1398377"/>
            </a:xfrm>
            <a:prstGeom prst="roundRect">
              <a:avLst>
                <a:gd name="adj" fmla="val 16670"/>
              </a:avLst>
            </a:prstGeom>
          </p:spPr>
          <p:style>
            <a:lnRef idx="2">
              <a:schemeClr val="accent5">
                <a:shade val="50000"/>
              </a:schemeClr>
            </a:lnRef>
            <a:fillRef idx="1">
              <a:schemeClr val="accent5"/>
            </a:fillRef>
            <a:effectRef idx="0">
              <a:schemeClr val="accent5"/>
            </a:effectRef>
            <a:fontRef idx="minor">
              <a:schemeClr val="lt1"/>
            </a:fontRef>
          </p:style>
        </p:sp>
        <p:sp>
          <p:nvSpPr>
            <p:cNvPr id="19" name="19 Rectángulo"/>
            <p:cNvSpPr/>
            <p:nvPr/>
          </p:nvSpPr>
          <p:spPr>
            <a:xfrm>
              <a:off x="2554629" y="2718395"/>
              <a:ext cx="1405553" cy="12477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18000" tIns="18000" rIns="18000" bIns="18000" spcCol="1270" anchor="ctr"/>
            <a:lstStyle/>
            <a:p>
              <a:pPr algn="ctr">
                <a:defRPr/>
              </a:pPr>
              <a:r>
                <a:rPr lang="es-PE" sz="1400" b="1" dirty="0">
                  <a:solidFill>
                    <a:schemeClr val="tx1"/>
                  </a:solidFill>
                </a:rPr>
                <a:t>Producto</a:t>
              </a:r>
            </a:p>
            <a:p>
              <a:pPr algn="ctr">
                <a:defRPr/>
              </a:pPr>
              <a:r>
                <a:rPr lang="es-PE" sz="1200" dirty="0">
                  <a:solidFill>
                    <a:schemeClr val="tx1"/>
                  </a:solidFill>
                </a:rPr>
                <a:t>UM igual a </a:t>
              </a:r>
              <a:r>
                <a:rPr lang="es-PE" sz="1200" dirty="0" smtClean="0">
                  <a:solidFill>
                    <a:schemeClr val="tx1"/>
                  </a:solidFill>
                </a:rPr>
                <a:t>la UM </a:t>
              </a:r>
              <a:r>
                <a:rPr lang="es-PE" sz="1200" dirty="0">
                  <a:solidFill>
                    <a:schemeClr val="tx1"/>
                  </a:solidFill>
                </a:rPr>
                <a:t>de </a:t>
              </a:r>
              <a:r>
                <a:rPr lang="es-PE" sz="1200" dirty="0" smtClean="0">
                  <a:solidFill>
                    <a:schemeClr val="tx1"/>
                  </a:solidFill>
                </a:rPr>
                <a:t>la población</a:t>
              </a:r>
              <a:endParaRPr lang="es-PE" sz="1200" dirty="0">
                <a:solidFill>
                  <a:schemeClr val="tx1"/>
                </a:solidFill>
              </a:endParaRPr>
            </a:p>
          </p:txBody>
        </p:sp>
      </p:grpSp>
      <p:grpSp>
        <p:nvGrpSpPr>
          <p:cNvPr id="20" name="22 Grupo"/>
          <p:cNvGrpSpPr>
            <a:grpSpLocks/>
          </p:cNvGrpSpPr>
          <p:nvPr/>
        </p:nvGrpSpPr>
        <p:grpSpPr bwMode="auto">
          <a:xfrm>
            <a:off x="858640" y="4312130"/>
            <a:ext cx="1506537" cy="867650"/>
            <a:chOff x="2503807" y="2667629"/>
            <a:chExt cx="1507198" cy="1054989"/>
          </a:xfrm>
          <a:solidFill>
            <a:schemeClr val="accent5"/>
          </a:solidFill>
        </p:grpSpPr>
        <p:sp>
          <p:nvSpPr>
            <p:cNvPr id="21" name="23 Rectángulo redondeado"/>
            <p:cNvSpPr/>
            <p:nvPr/>
          </p:nvSpPr>
          <p:spPr>
            <a:xfrm>
              <a:off x="2503807" y="2667629"/>
              <a:ext cx="1507198" cy="1054989"/>
            </a:xfrm>
            <a:prstGeom prst="roundRect">
              <a:avLst>
                <a:gd name="adj" fmla="val 16670"/>
              </a:avLst>
            </a:prstGeom>
            <a:grpFill/>
          </p:spPr>
          <p:style>
            <a:lnRef idx="2">
              <a:schemeClr val="accent5">
                <a:shade val="50000"/>
              </a:schemeClr>
            </a:lnRef>
            <a:fillRef idx="1">
              <a:schemeClr val="accent5"/>
            </a:fillRef>
            <a:effectRef idx="0">
              <a:schemeClr val="accent5"/>
            </a:effectRef>
            <a:fontRef idx="minor">
              <a:schemeClr val="lt1"/>
            </a:fontRef>
          </p:style>
        </p:sp>
        <p:sp>
          <p:nvSpPr>
            <p:cNvPr id="22" name="24 Rectángulo"/>
            <p:cNvSpPr/>
            <p:nvPr/>
          </p:nvSpPr>
          <p:spPr>
            <a:xfrm>
              <a:off x="2554629" y="2718395"/>
              <a:ext cx="1405553" cy="953456"/>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lIns="18000" tIns="18000" rIns="18000" bIns="18000" spcCol="1270" anchor="ctr"/>
            <a:lstStyle/>
            <a:p>
              <a:pPr algn="ctr">
                <a:defRPr/>
              </a:pPr>
              <a:r>
                <a:rPr lang="es-PE" sz="1400" b="1" dirty="0">
                  <a:solidFill>
                    <a:schemeClr val="tx1"/>
                  </a:solidFill>
                </a:rPr>
                <a:t>Producto</a:t>
              </a:r>
            </a:p>
            <a:p>
              <a:pPr algn="ctr">
                <a:defRPr/>
              </a:pPr>
              <a:r>
                <a:rPr lang="es-PE" sz="1200" dirty="0">
                  <a:solidFill>
                    <a:schemeClr val="tx1"/>
                  </a:solidFill>
                </a:rPr>
                <a:t>UM diferente a la UM de </a:t>
              </a:r>
              <a:r>
                <a:rPr lang="es-PE" sz="1200" dirty="0" smtClean="0">
                  <a:solidFill>
                    <a:schemeClr val="tx1"/>
                  </a:solidFill>
                </a:rPr>
                <a:t>la población</a:t>
              </a:r>
              <a:endParaRPr lang="es-PE" sz="1200" dirty="0">
                <a:solidFill>
                  <a:schemeClr val="tx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7073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1 Título"/>
          <p:cNvSpPr>
            <a:spLocks noGrp="1"/>
          </p:cNvSpPr>
          <p:nvPr>
            <p:ph type="title"/>
          </p:nvPr>
        </p:nvSpPr>
        <p:spPr>
          <a:xfrm>
            <a:off x="457200" y="277813"/>
            <a:ext cx="8229600" cy="486891"/>
          </a:xfrm>
        </p:spPr>
        <p:txBody>
          <a:bodyPr/>
          <a:lstStyle/>
          <a:p>
            <a:pPr eaLnBrk="1" hangingPunct="1"/>
            <a:r>
              <a:rPr lang="es-ES" sz="2600" b="1" dirty="0" smtClean="0"/>
              <a:t>Ejemplos</a:t>
            </a:r>
          </a:p>
        </p:txBody>
      </p:sp>
      <p:sp>
        <p:nvSpPr>
          <p:cNvPr id="71683" name="3 Marcador de pie de página"/>
          <p:cNvSpPr>
            <a:spLocks noGrp="1"/>
          </p:cNvSpPr>
          <p:nvPr>
            <p:ph type="ftr" sz="quarter" idx="11"/>
          </p:nvPr>
        </p:nvSpPr>
        <p:spPr>
          <a:noFill/>
        </p:spPr>
        <p:txBody>
          <a:bodyPr/>
          <a:lstStyle/>
          <a:p>
            <a:r>
              <a:rPr lang="es-ES" altLang="en-US" smtClean="0"/>
              <a:t>Programas Presupuestales</a:t>
            </a:r>
          </a:p>
        </p:txBody>
      </p:sp>
      <p:sp>
        <p:nvSpPr>
          <p:cNvPr id="71684" name="4 Marcador de número de diapositiva"/>
          <p:cNvSpPr>
            <a:spLocks noGrp="1"/>
          </p:cNvSpPr>
          <p:nvPr>
            <p:ph type="sldNum" sz="quarter" idx="12"/>
          </p:nvPr>
        </p:nvSpPr>
        <p:spPr>
          <a:noFill/>
        </p:spPr>
        <p:txBody>
          <a:bodyPr/>
          <a:lstStyle/>
          <a:p>
            <a:fld id="{959ECFC6-38B6-4863-B21E-F13833BA5929}" type="slidenum">
              <a:rPr lang="es-ES" altLang="en-US" smtClean="0"/>
              <a:pPr/>
              <a:t>46</a:t>
            </a:fld>
            <a:endParaRPr lang="es-ES" altLang="en-US" smtClean="0"/>
          </a:p>
        </p:txBody>
      </p:sp>
      <p:sp>
        <p:nvSpPr>
          <p:cNvPr id="24" name="14 Marcador de contenido"/>
          <p:cNvSpPr>
            <a:spLocks noGrp="1"/>
          </p:cNvSpPr>
          <p:nvPr>
            <p:ph idx="1"/>
          </p:nvPr>
        </p:nvSpPr>
        <p:spPr>
          <a:xfrm>
            <a:off x="107504" y="1484784"/>
            <a:ext cx="8501062" cy="4540968"/>
          </a:xfrm>
        </p:spPr>
        <p:txBody>
          <a:bodyPr/>
          <a:lstStyle/>
          <a:p>
            <a:pPr algn="just"/>
            <a:r>
              <a:rPr lang="es-PE" sz="1800" dirty="0" smtClean="0">
                <a:solidFill>
                  <a:srgbClr val="0070C0"/>
                </a:solidFill>
              </a:rPr>
              <a:t>Si la población priorizada recibe directamente la provisión del producto, el indicador de producción física del producto será la misma población :</a:t>
            </a:r>
            <a:endParaRPr lang="es-PE" sz="2000" dirty="0" smtClean="0"/>
          </a:p>
          <a:p>
            <a:pPr algn="just"/>
            <a:endParaRPr lang="es-PE" sz="2000" dirty="0" smtClean="0"/>
          </a:p>
          <a:p>
            <a:pPr lvl="1" algn="just">
              <a:buFont typeface="Wingdings" panose="05000000000000000000" pitchFamily="2" charset="2"/>
              <a:buNone/>
            </a:pPr>
            <a:endParaRPr lang="es-PE" sz="2000" dirty="0" smtClean="0"/>
          </a:p>
          <a:p>
            <a:pPr lvl="1" algn="just">
              <a:buFont typeface="Wingdings" panose="05000000000000000000" pitchFamily="2" charset="2"/>
              <a:buNone/>
            </a:pPr>
            <a:endParaRPr lang="es-PE" sz="2000" dirty="0" smtClean="0"/>
          </a:p>
          <a:p>
            <a:pPr lvl="1" algn="just">
              <a:buFont typeface="Wingdings" panose="05000000000000000000" pitchFamily="2" charset="2"/>
              <a:buNone/>
            </a:pPr>
            <a:endParaRPr lang="es-PE" sz="2000" dirty="0" smtClean="0"/>
          </a:p>
          <a:p>
            <a:pPr algn="just"/>
            <a:r>
              <a:rPr lang="es-PE" sz="1800" dirty="0" smtClean="0">
                <a:solidFill>
                  <a:srgbClr val="0070C0"/>
                </a:solidFill>
              </a:rPr>
              <a:t>Si la población priorizada recibe indirectamente la provisión del producto, el indicador de producción física será el grupo poblacional que recibe el producto:</a:t>
            </a:r>
          </a:p>
        </p:txBody>
      </p:sp>
      <p:graphicFrame>
        <p:nvGraphicFramePr>
          <p:cNvPr id="25" name="Group 4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91071756"/>
              </p:ext>
            </p:extLst>
          </p:nvPr>
        </p:nvGraphicFramePr>
        <p:xfrm>
          <a:off x="285720" y="2270760"/>
          <a:ext cx="8496300" cy="1168400"/>
        </p:xfrm>
        <a:graphic>
          <a:graphicData uri="http://schemas.openxmlformats.org/drawingml/2006/table">
            <a:tbl>
              <a:tblPr/>
              <a:tblGrid>
                <a:gridCol w="6242050"/>
                <a:gridCol w="2254250"/>
              </a:tblGrid>
              <a:tr h="48526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PRODUCTO</a:t>
                      </a:r>
                      <a:endParaRPr kumimoji="0" lang="es-E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INDICADOR DE PRODUCCIÓN FÍSICA</a:t>
                      </a:r>
                      <a:endParaRPr kumimoji="0" lang="es-E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59944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ESTUDIANTES DE EDUCACIÓN BÁSICA REGULAR CUENTAN CON MATERIALES EDUCATIVOS NECESARIOS PARA EL LOGRO DE LOS ESTÁNDARES DE APRENDIZAJES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ESTUDIANTES</a:t>
                      </a:r>
                      <a:endParaRPr kumimoji="0" lang="es-E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26" name="Group 4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42278594"/>
              </p:ext>
            </p:extLst>
          </p:nvPr>
        </p:nvGraphicFramePr>
        <p:xfrm>
          <a:off x="323850" y="4605237"/>
          <a:ext cx="8496300" cy="1423671"/>
        </p:xfrm>
        <a:graphic>
          <a:graphicData uri="http://schemas.openxmlformats.org/drawingml/2006/table">
            <a:tbl>
              <a:tblPr/>
              <a:tblGrid>
                <a:gridCol w="6269038"/>
                <a:gridCol w="2227262"/>
              </a:tblGrid>
              <a:tr h="588963">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PRODUCTO</a:t>
                      </a:r>
                      <a:endParaRPr kumimoji="0" lang="es-E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INDICADOR DE PRODUCCIÓN FÍSICA</a:t>
                      </a:r>
                      <a:endParaRPr kumimoji="0" lang="es-ES"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457200">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DOCENTES Y PERSONAL TÉCNICO FORMADO PARA LA ATENCIÓN EN NUEVOS SERVICIOS EDUCATIVOS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PERSONA ATENDIDA</a:t>
                      </a:r>
                      <a:endParaRPr kumimoji="0" lang="es-ES"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9888">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COMISARIAS IMPLEMENTADAS PARA EL SERVICIO A LA COMUNIDAD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COMISARÍAS</a:t>
                      </a:r>
                      <a:endParaRPr kumimoji="0" lang="es-E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2790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4 Marcador de pie de página"/>
          <p:cNvSpPr>
            <a:spLocks noGrp="1"/>
          </p:cNvSpPr>
          <p:nvPr>
            <p:ph type="ftr" sz="quarter" idx="11"/>
          </p:nvPr>
        </p:nvSpPr>
        <p:spPr>
          <a:noFill/>
        </p:spPr>
        <p:txBody>
          <a:bodyPr/>
          <a:lstStyle/>
          <a:p>
            <a:r>
              <a:rPr lang="es-ES" altLang="en-US" smtClean="0"/>
              <a:t>Programas Presupuestales</a:t>
            </a:r>
          </a:p>
        </p:txBody>
      </p:sp>
      <p:sp>
        <p:nvSpPr>
          <p:cNvPr id="72706" name="5 Marcador de número de diapositiva"/>
          <p:cNvSpPr>
            <a:spLocks noGrp="1"/>
          </p:cNvSpPr>
          <p:nvPr>
            <p:ph type="sldNum" sz="quarter" idx="12"/>
          </p:nvPr>
        </p:nvSpPr>
        <p:spPr>
          <a:noFill/>
        </p:spPr>
        <p:txBody>
          <a:bodyPr/>
          <a:lstStyle/>
          <a:p>
            <a:fld id="{012CE8CC-944F-4C96-BD19-9EF6B46CF1FD}" type="slidenum">
              <a:rPr lang="es-ES" altLang="en-US" smtClean="0"/>
              <a:pPr/>
              <a:t>47</a:t>
            </a:fld>
            <a:endParaRPr lang="es-ES" altLang="en-US" smtClean="0"/>
          </a:p>
        </p:txBody>
      </p:sp>
      <p:sp>
        <p:nvSpPr>
          <p:cNvPr id="72707" name="Rectangle 2"/>
          <p:cNvSpPr>
            <a:spLocks noGrp="1" noChangeArrowheads="1"/>
          </p:cNvSpPr>
          <p:nvPr>
            <p:ph type="title"/>
          </p:nvPr>
        </p:nvSpPr>
        <p:spPr/>
        <p:txBody>
          <a:bodyPr/>
          <a:lstStyle/>
          <a:p>
            <a:pPr eaLnBrk="1" hangingPunct="1"/>
            <a:r>
              <a:rPr lang="es-MX" sz="3200" b="1" dirty="0" smtClean="0"/>
              <a:t>Descripción del producto</a:t>
            </a:r>
            <a:r>
              <a:rPr lang="es-MX" sz="3200" dirty="0" smtClean="0"/>
              <a:t> (contenido 3.4.)</a:t>
            </a:r>
            <a:endParaRPr lang="es-ES" sz="3200" dirty="0" smtClean="0"/>
          </a:p>
        </p:txBody>
      </p:sp>
      <p:sp>
        <p:nvSpPr>
          <p:cNvPr id="72708" name="Rectangle 3"/>
          <p:cNvSpPr>
            <a:spLocks noGrp="1" noChangeArrowheads="1"/>
          </p:cNvSpPr>
          <p:nvPr>
            <p:ph type="body" idx="1"/>
          </p:nvPr>
        </p:nvSpPr>
        <p:spPr>
          <a:xfrm>
            <a:off x="457200" y="1556792"/>
            <a:ext cx="8229600" cy="3888432"/>
          </a:xfrm>
        </p:spPr>
        <p:txBody>
          <a:bodyPr/>
          <a:lstStyle/>
          <a:p>
            <a:pPr algn="just" eaLnBrk="1" hangingPunct="1">
              <a:buFont typeface="Arial" panose="020B0604020202020204" pitchFamily="34" charset="0"/>
              <a:buChar char="•"/>
            </a:pPr>
            <a:r>
              <a:rPr lang="es-ES" sz="2600" dirty="0"/>
              <a:t>¿Quién recibe el producto / o sobre quién se interviene? 		</a:t>
            </a:r>
            <a:endParaRPr lang="es-ES" sz="2600" dirty="0" smtClean="0"/>
          </a:p>
          <a:p>
            <a:pPr algn="just" eaLnBrk="1" hangingPunct="1">
              <a:buFont typeface="Arial" panose="020B0604020202020204" pitchFamily="34" charset="0"/>
              <a:buChar char="•"/>
            </a:pPr>
            <a:r>
              <a:rPr lang="es-ES" sz="2600" dirty="0" smtClean="0"/>
              <a:t>¿</a:t>
            </a:r>
            <a:r>
              <a:rPr lang="es-ES" sz="2600" dirty="0"/>
              <a:t>Qué bienes y/o servicios – específicos recibirá el grupo poblacional que recibe el producto? </a:t>
            </a:r>
          </a:p>
          <a:p>
            <a:pPr algn="just" eaLnBrk="1" hangingPunct="1">
              <a:buFont typeface="Arial" panose="020B0604020202020204" pitchFamily="34" charset="0"/>
              <a:buChar char="•"/>
            </a:pPr>
            <a:r>
              <a:rPr lang="es-ES" sz="2600" dirty="0" smtClean="0"/>
              <a:t>¿Cuál </a:t>
            </a:r>
            <a:r>
              <a:rPr lang="es-ES" sz="2600" dirty="0"/>
              <a:t>es la modalidad de entrega del producto al grupo poblacional que recibe el producto? </a:t>
            </a:r>
          </a:p>
          <a:p>
            <a:pPr algn="just" eaLnBrk="1" hangingPunct="1">
              <a:buFont typeface="Arial" panose="020B0604020202020204" pitchFamily="34" charset="0"/>
              <a:buChar char="•"/>
            </a:pPr>
            <a:r>
              <a:rPr lang="es-ES" sz="2600" dirty="0" smtClean="0"/>
              <a:t>¿</a:t>
            </a:r>
            <a:r>
              <a:rPr lang="es-ES" sz="2600" dirty="0"/>
              <a:t>Quién realiza la entrega del producto? </a:t>
            </a:r>
          </a:p>
          <a:p>
            <a:pPr algn="just" eaLnBrk="1" hangingPunct="1">
              <a:buFont typeface="Arial" panose="020B0604020202020204" pitchFamily="34" charset="0"/>
              <a:buChar char="•"/>
            </a:pPr>
            <a:r>
              <a:rPr lang="es-ES" sz="2600" dirty="0" smtClean="0"/>
              <a:t>¿</a:t>
            </a:r>
            <a:r>
              <a:rPr lang="es-ES" sz="2600" dirty="0"/>
              <a:t>Dónde se entrega el producto</a:t>
            </a:r>
            <a:r>
              <a:rPr lang="es-ES" sz="2600" dirty="0" smtClean="0"/>
              <a:t>?</a:t>
            </a:r>
            <a:endParaRPr lang="es-ES" sz="2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6449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4 Marcador de pie de página"/>
          <p:cNvSpPr>
            <a:spLocks noGrp="1"/>
          </p:cNvSpPr>
          <p:nvPr>
            <p:ph type="ftr" sz="quarter" idx="11"/>
          </p:nvPr>
        </p:nvSpPr>
        <p:spPr>
          <a:noFill/>
        </p:spPr>
        <p:txBody>
          <a:bodyPr/>
          <a:lstStyle/>
          <a:p>
            <a:r>
              <a:rPr lang="es-ES" altLang="en-US" smtClean="0"/>
              <a:t>Programas Presupuestales</a:t>
            </a:r>
          </a:p>
        </p:txBody>
      </p:sp>
      <p:sp>
        <p:nvSpPr>
          <p:cNvPr id="78850" name="5 Marcador de número de diapositiva"/>
          <p:cNvSpPr>
            <a:spLocks noGrp="1"/>
          </p:cNvSpPr>
          <p:nvPr>
            <p:ph type="sldNum" sz="quarter" idx="12"/>
          </p:nvPr>
        </p:nvSpPr>
        <p:spPr>
          <a:noFill/>
        </p:spPr>
        <p:txBody>
          <a:bodyPr/>
          <a:lstStyle/>
          <a:p>
            <a:fld id="{D5BEC211-7F66-491F-A818-CFA51F09FC13}" type="slidenum">
              <a:rPr lang="es-ES" altLang="en-US" smtClean="0"/>
              <a:pPr/>
              <a:t>48</a:t>
            </a:fld>
            <a:endParaRPr lang="es-ES" altLang="en-US" smtClean="0"/>
          </a:p>
        </p:txBody>
      </p:sp>
      <p:sp>
        <p:nvSpPr>
          <p:cNvPr id="78851" name="Rectangle 2"/>
          <p:cNvSpPr>
            <a:spLocks noGrp="1" noChangeArrowheads="1"/>
          </p:cNvSpPr>
          <p:nvPr>
            <p:ph type="title"/>
          </p:nvPr>
        </p:nvSpPr>
        <p:spPr/>
        <p:txBody>
          <a:bodyPr/>
          <a:lstStyle/>
          <a:p>
            <a:pPr eaLnBrk="1" hangingPunct="1"/>
            <a:r>
              <a:rPr lang="es-MX" sz="3200" b="1" dirty="0" smtClean="0"/>
              <a:t>Actividades, tareas e insumos</a:t>
            </a:r>
            <a:r>
              <a:rPr lang="es-MX" sz="3200" dirty="0" smtClean="0"/>
              <a:t> (contenidos 3.5.)</a:t>
            </a:r>
            <a:endParaRPr lang="es-ES" sz="3200" dirty="0" smtClean="0"/>
          </a:p>
        </p:txBody>
      </p:sp>
      <p:sp>
        <p:nvSpPr>
          <p:cNvPr id="78852" name="Rectangle 3"/>
          <p:cNvSpPr>
            <a:spLocks noGrp="1" noChangeArrowheads="1"/>
          </p:cNvSpPr>
          <p:nvPr>
            <p:ph type="body" idx="1"/>
          </p:nvPr>
        </p:nvSpPr>
        <p:spPr/>
        <p:txBody>
          <a:bodyPr/>
          <a:lstStyle/>
          <a:p>
            <a:pPr algn="just" eaLnBrk="1" hangingPunct="1">
              <a:buFont typeface="Arial" panose="020B0604020202020204" pitchFamily="34" charset="0"/>
              <a:buChar char="•"/>
            </a:pPr>
            <a:r>
              <a:rPr lang="es-ES" sz="2600" dirty="0" smtClean="0"/>
              <a:t>La </a:t>
            </a:r>
            <a:r>
              <a:rPr lang="es-ES" sz="2600" b="1" dirty="0" smtClean="0"/>
              <a:t>actividad</a:t>
            </a:r>
            <a:r>
              <a:rPr lang="es-ES" sz="2600" dirty="0" smtClean="0"/>
              <a:t> e</a:t>
            </a:r>
            <a:r>
              <a:rPr lang="es-PE" sz="2600" dirty="0" smtClean="0"/>
              <a:t>s </a:t>
            </a:r>
            <a:r>
              <a:rPr lang="es-PE" sz="2600" dirty="0"/>
              <a:t>una acción sobre una lista </a:t>
            </a:r>
            <a:r>
              <a:rPr lang="es-PE" sz="2600" dirty="0" smtClean="0"/>
              <a:t>específica </a:t>
            </a:r>
            <a:r>
              <a:rPr lang="es-PE" sz="2600" dirty="0"/>
              <a:t>y completa de insumos (bienes y servicios necesarios </a:t>
            </a:r>
            <a:r>
              <a:rPr lang="es-PE" sz="2600" dirty="0" smtClean="0"/>
              <a:t>y suficientes) que, </a:t>
            </a:r>
            <a:r>
              <a:rPr lang="es-PE" sz="2600" dirty="0"/>
              <a:t>en conjunto con otras </a:t>
            </a:r>
            <a:r>
              <a:rPr lang="es-PE" sz="2600" dirty="0" smtClean="0"/>
              <a:t>actividades, </a:t>
            </a:r>
            <a:r>
              <a:rPr lang="es-PE" sz="2600" dirty="0"/>
              <a:t>garantizan la provisión del producto. </a:t>
            </a:r>
            <a:endParaRPr lang="es-PE" sz="2600" dirty="0" smtClean="0"/>
          </a:p>
          <a:p>
            <a:pPr algn="just" eaLnBrk="1" hangingPunct="1">
              <a:buNone/>
            </a:pPr>
            <a:endParaRPr lang="es-PE" sz="2600" dirty="0" smtClean="0"/>
          </a:p>
          <a:p>
            <a:pPr algn="just" eaLnBrk="1" hangingPunct="1">
              <a:buNone/>
            </a:pPr>
            <a:r>
              <a:rPr lang="es-PE" sz="2600" dirty="0" smtClean="0"/>
              <a:t>	Se </a:t>
            </a:r>
            <a:r>
              <a:rPr lang="es-PE" sz="2600" dirty="0"/>
              <a:t>debe considerar que </a:t>
            </a:r>
            <a:r>
              <a:rPr lang="es-PE" sz="2600" dirty="0" smtClean="0"/>
              <a:t>la actividad </a:t>
            </a:r>
            <a:r>
              <a:rPr lang="es-PE" sz="2600" dirty="0"/>
              <a:t>deberá ser relevante y presupuestable</a:t>
            </a:r>
            <a:r>
              <a:rPr lang="es-PE" sz="2600" dirty="0" smtClean="0"/>
              <a:t>.</a:t>
            </a:r>
            <a:endParaRPr lang="es-ES" sz="26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4 Marcador de pie de página"/>
          <p:cNvSpPr>
            <a:spLocks noGrp="1"/>
          </p:cNvSpPr>
          <p:nvPr>
            <p:ph type="ftr" sz="quarter" idx="11"/>
          </p:nvPr>
        </p:nvSpPr>
        <p:spPr>
          <a:noFill/>
        </p:spPr>
        <p:txBody>
          <a:bodyPr/>
          <a:lstStyle/>
          <a:p>
            <a:r>
              <a:rPr lang="es-ES" altLang="en-US" smtClean="0"/>
              <a:t>Programas Presupuestales</a:t>
            </a:r>
          </a:p>
        </p:txBody>
      </p:sp>
      <p:sp>
        <p:nvSpPr>
          <p:cNvPr id="79874" name="5 Marcador de número de diapositiva"/>
          <p:cNvSpPr>
            <a:spLocks noGrp="1"/>
          </p:cNvSpPr>
          <p:nvPr>
            <p:ph type="sldNum" sz="quarter" idx="12"/>
          </p:nvPr>
        </p:nvSpPr>
        <p:spPr>
          <a:noFill/>
        </p:spPr>
        <p:txBody>
          <a:bodyPr/>
          <a:lstStyle/>
          <a:p>
            <a:fld id="{7E55A626-0C8D-45CE-B314-6289FBA2A0F0}" type="slidenum">
              <a:rPr lang="es-ES" altLang="en-US" smtClean="0"/>
              <a:pPr/>
              <a:t>49</a:t>
            </a:fld>
            <a:endParaRPr lang="es-ES" altLang="en-US" smtClean="0"/>
          </a:p>
        </p:txBody>
      </p:sp>
      <p:sp>
        <p:nvSpPr>
          <p:cNvPr id="79875" name="Rectangle 2"/>
          <p:cNvSpPr>
            <a:spLocks noGrp="1" noChangeArrowheads="1"/>
          </p:cNvSpPr>
          <p:nvPr>
            <p:ph type="title"/>
          </p:nvPr>
        </p:nvSpPr>
        <p:spPr/>
        <p:txBody>
          <a:bodyPr/>
          <a:lstStyle/>
          <a:p>
            <a:pPr eaLnBrk="1" hangingPunct="1"/>
            <a:r>
              <a:rPr lang="es-MX" sz="3200" b="1" dirty="0" smtClean="0"/>
              <a:t>Actividades, tareas e insumos</a:t>
            </a:r>
            <a:r>
              <a:rPr lang="es-MX" sz="3200" dirty="0" smtClean="0"/>
              <a:t> (contenidos 3.5.)</a:t>
            </a:r>
            <a:endParaRPr lang="es-ES" sz="3200" dirty="0" smtClean="0"/>
          </a:p>
        </p:txBody>
      </p:sp>
      <p:sp>
        <p:nvSpPr>
          <p:cNvPr id="79876" name="Rectangle 3"/>
          <p:cNvSpPr>
            <a:spLocks noGrp="1" noChangeArrowheads="1"/>
          </p:cNvSpPr>
          <p:nvPr>
            <p:ph type="body" idx="1"/>
          </p:nvPr>
        </p:nvSpPr>
        <p:spPr/>
        <p:txBody>
          <a:bodyPr/>
          <a:lstStyle/>
          <a:p>
            <a:pPr algn="just" eaLnBrk="1" hangingPunct="1">
              <a:buFont typeface="Arial" panose="020B0604020202020204" pitchFamily="34" charset="0"/>
              <a:buChar char="•"/>
            </a:pPr>
            <a:r>
              <a:rPr lang="es-MX" sz="2600" dirty="0" smtClean="0"/>
              <a:t>La actividad deberá detallar: </a:t>
            </a:r>
          </a:p>
          <a:p>
            <a:pPr algn="just" eaLnBrk="1" hangingPunct="1"/>
            <a:endParaRPr lang="es-MX" sz="2600" dirty="0" smtClean="0"/>
          </a:p>
          <a:p>
            <a:pPr lvl="1" algn="just" eaLnBrk="1" hangingPunct="1">
              <a:buFont typeface="Wingdings" panose="05000000000000000000" pitchFamily="2" charset="2"/>
              <a:buChar char="§"/>
            </a:pPr>
            <a:r>
              <a:rPr lang="es-MX" dirty="0" smtClean="0"/>
              <a:t>Su unidad de medida.</a:t>
            </a:r>
          </a:p>
          <a:p>
            <a:pPr lvl="1" algn="just" eaLnBrk="1" hangingPunct="1">
              <a:buFont typeface="Wingdings" panose="05000000000000000000" pitchFamily="2" charset="2"/>
              <a:buChar char="§"/>
            </a:pPr>
            <a:r>
              <a:rPr lang="es-MX" dirty="0" smtClean="0"/>
              <a:t>Su modelo operacional.</a:t>
            </a:r>
          </a:p>
          <a:p>
            <a:pPr lvl="1" algn="just" eaLnBrk="1" hangingPunct="1">
              <a:buFont typeface="Wingdings" panose="05000000000000000000" pitchFamily="2" charset="2"/>
              <a:buChar char="§"/>
            </a:pPr>
            <a:r>
              <a:rPr lang="es-MX" dirty="0" smtClean="0"/>
              <a:t>Si esta será ejecutada, conforme a las competencias que identifique en el diseño, por entidades de los gobiernos sub-nacionales.</a:t>
            </a:r>
            <a:endParaRPr lang="es-ES" dirty="0" smtClean="0"/>
          </a:p>
          <a:p>
            <a:pPr eaLnBrk="1" hangingPunct="1"/>
            <a:endParaRPr lang="es-ES" dirty="0" smtClean="0"/>
          </a:p>
          <a:p>
            <a:pPr eaLnBrk="1" hangingPunct="1"/>
            <a:endParaRPr lang="es-ES" dirty="0" smtClean="0"/>
          </a:p>
          <a:p>
            <a:pPr eaLnBrk="1" hangingPunct="1"/>
            <a:endParaRPr lang="es-ES" dirty="0" smtClean="0">
              <a:solidFill>
                <a:srgbClr val="F82B0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4 Marcador de pie de página"/>
          <p:cNvSpPr>
            <a:spLocks noGrp="1"/>
          </p:cNvSpPr>
          <p:nvPr>
            <p:ph type="ftr" sz="quarter" idx="11"/>
          </p:nvPr>
        </p:nvSpPr>
        <p:spPr>
          <a:noFill/>
        </p:spPr>
        <p:txBody>
          <a:bodyPr/>
          <a:lstStyle/>
          <a:p>
            <a:r>
              <a:rPr lang="es-ES" altLang="en-US" smtClean="0"/>
              <a:t>Programas Presupuestales</a:t>
            </a:r>
          </a:p>
        </p:txBody>
      </p:sp>
      <p:sp>
        <p:nvSpPr>
          <p:cNvPr id="23554" name="5 Marcador de número de diapositiva"/>
          <p:cNvSpPr>
            <a:spLocks noGrp="1"/>
          </p:cNvSpPr>
          <p:nvPr>
            <p:ph type="sldNum" sz="quarter" idx="12"/>
          </p:nvPr>
        </p:nvSpPr>
        <p:spPr>
          <a:noFill/>
        </p:spPr>
        <p:txBody>
          <a:bodyPr/>
          <a:lstStyle/>
          <a:p>
            <a:fld id="{F68380EA-A3F8-4095-8658-41C9482DC660}" type="slidenum">
              <a:rPr lang="es-ES" altLang="en-US" smtClean="0"/>
              <a:pPr/>
              <a:t>5</a:t>
            </a:fld>
            <a:endParaRPr lang="es-ES" altLang="en-US" smtClean="0"/>
          </a:p>
        </p:txBody>
      </p:sp>
      <p:sp>
        <p:nvSpPr>
          <p:cNvPr id="23555" name="Rectangle 2"/>
          <p:cNvSpPr>
            <a:spLocks noGrp="1" noChangeArrowheads="1"/>
          </p:cNvSpPr>
          <p:nvPr>
            <p:ph type="title"/>
          </p:nvPr>
        </p:nvSpPr>
        <p:spPr>
          <a:xfrm>
            <a:off x="395536" y="272951"/>
            <a:ext cx="8229600" cy="1139825"/>
          </a:xfrm>
        </p:spPr>
        <p:txBody>
          <a:bodyPr/>
          <a:lstStyle/>
          <a:p>
            <a:pPr eaLnBrk="1" hangingPunct="1"/>
            <a:r>
              <a:rPr lang="es-MX" sz="3200" b="1" dirty="0" smtClean="0"/>
              <a:t>¿Qué se busca en esta etapa de la reforma?</a:t>
            </a:r>
            <a:endParaRPr lang="es-ES" sz="3200" b="1" dirty="0" smtClean="0"/>
          </a:p>
        </p:txBody>
      </p:sp>
      <p:sp>
        <p:nvSpPr>
          <p:cNvPr id="23556" name="Rectangle 3"/>
          <p:cNvSpPr>
            <a:spLocks noGrp="1" noChangeArrowheads="1"/>
          </p:cNvSpPr>
          <p:nvPr>
            <p:ph type="body" idx="1"/>
          </p:nvPr>
        </p:nvSpPr>
        <p:spPr/>
        <p:txBody>
          <a:bodyPr/>
          <a:lstStyle/>
          <a:p>
            <a:pPr algn="just" eaLnBrk="1" hangingPunct="1">
              <a:buClr>
                <a:schemeClr val="accent2"/>
              </a:buClr>
              <a:buSzPct val="110000"/>
              <a:buFont typeface="Arial" pitchFamily="34" charset="0"/>
              <a:buChar char="•"/>
            </a:pPr>
            <a:r>
              <a:rPr lang="es-MX" sz="2300" dirty="0">
                <a:latin typeface="Arial" pitchFamily="34" charset="0"/>
                <a:cs typeface="Arial" pitchFamily="34" charset="0"/>
              </a:rPr>
              <a:t>Fortalecer la articulación territorial.</a:t>
            </a:r>
          </a:p>
          <a:p>
            <a:pPr algn="just" eaLnBrk="1" hangingPunct="1">
              <a:buClr>
                <a:schemeClr val="accent2"/>
              </a:buClr>
              <a:buSzPct val="110000"/>
              <a:buFont typeface="Arial" pitchFamily="34" charset="0"/>
              <a:buChar char="•"/>
            </a:pPr>
            <a:r>
              <a:rPr lang="es-MX" sz="2300" dirty="0" smtClean="0">
                <a:latin typeface="Arial" pitchFamily="34" charset="0"/>
                <a:cs typeface="Arial" pitchFamily="34" charset="0"/>
              </a:rPr>
              <a:t>Consolidar los PP vigentes y ampliar la cobertura de intervenciones públicas diseñadas usando un enfoque por resultados en sectores prioritarios.</a:t>
            </a:r>
          </a:p>
          <a:p>
            <a:pPr algn="just" eaLnBrk="1" hangingPunct="1">
              <a:buClr>
                <a:schemeClr val="accent2"/>
              </a:buClr>
              <a:buSzPct val="110000"/>
              <a:buFont typeface="Arial" pitchFamily="34" charset="0"/>
              <a:buChar char="•"/>
            </a:pPr>
            <a:r>
              <a:rPr lang="es-MX" sz="2300" dirty="0" smtClean="0">
                <a:latin typeface="Arial" pitchFamily="34" charset="0"/>
                <a:cs typeface="Arial" pitchFamily="34" charset="0"/>
              </a:rPr>
              <a:t>Consolidar el uso de información de desempeño y propiciar la generación de fuentes de información.</a:t>
            </a:r>
          </a:p>
          <a:p>
            <a:pPr algn="just" eaLnBrk="1" hangingPunct="1">
              <a:buClr>
                <a:schemeClr val="accent2"/>
              </a:buClr>
              <a:buSzPct val="110000"/>
              <a:buFont typeface="Arial" pitchFamily="34" charset="0"/>
              <a:buChar char="•"/>
            </a:pPr>
            <a:r>
              <a:rPr lang="es-MX" sz="2300" dirty="0" smtClean="0">
                <a:latin typeface="Arial" pitchFamily="34" charset="0"/>
                <a:cs typeface="Arial" pitchFamily="34" charset="0"/>
              </a:rPr>
              <a:t>Promover la difusión de los resultados e impacto de las intervenciones públicas.</a:t>
            </a:r>
          </a:p>
          <a:p>
            <a:pPr algn="just" eaLnBrk="1" hangingPunct="1">
              <a:buClr>
                <a:schemeClr val="accent2"/>
              </a:buClr>
              <a:buSzPct val="110000"/>
              <a:buFont typeface="Arial" pitchFamily="34" charset="0"/>
              <a:buChar char="•"/>
            </a:pPr>
            <a:r>
              <a:rPr lang="es-MX" sz="2300" dirty="0" smtClean="0">
                <a:latin typeface="Arial" pitchFamily="34" charset="0"/>
                <a:cs typeface="Arial" pitchFamily="34" charset="0"/>
              </a:rPr>
              <a:t>Los PP deberán enmarcarse en los objetivos de política nacional (Plan Bicentenario Perú al 2021).</a:t>
            </a:r>
          </a:p>
          <a:p>
            <a:pPr eaLnBrk="1" hangingPunct="1"/>
            <a:endParaRPr lang="es-E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4 Marcador de pie de página"/>
          <p:cNvSpPr>
            <a:spLocks noGrp="1"/>
          </p:cNvSpPr>
          <p:nvPr>
            <p:ph type="ftr" sz="quarter" idx="11"/>
          </p:nvPr>
        </p:nvSpPr>
        <p:spPr>
          <a:noFill/>
        </p:spPr>
        <p:txBody>
          <a:bodyPr/>
          <a:lstStyle/>
          <a:p>
            <a:r>
              <a:rPr lang="es-ES" altLang="en-US" smtClean="0"/>
              <a:t>Programas Presupuestales</a:t>
            </a:r>
          </a:p>
        </p:txBody>
      </p:sp>
      <p:sp>
        <p:nvSpPr>
          <p:cNvPr id="81922" name="5 Marcador de número de diapositiva"/>
          <p:cNvSpPr>
            <a:spLocks noGrp="1"/>
          </p:cNvSpPr>
          <p:nvPr>
            <p:ph type="sldNum" sz="quarter" idx="12"/>
          </p:nvPr>
        </p:nvSpPr>
        <p:spPr>
          <a:noFill/>
        </p:spPr>
        <p:txBody>
          <a:bodyPr/>
          <a:lstStyle/>
          <a:p>
            <a:fld id="{B28A4BF6-067D-49F7-B425-2160B1AA405A}" type="slidenum">
              <a:rPr lang="es-ES" altLang="en-US" smtClean="0"/>
              <a:pPr/>
              <a:t>50</a:t>
            </a:fld>
            <a:endParaRPr lang="es-ES" altLang="en-US" smtClean="0"/>
          </a:p>
        </p:txBody>
      </p:sp>
      <p:sp>
        <p:nvSpPr>
          <p:cNvPr id="81923" name="Rectangle 2"/>
          <p:cNvSpPr>
            <a:spLocks noGrp="1" noChangeArrowheads="1"/>
          </p:cNvSpPr>
          <p:nvPr>
            <p:ph type="title"/>
          </p:nvPr>
        </p:nvSpPr>
        <p:spPr/>
        <p:txBody>
          <a:bodyPr/>
          <a:lstStyle/>
          <a:p>
            <a:pPr eaLnBrk="1" hangingPunct="1"/>
            <a:r>
              <a:rPr lang="es-MX" sz="3200" b="1" dirty="0" smtClean="0"/>
              <a:t>Actividades, tareas e insumos</a:t>
            </a:r>
            <a:r>
              <a:rPr lang="es-MX" sz="3200" dirty="0" smtClean="0"/>
              <a:t> (contenidos 3.5.)</a:t>
            </a:r>
            <a:endParaRPr lang="es-ES" sz="3200" dirty="0" smtClean="0"/>
          </a:p>
        </p:txBody>
      </p:sp>
      <p:sp>
        <p:nvSpPr>
          <p:cNvPr id="81924" name="Rectangle 3"/>
          <p:cNvSpPr>
            <a:spLocks noGrp="1" noChangeArrowheads="1"/>
          </p:cNvSpPr>
          <p:nvPr>
            <p:ph type="body" idx="1"/>
          </p:nvPr>
        </p:nvSpPr>
        <p:spPr>
          <a:xfrm>
            <a:off x="457200" y="1600200"/>
            <a:ext cx="8229600" cy="4349750"/>
          </a:xfrm>
        </p:spPr>
        <p:txBody>
          <a:bodyPr/>
          <a:lstStyle/>
          <a:p>
            <a:pPr algn="just" eaLnBrk="1" hangingPunct="1">
              <a:lnSpc>
                <a:spcPct val="90000"/>
              </a:lnSpc>
              <a:buFont typeface="Arial" panose="020B0604020202020204" pitchFamily="34" charset="0"/>
              <a:buChar char="•"/>
            </a:pPr>
            <a:r>
              <a:rPr lang="es-ES" sz="2600" dirty="0" smtClean="0"/>
              <a:t>Las </a:t>
            </a:r>
            <a:r>
              <a:rPr lang="es-ES" sz="2600" b="1" dirty="0" smtClean="0"/>
              <a:t>tareas</a:t>
            </a:r>
            <a:r>
              <a:rPr lang="es-ES" sz="2600" dirty="0" smtClean="0"/>
              <a:t> están referidas a las acciones que deben realizar las entidades públicas  para asegurar el desarrollo e implementación de las actividades.</a:t>
            </a:r>
          </a:p>
          <a:p>
            <a:pPr algn="just" eaLnBrk="1" hangingPunct="1">
              <a:lnSpc>
                <a:spcPct val="90000"/>
              </a:lnSpc>
              <a:buFont typeface="Arial" panose="020B0604020202020204" pitchFamily="34" charset="0"/>
              <a:buChar char="•"/>
            </a:pPr>
            <a:endParaRPr lang="es-ES" sz="2600" dirty="0" smtClean="0"/>
          </a:p>
          <a:p>
            <a:pPr algn="just" eaLnBrk="1" hangingPunct="1">
              <a:lnSpc>
                <a:spcPct val="90000"/>
              </a:lnSpc>
              <a:buFont typeface="Arial" panose="020B0604020202020204" pitchFamily="34" charset="0"/>
              <a:buChar char="•"/>
            </a:pPr>
            <a:r>
              <a:rPr lang="es-ES" sz="2600" dirty="0" smtClean="0"/>
              <a:t>Los </a:t>
            </a:r>
            <a:r>
              <a:rPr lang="es-ES" sz="2600" b="1" dirty="0" smtClean="0"/>
              <a:t>insumos</a:t>
            </a:r>
            <a:r>
              <a:rPr lang="es-ES" sz="2600" dirty="0" smtClean="0"/>
              <a:t> están constituidos por los recursos físicos, humanos y financieros necesarios para el desarrollo de las tareas y la ejecución de las actividades. Los recursos físicos están identificados en el catálogo de bienes y servicios del MEF. </a:t>
            </a:r>
          </a:p>
          <a:p>
            <a:pPr algn="just" eaLnBrk="1" hangingPunct="1">
              <a:lnSpc>
                <a:spcPct val="90000"/>
              </a:lnSpc>
              <a:buFont typeface="Arial" panose="020B0604020202020204" pitchFamily="34" charset="0"/>
              <a:buChar char="•"/>
            </a:pPr>
            <a:endParaRPr lang="es-ES" sz="2600" dirty="0" smtClean="0"/>
          </a:p>
          <a:p>
            <a:pPr algn="just" eaLnBrk="1" hangingPunct="1">
              <a:lnSpc>
                <a:spcPct val="90000"/>
              </a:lnSpc>
              <a:buFont typeface="Arial" panose="020B0604020202020204" pitchFamily="34" charset="0"/>
              <a:buChar char="•"/>
            </a:pPr>
            <a:r>
              <a:rPr lang="es-ES" sz="2600" dirty="0" smtClean="0"/>
              <a:t>Ver</a:t>
            </a:r>
            <a:r>
              <a:rPr lang="es-ES" sz="2600" dirty="0"/>
              <a:t>: </a:t>
            </a:r>
            <a:r>
              <a:rPr lang="es-ES" sz="2600" dirty="0">
                <a:hlinkClick r:id="rId3"/>
              </a:rPr>
              <a:t>http://ofi.mef.gob.pe/siga/catalogo</a:t>
            </a:r>
            <a:r>
              <a:rPr lang="es-ES" sz="2600" dirty="0" smtClean="0">
                <a:hlinkClick r:id="rId3"/>
              </a:rPr>
              <a:t>/</a:t>
            </a:r>
            <a:r>
              <a:rPr lang="es-ES" sz="2600"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3" name="Oval 5"/>
          <p:cNvSpPr>
            <a:spLocks noChangeArrowheads="1"/>
          </p:cNvSpPr>
          <p:nvPr/>
        </p:nvSpPr>
        <p:spPr bwMode="auto">
          <a:xfrm>
            <a:off x="614363" y="1630363"/>
            <a:ext cx="574675" cy="574675"/>
          </a:xfrm>
          <a:prstGeom prst="ellipse">
            <a:avLst/>
          </a:prstGeom>
          <a:solidFill>
            <a:srgbClr val="F82B02"/>
          </a:solidFill>
          <a:ln w="9525">
            <a:solidFill>
              <a:schemeClr val="tx1"/>
            </a:solidFill>
            <a:round/>
            <a:headEnd/>
            <a:tailEnd/>
          </a:ln>
          <a:effectLst/>
        </p:spPr>
        <p:txBody>
          <a:bodyPr wrap="none" anchor="ctr"/>
          <a:lstStyle/>
          <a:p>
            <a:endParaRPr lang="es-PE"/>
          </a:p>
        </p:txBody>
      </p:sp>
      <p:sp>
        <p:nvSpPr>
          <p:cNvPr id="145414" name="Oval 6"/>
          <p:cNvSpPr>
            <a:spLocks noChangeArrowheads="1"/>
          </p:cNvSpPr>
          <p:nvPr/>
        </p:nvSpPr>
        <p:spPr bwMode="auto">
          <a:xfrm>
            <a:off x="541338" y="2278063"/>
            <a:ext cx="574675" cy="574675"/>
          </a:xfrm>
          <a:prstGeom prst="ellipse">
            <a:avLst/>
          </a:prstGeom>
          <a:solidFill>
            <a:srgbClr val="F82B02"/>
          </a:solidFill>
          <a:ln w="9525">
            <a:solidFill>
              <a:schemeClr val="tx1"/>
            </a:solidFill>
            <a:round/>
            <a:headEnd/>
            <a:tailEnd/>
          </a:ln>
          <a:effectLst/>
        </p:spPr>
        <p:txBody>
          <a:bodyPr wrap="none" anchor="ctr"/>
          <a:lstStyle/>
          <a:p>
            <a:endParaRPr lang="es-PE"/>
          </a:p>
        </p:txBody>
      </p:sp>
      <p:sp>
        <p:nvSpPr>
          <p:cNvPr id="145415" name="Oval 7"/>
          <p:cNvSpPr>
            <a:spLocks noChangeArrowheads="1"/>
          </p:cNvSpPr>
          <p:nvPr/>
        </p:nvSpPr>
        <p:spPr bwMode="auto">
          <a:xfrm>
            <a:off x="1189038" y="2133600"/>
            <a:ext cx="574675" cy="574675"/>
          </a:xfrm>
          <a:prstGeom prst="ellipse">
            <a:avLst/>
          </a:prstGeom>
          <a:solidFill>
            <a:srgbClr val="F82B02"/>
          </a:solidFill>
          <a:ln w="9525">
            <a:solidFill>
              <a:schemeClr val="tx1"/>
            </a:solidFill>
            <a:round/>
            <a:headEnd/>
            <a:tailEnd/>
          </a:ln>
          <a:effectLst/>
        </p:spPr>
        <p:txBody>
          <a:bodyPr wrap="none" anchor="ctr"/>
          <a:lstStyle/>
          <a:p>
            <a:endParaRPr lang="es-PE"/>
          </a:p>
        </p:txBody>
      </p:sp>
      <p:sp>
        <p:nvSpPr>
          <p:cNvPr id="145416" name="Oval 8"/>
          <p:cNvSpPr>
            <a:spLocks noChangeArrowheads="1"/>
          </p:cNvSpPr>
          <p:nvPr/>
        </p:nvSpPr>
        <p:spPr bwMode="auto">
          <a:xfrm>
            <a:off x="901700" y="2709863"/>
            <a:ext cx="574675" cy="574675"/>
          </a:xfrm>
          <a:prstGeom prst="ellipse">
            <a:avLst/>
          </a:prstGeom>
          <a:solidFill>
            <a:srgbClr val="F82B02"/>
          </a:solidFill>
          <a:ln w="9525">
            <a:solidFill>
              <a:schemeClr val="tx1"/>
            </a:solidFill>
            <a:round/>
            <a:headEnd/>
            <a:tailEnd/>
          </a:ln>
          <a:effectLst/>
        </p:spPr>
        <p:txBody>
          <a:bodyPr wrap="none" anchor="ctr"/>
          <a:lstStyle/>
          <a:p>
            <a:endParaRPr lang="es-PE"/>
          </a:p>
        </p:txBody>
      </p:sp>
      <p:sp>
        <p:nvSpPr>
          <p:cNvPr id="145417" name="Oval 9"/>
          <p:cNvSpPr>
            <a:spLocks noChangeArrowheads="1"/>
          </p:cNvSpPr>
          <p:nvPr/>
        </p:nvSpPr>
        <p:spPr bwMode="auto">
          <a:xfrm>
            <a:off x="1189038" y="1557338"/>
            <a:ext cx="574675" cy="574675"/>
          </a:xfrm>
          <a:prstGeom prst="ellipse">
            <a:avLst/>
          </a:prstGeom>
          <a:solidFill>
            <a:srgbClr val="F82B02"/>
          </a:solidFill>
          <a:ln w="9525">
            <a:solidFill>
              <a:schemeClr val="tx1"/>
            </a:solidFill>
            <a:round/>
            <a:headEnd/>
            <a:tailEnd/>
          </a:ln>
          <a:effectLst/>
        </p:spPr>
        <p:txBody>
          <a:bodyPr wrap="none" anchor="ctr"/>
          <a:lstStyle/>
          <a:p>
            <a:endParaRPr lang="es-PE"/>
          </a:p>
        </p:txBody>
      </p:sp>
      <p:sp>
        <p:nvSpPr>
          <p:cNvPr id="145418" name="Text Box 10"/>
          <p:cNvSpPr txBox="1">
            <a:spLocks noChangeArrowheads="1"/>
          </p:cNvSpPr>
          <p:nvPr/>
        </p:nvSpPr>
        <p:spPr bwMode="auto">
          <a:xfrm>
            <a:off x="690563" y="3462338"/>
            <a:ext cx="1143000" cy="396875"/>
          </a:xfrm>
          <a:prstGeom prst="rect">
            <a:avLst/>
          </a:prstGeom>
          <a:noFill/>
          <a:ln w="9525">
            <a:noFill/>
            <a:miter lim="800000"/>
            <a:headEnd/>
            <a:tailEnd/>
          </a:ln>
          <a:effectLst/>
        </p:spPr>
        <p:txBody>
          <a:bodyPr wrap="none">
            <a:spAutoFit/>
          </a:bodyPr>
          <a:lstStyle/>
          <a:p>
            <a:r>
              <a:rPr lang="es-MX" sz="2000"/>
              <a:t>Insumos</a:t>
            </a:r>
            <a:endParaRPr lang="es-ES" sz="2000"/>
          </a:p>
        </p:txBody>
      </p:sp>
      <p:sp>
        <p:nvSpPr>
          <p:cNvPr id="145419" name="AutoShape 11"/>
          <p:cNvSpPr>
            <a:spLocks noChangeArrowheads="1"/>
          </p:cNvSpPr>
          <p:nvPr/>
        </p:nvSpPr>
        <p:spPr bwMode="auto">
          <a:xfrm>
            <a:off x="214282" y="4000504"/>
            <a:ext cx="2305050" cy="1223962"/>
          </a:xfrm>
          <a:prstGeom prst="upArrowCallout">
            <a:avLst>
              <a:gd name="adj1" fmla="val 47082"/>
              <a:gd name="adj2" fmla="val 47082"/>
              <a:gd name="adj3" fmla="val 16667"/>
              <a:gd name="adj4" fmla="val 66667"/>
            </a:avLst>
          </a:prstGeom>
          <a:solidFill>
            <a:schemeClr val="bg1"/>
          </a:solidFill>
          <a:ln w="9525">
            <a:solidFill>
              <a:schemeClr val="tx1"/>
            </a:solidFill>
            <a:miter lim="800000"/>
            <a:headEnd/>
            <a:tailEnd/>
          </a:ln>
          <a:effectLst/>
        </p:spPr>
        <p:txBody>
          <a:bodyPr wrap="none" anchor="ctr"/>
          <a:lstStyle/>
          <a:p>
            <a:pPr algn="ctr"/>
            <a:r>
              <a:rPr lang="es-MX" dirty="0"/>
              <a:t>Catálogo de bienes</a:t>
            </a:r>
          </a:p>
          <a:p>
            <a:pPr algn="ctr"/>
            <a:r>
              <a:rPr lang="es-MX" dirty="0"/>
              <a:t> y servicios* </a:t>
            </a:r>
            <a:endParaRPr lang="es-ES" dirty="0"/>
          </a:p>
        </p:txBody>
      </p:sp>
      <p:sp>
        <p:nvSpPr>
          <p:cNvPr id="145420" name="AutoShape 12"/>
          <p:cNvSpPr>
            <a:spLocks noChangeArrowheads="1"/>
          </p:cNvSpPr>
          <p:nvPr/>
        </p:nvSpPr>
        <p:spPr bwMode="auto">
          <a:xfrm>
            <a:off x="2484438" y="2133600"/>
            <a:ext cx="1293812" cy="935038"/>
          </a:xfrm>
          <a:prstGeom prst="rightArrow">
            <a:avLst>
              <a:gd name="adj1" fmla="val 50000"/>
              <a:gd name="adj2" fmla="val 34592"/>
            </a:avLst>
          </a:prstGeom>
          <a:solidFill>
            <a:srgbClr val="C0C0C0"/>
          </a:solidFill>
          <a:ln w="9525">
            <a:solidFill>
              <a:schemeClr val="tx1"/>
            </a:solidFill>
            <a:miter lim="800000"/>
            <a:headEnd/>
            <a:tailEnd/>
          </a:ln>
          <a:effectLst/>
        </p:spPr>
        <p:txBody>
          <a:bodyPr wrap="none" anchor="ctr"/>
          <a:lstStyle/>
          <a:p>
            <a:endParaRPr lang="es-PE"/>
          </a:p>
        </p:txBody>
      </p:sp>
      <p:sp>
        <p:nvSpPr>
          <p:cNvPr id="145421" name="Oval 13"/>
          <p:cNvSpPr>
            <a:spLocks noChangeArrowheads="1"/>
          </p:cNvSpPr>
          <p:nvPr/>
        </p:nvSpPr>
        <p:spPr bwMode="auto">
          <a:xfrm>
            <a:off x="4138613" y="1916113"/>
            <a:ext cx="1225550" cy="1225550"/>
          </a:xfrm>
          <a:prstGeom prst="ellipse">
            <a:avLst/>
          </a:prstGeom>
          <a:solidFill>
            <a:srgbClr val="F82B02"/>
          </a:solidFill>
          <a:ln w="9525">
            <a:solidFill>
              <a:schemeClr val="tx1"/>
            </a:solidFill>
            <a:round/>
            <a:headEnd/>
            <a:tailEnd/>
          </a:ln>
          <a:effectLst/>
        </p:spPr>
        <p:txBody>
          <a:bodyPr wrap="none" anchor="ctr"/>
          <a:lstStyle/>
          <a:p>
            <a:endParaRPr lang="es-PE"/>
          </a:p>
        </p:txBody>
      </p:sp>
      <p:sp>
        <p:nvSpPr>
          <p:cNvPr id="145423" name="Text Box 15"/>
          <p:cNvSpPr txBox="1">
            <a:spLocks noChangeArrowheads="1"/>
          </p:cNvSpPr>
          <p:nvPr/>
        </p:nvSpPr>
        <p:spPr bwMode="auto">
          <a:xfrm>
            <a:off x="4211638" y="3319463"/>
            <a:ext cx="1216025" cy="396875"/>
          </a:xfrm>
          <a:prstGeom prst="rect">
            <a:avLst/>
          </a:prstGeom>
          <a:noFill/>
          <a:ln w="9525">
            <a:noFill/>
            <a:miter lim="800000"/>
            <a:headEnd/>
            <a:tailEnd/>
          </a:ln>
          <a:effectLst/>
        </p:spPr>
        <p:txBody>
          <a:bodyPr wrap="none">
            <a:spAutoFit/>
          </a:bodyPr>
          <a:lstStyle/>
          <a:p>
            <a:r>
              <a:rPr lang="es-MX" sz="2000"/>
              <a:t>Actividad</a:t>
            </a:r>
            <a:endParaRPr lang="es-ES" sz="2000"/>
          </a:p>
        </p:txBody>
      </p:sp>
      <p:sp>
        <p:nvSpPr>
          <p:cNvPr id="145424" name="AutoShape 16"/>
          <p:cNvSpPr>
            <a:spLocks noChangeArrowheads="1"/>
          </p:cNvSpPr>
          <p:nvPr/>
        </p:nvSpPr>
        <p:spPr bwMode="auto">
          <a:xfrm>
            <a:off x="3994150" y="4005263"/>
            <a:ext cx="1657350" cy="1223962"/>
          </a:xfrm>
          <a:prstGeom prst="upArrowCallout">
            <a:avLst>
              <a:gd name="adj1" fmla="val 33852"/>
              <a:gd name="adj2" fmla="val 33852"/>
              <a:gd name="adj3" fmla="val 16667"/>
              <a:gd name="adj4" fmla="val 66667"/>
            </a:avLst>
          </a:prstGeom>
          <a:solidFill>
            <a:schemeClr val="bg1"/>
          </a:solidFill>
          <a:ln w="9525">
            <a:solidFill>
              <a:schemeClr val="tx1"/>
            </a:solidFill>
            <a:miter lim="800000"/>
            <a:headEnd/>
            <a:tailEnd/>
          </a:ln>
          <a:effectLst/>
        </p:spPr>
        <p:txBody>
          <a:bodyPr wrap="none" anchor="ctr"/>
          <a:lstStyle/>
          <a:p>
            <a:pPr algn="ctr"/>
            <a:r>
              <a:rPr lang="es-MX"/>
              <a:t>Acción sobre </a:t>
            </a:r>
          </a:p>
          <a:p>
            <a:pPr algn="ctr"/>
            <a:r>
              <a:rPr lang="es-MX"/>
              <a:t>insumos</a:t>
            </a:r>
            <a:endParaRPr lang="es-ES"/>
          </a:p>
        </p:txBody>
      </p:sp>
      <p:sp>
        <p:nvSpPr>
          <p:cNvPr id="145425" name="Oval 17"/>
          <p:cNvSpPr>
            <a:spLocks noChangeArrowheads="1"/>
          </p:cNvSpPr>
          <p:nvPr/>
        </p:nvSpPr>
        <p:spPr bwMode="auto">
          <a:xfrm>
            <a:off x="4137025" y="260350"/>
            <a:ext cx="1225550" cy="1225550"/>
          </a:xfrm>
          <a:prstGeom prst="ellipse">
            <a:avLst/>
          </a:prstGeom>
          <a:solidFill>
            <a:srgbClr val="F82B02"/>
          </a:solidFill>
          <a:ln w="9525">
            <a:solidFill>
              <a:schemeClr val="tx1"/>
            </a:solidFill>
            <a:round/>
            <a:headEnd/>
            <a:tailEnd/>
          </a:ln>
          <a:effectLst/>
        </p:spPr>
        <p:txBody>
          <a:bodyPr wrap="none" anchor="ctr"/>
          <a:lstStyle/>
          <a:p>
            <a:endParaRPr lang="es-PE"/>
          </a:p>
        </p:txBody>
      </p:sp>
      <p:sp>
        <p:nvSpPr>
          <p:cNvPr id="145428" name="AutoShape 20"/>
          <p:cNvSpPr>
            <a:spLocks noChangeArrowheads="1"/>
          </p:cNvSpPr>
          <p:nvPr/>
        </p:nvSpPr>
        <p:spPr bwMode="auto">
          <a:xfrm>
            <a:off x="4570413" y="1555750"/>
            <a:ext cx="360362" cy="360363"/>
          </a:xfrm>
          <a:prstGeom prst="flowChartMerge">
            <a:avLst/>
          </a:prstGeom>
          <a:solidFill>
            <a:srgbClr val="C0C0C0"/>
          </a:solidFill>
          <a:ln w="9525">
            <a:solidFill>
              <a:schemeClr val="tx1"/>
            </a:solidFill>
            <a:miter lim="800000"/>
            <a:headEnd/>
            <a:tailEnd/>
          </a:ln>
          <a:effectLst/>
        </p:spPr>
        <p:txBody>
          <a:bodyPr wrap="none" anchor="ctr"/>
          <a:lstStyle/>
          <a:p>
            <a:endParaRPr lang="es-PE"/>
          </a:p>
        </p:txBody>
      </p:sp>
      <p:sp>
        <p:nvSpPr>
          <p:cNvPr id="145429" name="AutoShape 21"/>
          <p:cNvSpPr>
            <a:spLocks noChangeArrowheads="1"/>
          </p:cNvSpPr>
          <p:nvPr/>
        </p:nvSpPr>
        <p:spPr bwMode="auto">
          <a:xfrm>
            <a:off x="5508625" y="1270000"/>
            <a:ext cx="935038" cy="935038"/>
          </a:xfrm>
          <a:prstGeom prst="right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s-PE"/>
          </a:p>
        </p:txBody>
      </p:sp>
      <p:sp>
        <p:nvSpPr>
          <p:cNvPr id="145430" name="Oval 22"/>
          <p:cNvSpPr>
            <a:spLocks noChangeArrowheads="1"/>
          </p:cNvSpPr>
          <p:nvPr/>
        </p:nvSpPr>
        <p:spPr bwMode="auto">
          <a:xfrm>
            <a:off x="6659563" y="765175"/>
            <a:ext cx="1873250" cy="1871663"/>
          </a:xfrm>
          <a:prstGeom prst="ellipse">
            <a:avLst/>
          </a:prstGeom>
          <a:solidFill>
            <a:srgbClr val="F82B02"/>
          </a:solidFill>
          <a:ln w="9525">
            <a:solidFill>
              <a:schemeClr val="tx1"/>
            </a:solidFill>
            <a:round/>
            <a:headEnd/>
            <a:tailEnd/>
          </a:ln>
          <a:effectLst/>
        </p:spPr>
        <p:txBody>
          <a:bodyPr wrap="none" anchor="ctr"/>
          <a:lstStyle/>
          <a:p>
            <a:endParaRPr lang="es-PE"/>
          </a:p>
        </p:txBody>
      </p:sp>
      <p:sp>
        <p:nvSpPr>
          <p:cNvPr id="145431" name="Text Box 23"/>
          <p:cNvSpPr txBox="1">
            <a:spLocks noChangeArrowheads="1"/>
          </p:cNvSpPr>
          <p:nvPr/>
        </p:nvSpPr>
        <p:spPr bwMode="auto">
          <a:xfrm>
            <a:off x="7092950" y="3390900"/>
            <a:ext cx="1200150" cy="396875"/>
          </a:xfrm>
          <a:prstGeom prst="rect">
            <a:avLst/>
          </a:prstGeom>
          <a:noFill/>
          <a:ln w="9525">
            <a:noFill/>
            <a:miter lim="800000"/>
            <a:headEnd/>
            <a:tailEnd/>
          </a:ln>
          <a:effectLst/>
        </p:spPr>
        <p:txBody>
          <a:bodyPr wrap="none">
            <a:spAutoFit/>
          </a:bodyPr>
          <a:lstStyle/>
          <a:p>
            <a:r>
              <a:rPr lang="es-MX" sz="2000"/>
              <a:t>Producto</a:t>
            </a:r>
            <a:endParaRPr lang="es-ES" sz="2000"/>
          </a:p>
        </p:txBody>
      </p:sp>
      <p:sp>
        <p:nvSpPr>
          <p:cNvPr id="145432" name="AutoShape 24"/>
          <p:cNvSpPr>
            <a:spLocks noChangeArrowheads="1"/>
          </p:cNvSpPr>
          <p:nvPr/>
        </p:nvSpPr>
        <p:spPr bwMode="auto">
          <a:xfrm>
            <a:off x="2339975" y="404813"/>
            <a:ext cx="1439863" cy="1511300"/>
          </a:xfrm>
          <a:prstGeom prst="downArrowCallout">
            <a:avLst>
              <a:gd name="adj1" fmla="val 25000"/>
              <a:gd name="adj2" fmla="val 25000"/>
              <a:gd name="adj3" fmla="val 17494"/>
              <a:gd name="adj4" fmla="val 66667"/>
            </a:avLst>
          </a:prstGeom>
          <a:noFill/>
          <a:ln w="9525">
            <a:solidFill>
              <a:schemeClr val="tx1"/>
            </a:solidFill>
            <a:miter lim="800000"/>
            <a:headEnd/>
            <a:tailEnd/>
          </a:ln>
          <a:effectLst/>
        </p:spPr>
        <p:txBody>
          <a:bodyPr wrap="none" anchor="ctr"/>
          <a:lstStyle/>
          <a:p>
            <a:pPr algn="ctr"/>
            <a:r>
              <a:rPr lang="es-MX" dirty="0" smtClean="0"/>
              <a:t>Tareas </a:t>
            </a:r>
            <a:endParaRPr lang="es-MX" dirty="0"/>
          </a:p>
          <a:p>
            <a:pPr algn="ctr"/>
            <a:r>
              <a:rPr lang="es-MX" dirty="0" smtClean="0"/>
              <a:t>(procesos</a:t>
            </a:r>
            <a:r>
              <a:rPr lang="es-MX" dirty="0"/>
              <a:t>, </a:t>
            </a:r>
          </a:p>
          <a:p>
            <a:pPr algn="ctr"/>
            <a:r>
              <a:rPr lang="es-MX" dirty="0" smtClean="0"/>
              <a:t>Subprocesos)</a:t>
            </a:r>
            <a:endParaRPr lang="es-ES" dirty="0"/>
          </a:p>
        </p:txBody>
      </p:sp>
      <p:sp>
        <p:nvSpPr>
          <p:cNvPr id="145433" name="Text Box 25"/>
          <p:cNvSpPr txBox="1">
            <a:spLocks noChangeArrowheads="1"/>
          </p:cNvSpPr>
          <p:nvPr/>
        </p:nvSpPr>
        <p:spPr bwMode="auto">
          <a:xfrm>
            <a:off x="303213" y="5694363"/>
            <a:ext cx="1983235" cy="353943"/>
          </a:xfrm>
          <a:prstGeom prst="rect">
            <a:avLst/>
          </a:prstGeom>
          <a:noFill/>
          <a:ln w="9525">
            <a:noFill/>
            <a:miter lim="800000"/>
            <a:headEnd/>
            <a:tailEnd/>
          </a:ln>
          <a:effectLst/>
        </p:spPr>
        <p:txBody>
          <a:bodyPr wrap="none">
            <a:spAutoFit/>
          </a:bodyPr>
          <a:lstStyle/>
          <a:p>
            <a:r>
              <a:rPr lang="es-MX" dirty="0"/>
              <a:t>* Podría ser </a:t>
            </a:r>
            <a:r>
              <a:rPr lang="es-MX" dirty="0" smtClean="0"/>
              <a:t>SIGA.</a:t>
            </a: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1 Título"/>
          <p:cNvSpPr>
            <a:spLocks noGrp="1"/>
          </p:cNvSpPr>
          <p:nvPr>
            <p:ph type="title"/>
          </p:nvPr>
        </p:nvSpPr>
        <p:spPr/>
        <p:txBody>
          <a:bodyPr/>
          <a:lstStyle/>
          <a:p>
            <a:pPr eaLnBrk="1" hangingPunct="1"/>
            <a:r>
              <a:rPr lang="es-ES" sz="3000" b="1" dirty="0" smtClean="0"/>
              <a:t>Unidad de medida de producto y actividad</a:t>
            </a:r>
          </a:p>
        </p:txBody>
      </p:sp>
      <p:sp>
        <p:nvSpPr>
          <p:cNvPr id="73730" name="2 Marcador de contenido"/>
          <p:cNvSpPr>
            <a:spLocks noGrp="1"/>
          </p:cNvSpPr>
          <p:nvPr>
            <p:ph idx="1"/>
          </p:nvPr>
        </p:nvSpPr>
        <p:spPr>
          <a:xfrm>
            <a:off x="323528" y="1556793"/>
            <a:ext cx="8568952" cy="3888431"/>
          </a:xfrm>
        </p:spPr>
        <p:txBody>
          <a:bodyPr/>
          <a:lstStyle/>
          <a:p>
            <a:pPr algn="just" eaLnBrk="1" hangingPunct="1">
              <a:buFont typeface="Arial" panose="020B0604020202020204" pitchFamily="34" charset="0"/>
              <a:buChar char="•"/>
            </a:pPr>
            <a:r>
              <a:rPr lang="es-ES" sz="2600" dirty="0" smtClean="0"/>
              <a:t>La medida de las cantidades de bienes y servicios provistos (productos / proyectos / actividades) es </a:t>
            </a:r>
            <a:r>
              <a:rPr lang="es-ES" sz="2600" b="1" dirty="0" smtClean="0"/>
              <a:t>el</a:t>
            </a:r>
            <a:r>
              <a:rPr lang="es-ES" sz="2600" b="1" dirty="0" smtClean="0">
                <a:solidFill>
                  <a:srgbClr val="FF0000"/>
                </a:solidFill>
              </a:rPr>
              <a:t> </a:t>
            </a:r>
            <a:r>
              <a:rPr lang="es-ES" sz="2600" b="1" dirty="0" smtClean="0"/>
              <a:t>indicador de producción física.</a:t>
            </a:r>
          </a:p>
          <a:p>
            <a:pPr algn="just" eaLnBrk="1" hangingPunct="1">
              <a:buFont typeface="Arial" panose="020B0604020202020204" pitchFamily="34" charset="0"/>
              <a:buChar char="•"/>
            </a:pPr>
            <a:endParaRPr lang="es-ES" sz="2600" b="1" dirty="0" smtClean="0"/>
          </a:p>
          <a:p>
            <a:pPr algn="just" eaLnBrk="1" hangingPunct="1">
              <a:buFont typeface="Arial" panose="020B0604020202020204" pitchFamily="34" charset="0"/>
              <a:buChar char="•"/>
            </a:pPr>
            <a:r>
              <a:rPr lang="es-ES" sz="2600" dirty="0" smtClean="0"/>
              <a:t>La </a:t>
            </a:r>
            <a:r>
              <a:rPr lang="es-ES" sz="2600" b="1" dirty="0" smtClean="0"/>
              <a:t>meta física </a:t>
            </a:r>
            <a:r>
              <a:rPr lang="es-ES" sz="2600" dirty="0" smtClean="0"/>
              <a:t>es el valor numérico proyectado de este indicador.</a:t>
            </a:r>
          </a:p>
          <a:p>
            <a:pPr eaLnBrk="1" hangingPunct="1"/>
            <a:endParaRPr lang="es-ES" b="1" dirty="0" smtClean="0"/>
          </a:p>
          <a:p>
            <a:pPr eaLnBrk="1" hangingPunct="1"/>
            <a:endParaRPr lang="es-ES" dirty="0" smtClean="0"/>
          </a:p>
        </p:txBody>
      </p:sp>
      <p:sp>
        <p:nvSpPr>
          <p:cNvPr id="73731" name="3 Marcador de pie de página"/>
          <p:cNvSpPr>
            <a:spLocks noGrp="1"/>
          </p:cNvSpPr>
          <p:nvPr>
            <p:ph type="ftr" sz="quarter" idx="11"/>
          </p:nvPr>
        </p:nvSpPr>
        <p:spPr>
          <a:noFill/>
        </p:spPr>
        <p:txBody>
          <a:bodyPr/>
          <a:lstStyle/>
          <a:p>
            <a:r>
              <a:rPr lang="es-ES" altLang="en-US" smtClean="0"/>
              <a:t>Programas Presupuestales</a:t>
            </a:r>
          </a:p>
        </p:txBody>
      </p:sp>
      <p:sp>
        <p:nvSpPr>
          <p:cNvPr id="73732" name="4 Marcador de número de diapositiva"/>
          <p:cNvSpPr>
            <a:spLocks noGrp="1"/>
          </p:cNvSpPr>
          <p:nvPr>
            <p:ph type="sldNum" sz="quarter" idx="12"/>
          </p:nvPr>
        </p:nvSpPr>
        <p:spPr>
          <a:noFill/>
        </p:spPr>
        <p:txBody>
          <a:bodyPr/>
          <a:lstStyle/>
          <a:p>
            <a:fld id="{AE391372-8F39-422C-80E3-A5BA55E684A3}" type="slidenum">
              <a:rPr lang="es-ES" altLang="en-US" smtClean="0"/>
              <a:pPr/>
              <a:t>52</a:t>
            </a:fld>
            <a:endParaRPr lang="es-ES" alt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Rectangle 6"/>
          <p:cNvSpPr>
            <a:spLocks noGrp="1" noChangeArrowheads="1"/>
          </p:cNvSpPr>
          <p:nvPr>
            <p:ph type="sldNum" sz="quarter" idx="11"/>
          </p:nvPr>
        </p:nvSpPr>
        <p:spPr>
          <a:noFill/>
        </p:spPr>
        <p:txBody>
          <a:bodyPr/>
          <a:lstStyle/>
          <a:p>
            <a:fld id="{B43DF14B-ACEF-4604-BCDA-0A6546351957}" type="slidenum">
              <a:rPr lang="es-ES" altLang="en-US" smtClean="0"/>
              <a:pPr/>
              <a:t>53</a:t>
            </a:fld>
            <a:endParaRPr lang="es-ES" altLang="en-US" smtClean="0"/>
          </a:p>
        </p:txBody>
      </p:sp>
      <p:sp>
        <p:nvSpPr>
          <p:cNvPr id="113666" name="Rectangle 4"/>
          <p:cNvSpPr>
            <a:spLocks noGrp="1" noChangeArrowheads="1"/>
          </p:cNvSpPr>
          <p:nvPr>
            <p:ph type="ctrTitle"/>
          </p:nvPr>
        </p:nvSpPr>
        <p:spPr/>
        <p:txBody>
          <a:bodyPr/>
          <a:lstStyle/>
          <a:p>
            <a:pPr algn="r" eaLnBrk="1" hangingPunct="1"/>
            <a:r>
              <a:rPr lang="es-MX" b="1" dirty="0" smtClean="0"/>
              <a:t>Modelos operacionales</a:t>
            </a:r>
            <a:endParaRPr lang="es-ES"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9040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4 Marcador de pie de página"/>
          <p:cNvSpPr>
            <a:spLocks noGrp="1"/>
          </p:cNvSpPr>
          <p:nvPr>
            <p:ph type="ftr" sz="quarter" idx="11"/>
          </p:nvPr>
        </p:nvSpPr>
        <p:spPr>
          <a:noFill/>
        </p:spPr>
        <p:txBody>
          <a:bodyPr/>
          <a:lstStyle/>
          <a:p>
            <a:r>
              <a:rPr lang="es-ES" altLang="en-US" smtClean="0"/>
              <a:t>Programas Presupuestales</a:t>
            </a:r>
          </a:p>
        </p:txBody>
      </p:sp>
      <p:sp>
        <p:nvSpPr>
          <p:cNvPr id="119810" name="5 Marcador de número de diapositiva"/>
          <p:cNvSpPr>
            <a:spLocks noGrp="1"/>
          </p:cNvSpPr>
          <p:nvPr>
            <p:ph type="sldNum" sz="quarter" idx="12"/>
          </p:nvPr>
        </p:nvSpPr>
        <p:spPr>
          <a:noFill/>
        </p:spPr>
        <p:txBody>
          <a:bodyPr/>
          <a:lstStyle/>
          <a:p>
            <a:fld id="{D1F00555-1DCC-42BD-BB5A-27EB1227E093}" type="slidenum">
              <a:rPr lang="es-ES" altLang="en-US" smtClean="0"/>
              <a:pPr/>
              <a:t>54</a:t>
            </a:fld>
            <a:endParaRPr lang="es-ES" altLang="en-US" smtClean="0"/>
          </a:p>
        </p:txBody>
      </p:sp>
      <p:sp>
        <p:nvSpPr>
          <p:cNvPr id="119811" name="Rectangle 2"/>
          <p:cNvSpPr>
            <a:spLocks noGrp="1" noChangeArrowheads="1"/>
          </p:cNvSpPr>
          <p:nvPr>
            <p:ph type="title"/>
          </p:nvPr>
        </p:nvSpPr>
        <p:spPr/>
        <p:txBody>
          <a:bodyPr/>
          <a:lstStyle/>
          <a:p>
            <a:pPr eaLnBrk="1" hangingPunct="1"/>
            <a:r>
              <a:rPr lang="es-MX" sz="3200" b="1" dirty="0" smtClean="0"/>
              <a:t>Modelo operacional</a:t>
            </a:r>
            <a:endParaRPr lang="es-ES" sz="3200" b="1" dirty="0" smtClean="0"/>
          </a:p>
        </p:txBody>
      </p:sp>
      <p:sp>
        <p:nvSpPr>
          <p:cNvPr id="119812" name="Rectangle 3"/>
          <p:cNvSpPr>
            <a:spLocks noGrp="1" noChangeArrowheads="1"/>
          </p:cNvSpPr>
          <p:nvPr>
            <p:ph type="body" idx="1"/>
          </p:nvPr>
        </p:nvSpPr>
        <p:spPr>
          <a:xfrm>
            <a:off x="395536" y="1629023"/>
            <a:ext cx="8568952" cy="3024113"/>
          </a:xfrm>
        </p:spPr>
        <p:txBody>
          <a:bodyPr/>
          <a:lstStyle/>
          <a:p>
            <a:pPr marL="0" indent="0" algn="just" eaLnBrk="1" hangingPunct="1">
              <a:lnSpc>
                <a:spcPct val="90000"/>
              </a:lnSpc>
              <a:buNone/>
            </a:pPr>
            <a:r>
              <a:rPr lang="es-ES" sz="2800" dirty="0" smtClean="0"/>
              <a:t>Procedimiento </a:t>
            </a:r>
            <a:r>
              <a:rPr lang="es-ES" sz="2800" dirty="0"/>
              <a:t>mediante el cual se estandariza, precisa y </a:t>
            </a:r>
            <a:r>
              <a:rPr lang="es-ES" sz="2800" dirty="0" smtClean="0"/>
              <a:t>describe </a:t>
            </a:r>
            <a:r>
              <a:rPr lang="es-ES" sz="2800" dirty="0"/>
              <a:t>los contenidos de los productos y actividades entregados al grupo poblacional que recibe el producto/actividad, a partir del cual se pueden establecer los requerimientos de bienes y servicios que valorizados se constituyen en costos.</a:t>
            </a:r>
          </a:p>
          <a:p>
            <a:pPr algn="just" eaLnBrk="1" hangingPunct="1">
              <a:lnSpc>
                <a:spcPct val="90000"/>
              </a:lnSpc>
            </a:pPr>
            <a:endParaRPr lang="es-MX"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7350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4 Marcador de pie de página"/>
          <p:cNvSpPr>
            <a:spLocks noGrp="1"/>
          </p:cNvSpPr>
          <p:nvPr>
            <p:ph type="ftr" sz="quarter" idx="11"/>
          </p:nvPr>
        </p:nvSpPr>
        <p:spPr>
          <a:noFill/>
        </p:spPr>
        <p:txBody>
          <a:bodyPr/>
          <a:lstStyle/>
          <a:p>
            <a:r>
              <a:rPr lang="es-ES" altLang="en-US" smtClean="0"/>
              <a:t>Programas Presupuestales</a:t>
            </a:r>
          </a:p>
        </p:txBody>
      </p:sp>
      <p:sp>
        <p:nvSpPr>
          <p:cNvPr id="119810" name="5 Marcador de número de diapositiva"/>
          <p:cNvSpPr>
            <a:spLocks noGrp="1"/>
          </p:cNvSpPr>
          <p:nvPr>
            <p:ph type="sldNum" sz="quarter" idx="12"/>
          </p:nvPr>
        </p:nvSpPr>
        <p:spPr>
          <a:noFill/>
        </p:spPr>
        <p:txBody>
          <a:bodyPr/>
          <a:lstStyle/>
          <a:p>
            <a:fld id="{D1F00555-1DCC-42BD-BB5A-27EB1227E093}" type="slidenum">
              <a:rPr lang="es-ES" altLang="en-US" smtClean="0"/>
              <a:pPr/>
              <a:t>55</a:t>
            </a:fld>
            <a:endParaRPr lang="es-ES" altLang="en-US" smtClean="0"/>
          </a:p>
        </p:txBody>
      </p:sp>
      <p:sp>
        <p:nvSpPr>
          <p:cNvPr id="119811" name="Rectangle 2"/>
          <p:cNvSpPr>
            <a:spLocks noGrp="1" noChangeArrowheads="1"/>
          </p:cNvSpPr>
          <p:nvPr>
            <p:ph type="title"/>
          </p:nvPr>
        </p:nvSpPr>
        <p:spPr/>
        <p:txBody>
          <a:bodyPr/>
          <a:lstStyle/>
          <a:p>
            <a:pPr eaLnBrk="1" hangingPunct="1"/>
            <a:r>
              <a:rPr lang="es-MX" sz="3200" b="1" dirty="0" smtClean="0"/>
              <a:t>Modelo operacional</a:t>
            </a:r>
            <a:endParaRPr lang="es-ES" sz="3200" b="1" dirty="0" smtClean="0"/>
          </a:p>
        </p:txBody>
      </p:sp>
      <p:sp>
        <p:nvSpPr>
          <p:cNvPr id="119812" name="Rectangle 3"/>
          <p:cNvSpPr>
            <a:spLocks noGrp="1" noChangeArrowheads="1"/>
          </p:cNvSpPr>
          <p:nvPr>
            <p:ph type="body" idx="1"/>
          </p:nvPr>
        </p:nvSpPr>
        <p:spPr>
          <a:xfrm>
            <a:off x="457200" y="1663402"/>
            <a:ext cx="8229600" cy="4933950"/>
          </a:xfrm>
        </p:spPr>
        <p:txBody>
          <a:bodyPr/>
          <a:lstStyle/>
          <a:p>
            <a:pPr algn="just" eaLnBrk="1" hangingPunct="1">
              <a:lnSpc>
                <a:spcPct val="90000"/>
              </a:lnSpc>
              <a:buFont typeface="Arial" panose="020B0604020202020204" pitchFamily="34" charset="0"/>
              <a:buChar char="•"/>
            </a:pPr>
            <a:r>
              <a:rPr lang="es-MX" sz="2600" dirty="0"/>
              <a:t>El </a:t>
            </a:r>
            <a:r>
              <a:rPr lang="es-MX" sz="2600" b="1" dirty="0"/>
              <a:t>producto</a:t>
            </a:r>
            <a:r>
              <a:rPr lang="es-MX" sz="2600" dirty="0"/>
              <a:t> deberá detallar un modelo operacional que permita identificar las </a:t>
            </a:r>
            <a:r>
              <a:rPr lang="es-MX" sz="2600" u="sng" dirty="0"/>
              <a:t>unidades de medida</a:t>
            </a:r>
            <a:r>
              <a:rPr lang="es-MX" sz="2600" dirty="0"/>
              <a:t> y </a:t>
            </a:r>
            <a:r>
              <a:rPr lang="es-MX" sz="2600" u="sng" dirty="0" smtClean="0"/>
              <a:t>actividades</a:t>
            </a:r>
            <a:r>
              <a:rPr lang="es-MX" sz="2600" dirty="0" smtClean="0"/>
              <a:t> </a:t>
            </a:r>
            <a:r>
              <a:rPr lang="es-MX" sz="2600" dirty="0"/>
              <a:t>necesarias para la provisión del mismo.</a:t>
            </a:r>
            <a:endParaRPr lang="es-ES" sz="2600" dirty="0"/>
          </a:p>
          <a:p>
            <a:pPr algn="just" eaLnBrk="1" hangingPunct="1">
              <a:lnSpc>
                <a:spcPct val="90000"/>
              </a:lnSpc>
              <a:buFont typeface="Arial" panose="020B0604020202020204" pitchFamily="34" charset="0"/>
              <a:buChar char="•"/>
            </a:pPr>
            <a:endParaRPr lang="es-MX" sz="2600" dirty="0"/>
          </a:p>
          <a:p>
            <a:pPr algn="just" eaLnBrk="1" hangingPunct="1">
              <a:lnSpc>
                <a:spcPct val="90000"/>
              </a:lnSpc>
              <a:buFont typeface="Arial" panose="020B0604020202020204" pitchFamily="34" charset="0"/>
              <a:buChar char="•"/>
            </a:pPr>
            <a:r>
              <a:rPr lang="es-MX" sz="2600" dirty="0" smtClean="0"/>
              <a:t>La </a:t>
            </a:r>
            <a:r>
              <a:rPr lang="es-MX" sz="2600" b="1" dirty="0" smtClean="0"/>
              <a:t>actividad</a:t>
            </a:r>
            <a:r>
              <a:rPr lang="es-MX" sz="2600" dirty="0" smtClean="0"/>
              <a:t> deberá detallar un modelo operacional que permita su </a:t>
            </a:r>
            <a:r>
              <a:rPr lang="es-MX" sz="2600" u="sng" dirty="0" smtClean="0"/>
              <a:t>programación uniforme </a:t>
            </a:r>
            <a:r>
              <a:rPr lang="es-MX" sz="2600" dirty="0" smtClean="0"/>
              <a:t>por todas las entidades que la ejecuten.</a:t>
            </a:r>
          </a:p>
          <a:p>
            <a:pPr algn="just" eaLnBrk="1" hangingPunct="1">
              <a:lnSpc>
                <a:spcPct val="90000"/>
              </a:lnSpc>
            </a:pPr>
            <a:endParaRPr lang="es-MX"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0816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4 Marcador de pie de página"/>
          <p:cNvSpPr>
            <a:spLocks noGrp="1"/>
          </p:cNvSpPr>
          <p:nvPr>
            <p:ph type="ftr" sz="quarter" idx="11"/>
          </p:nvPr>
        </p:nvSpPr>
        <p:spPr>
          <a:noFill/>
        </p:spPr>
        <p:txBody>
          <a:bodyPr/>
          <a:lstStyle/>
          <a:p>
            <a:r>
              <a:rPr lang="es-ES" altLang="en-US" smtClean="0"/>
              <a:t>Programas Presupuestales</a:t>
            </a:r>
          </a:p>
        </p:txBody>
      </p:sp>
      <p:sp>
        <p:nvSpPr>
          <p:cNvPr id="115714" name="5 Marcador de número de diapositiva"/>
          <p:cNvSpPr>
            <a:spLocks noGrp="1"/>
          </p:cNvSpPr>
          <p:nvPr>
            <p:ph type="sldNum" sz="quarter" idx="12"/>
          </p:nvPr>
        </p:nvSpPr>
        <p:spPr>
          <a:noFill/>
        </p:spPr>
        <p:txBody>
          <a:bodyPr/>
          <a:lstStyle/>
          <a:p>
            <a:fld id="{06ED50E8-E93A-4DF1-87C8-1998FD4AB900}" type="slidenum">
              <a:rPr lang="es-ES" altLang="en-US" smtClean="0"/>
              <a:pPr/>
              <a:t>56</a:t>
            </a:fld>
            <a:endParaRPr lang="es-ES" altLang="en-US" smtClean="0"/>
          </a:p>
        </p:txBody>
      </p:sp>
      <p:sp>
        <p:nvSpPr>
          <p:cNvPr id="115715" name="Rectangle 2"/>
          <p:cNvSpPr>
            <a:spLocks noGrp="1" noChangeArrowheads="1"/>
          </p:cNvSpPr>
          <p:nvPr>
            <p:ph type="title"/>
          </p:nvPr>
        </p:nvSpPr>
        <p:spPr/>
        <p:txBody>
          <a:bodyPr/>
          <a:lstStyle/>
          <a:p>
            <a:pPr eaLnBrk="1" hangingPunct="1"/>
            <a:r>
              <a:rPr lang="es-MX" sz="3200" b="1" dirty="0" smtClean="0"/>
              <a:t>Modelo operacional</a:t>
            </a:r>
            <a:endParaRPr lang="es-ES" sz="3200" b="1" dirty="0" smtClean="0"/>
          </a:p>
        </p:txBody>
      </p:sp>
      <p:sp>
        <p:nvSpPr>
          <p:cNvPr id="115716" name="Rectangle 3"/>
          <p:cNvSpPr>
            <a:spLocks noGrp="1" noChangeArrowheads="1"/>
          </p:cNvSpPr>
          <p:nvPr>
            <p:ph type="body" idx="1"/>
          </p:nvPr>
        </p:nvSpPr>
        <p:spPr>
          <a:xfrm>
            <a:off x="251520" y="1562571"/>
            <a:ext cx="8568952" cy="4530725"/>
          </a:xfrm>
        </p:spPr>
        <p:txBody>
          <a:bodyPr/>
          <a:lstStyle/>
          <a:p>
            <a:pPr algn="just" eaLnBrk="1" hangingPunct="1">
              <a:buFont typeface="Arial" panose="020B0604020202020204" pitchFamily="34" charset="0"/>
              <a:buChar char="•"/>
            </a:pPr>
            <a:r>
              <a:rPr lang="es-MX" sz="2600" dirty="0" smtClean="0"/>
              <a:t>Define la relación entre procesos, tecnología, organización e insumos requeridos para la provisión del producto / ejecución de la actividad. </a:t>
            </a:r>
          </a:p>
          <a:p>
            <a:pPr algn="just" eaLnBrk="1" hangingPunct="1">
              <a:buFont typeface="Arial" panose="020B0604020202020204" pitchFamily="34" charset="0"/>
              <a:buChar char="•"/>
            </a:pPr>
            <a:endParaRPr lang="es-MX" sz="1000" dirty="0" smtClean="0"/>
          </a:p>
          <a:p>
            <a:pPr algn="just" eaLnBrk="1" hangingPunct="1">
              <a:buFont typeface="Arial" panose="020B0604020202020204" pitchFamily="34" charset="0"/>
              <a:buChar char="•"/>
            </a:pPr>
            <a:r>
              <a:rPr lang="es-MX" sz="2600" dirty="0" smtClean="0"/>
              <a:t>En el caso de productos está compuesto por:</a:t>
            </a:r>
          </a:p>
          <a:p>
            <a:pPr lvl="1" algn="just" eaLnBrk="1" hangingPunct="1">
              <a:buFont typeface="Arial" panose="020B0604020202020204" pitchFamily="34" charset="0"/>
              <a:buChar char="•"/>
            </a:pPr>
            <a:r>
              <a:rPr lang="es-MX" sz="2400" dirty="0" smtClean="0"/>
              <a:t>Definición operacional.</a:t>
            </a:r>
          </a:p>
          <a:p>
            <a:pPr lvl="1" algn="just" eaLnBrk="1" hangingPunct="1">
              <a:buFont typeface="Arial" panose="020B0604020202020204" pitchFamily="34" charset="0"/>
              <a:buChar char="•"/>
            </a:pPr>
            <a:r>
              <a:rPr lang="es-MX" sz="2400" dirty="0" smtClean="0"/>
              <a:t>Organización para la entrega.</a:t>
            </a:r>
          </a:p>
          <a:p>
            <a:pPr lvl="1" algn="just" eaLnBrk="1" hangingPunct="1">
              <a:buFont typeface="Arial" panose="020B0604020202020204" pitchFamily="34" charset="0"/>
              <a:buChar char="•"/>
            </a:pPr>
            <a:r>
              <a:rPr lang="es-MX" sz="2400" dirty="0" smtClean="0"/>
              <a:t>Criterios de programación.</a:t>
            </a:r>
          </a:p>
          <a:p>
            <a:pPr lvl="1" algn="just" eaLnBrk="1" hangingPunct="1">
              <a:buFont typeface="Arial" panose="020B0604020202020204" pitchFamily="34" charset="0"/>
              <a:buChar char="•"/>
            </a:pPr>
            <a:r>
              <a:rPr lang="es-MX" sz="2400" dirty="0" smtClean="0"/>
              <a:t>Método de agregación de actividades a productos.</a:t>
            </a:r>
          </a:p>
          <a:p>
            <a:pPr lvl="1" algn="just" eaLnBrk="1" hangingPunct="1">
              <a:buFont typeface="Arial" panose="020B0604020202020204" pitchFamily="34" charset="0"/>
              <a:buChar char="•"/>
            </a:pPr>
            <a:r>
              <a:rPr lang="es-MX" sz="2400" dirty="0" smtClean="0"/>
              <a:t>Diagrama de flujo.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93734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4 Marcador de pie de página"/>
          <p:cNvSpPr>
            <a:spLocks noGrp="1"/>
          </p:cNvSpPr>
          <p:nvPr>
            <p:ph type="ftr" sz="quarter" idx="11"/>
          </p:nvPr>
        </p:nvSpPr>
        <p:spPr>
          <a:noFill/>
        </p:spPr>
        <p:txBody>
          <a:bodyPr/>
          <a:lstStyle/>
          <a:p>
            <a:r>
              <a:rPr lang="es-ES" altLang="en-US" smtClean="0"/>
              <a:t>Programas Presupuestales</a:t>
            </a:r>
          </a:p>
        </p:txBody>
      </p:sp>
      <p:sp>
        <p:nvSpPr>
          <p:cNvPr id="115714" name="5 Marcador de número de diapositiva"/>
          <p:cNvSpPr>
            <a:spLocks noGrp="1"/>
          </p:cNvSpPr>
          <p:nvPr>
            <p:ph type="sldNum" sz="quarter" idx="12"/>
          </p:nvPr>
        </p:nvSpPr>
        <p:spPr>
          <a:noFill/>
        </p:spPr>
        <p:txBody>
          <a:bodyPr/>
          <a:lstStyle/>
          <a:p>
            <a:fld id="{06ED50E8-E93A-4DF1-87C8-1998FD4AB900}" type="slidenum">
              <a:rPr lang="es-ES" altLang="en-US" smtClean="0"/>
              <a:pPr/>
              <a:t>57</a:t>
            </a:fld>
            <a:endParaRPr lang="es-ES" altLang="en-US" smtClean="0"/>
          </a:p>
        </p:txBody>
      </p:sp>
      <p:sp>
        <p:nvSpPr>
          <p:cNvPr id="115715" name="Rectangle 2"/>
          <p:cNvSpPr>
            <a:spLocks noGrp="1" noChangeArrowheads="1"/>
          </p:cNvSpPr>
          <p:nvPr>
            <p:ph type="title"/>
          </p:nvPr>
        </p:nvSpPr>
        <p:spPr/>
        <p:txBody>
          <a:bodyPr/>
          <a:lstStyle/>
          <a:p>
            <a:pPr eaLnBrk="1" hangingPunct="1"/>
            <a:r>
              <a:rPr lang="es-MX" sz="3200" b="1" dirty="0" smtClean="0"/>
              <a:t>Modelo operacional</a:t>
            </a:r>
            <a:endParaRPr lang="es-ES" sz="3200" b="1" dirty="0" smtClean="0"/>
          </a:p>
        </p:txBody>
      </p:sp>
      <p:sp>
        <p:nvSpPr>
          <p:cNvPr id="115716" name="Rectangle 3"/>
          <p:cNvSpPr>
            <a:spLocks noGrp="1" noChangeArrowheads="1"/>
          </p:cNvSpPr>
          <p:nvPr>
            <p:ph type="body" idx="1"/>
          </p:nvPr>
        </p:nvSpPr>
        <p:spPr>
          <a:xfrm>
            <a:off x="251520" y="1556792"/>
            <a:ext cx="8568952" cy="3744416"/>
          </a:xfrm>
        </p:spPr>
        <p:txBody>
          <a:bodyPr/>
          <a:lstStyle/>
          <a:p>
            <a:pPr algn="just" eaLnBrk="1" hangingPunct="1">
              <a:buFont typeface="Arial" panose="020B0604020202020204" pitchFamily="34" charset="0"/>
              <a:buChar char="•"/>
            </a:pPr>
            <a:r>
              <a:rPr lang="es-MX" sz="2600" dirty="0" smtClean="0"/>
              <a:t>En el caso de Actividades está compuesto por:</a:t>
            </a:r>
          </a:p>
          <a:p>
            <a:pPr marL="0" indent="0" algn="just" eaLnBrk="1" hangingPunct="1">
              <a:buNone/>
            </a:pPr>
            <a:endParaRPr lang="es-MX" sz="1000" dirty="0" smtClean="0"/>
          </a:p>
          <a:p>
            <a:pPr lvl="1" algn="just" eaLnBrk="1" hangingPunct="1">
              <a:buFont typeface="Arial" panose="020B0604020202020204" pitchFamily="34" charset="0"/>
              <a:buChar char="•"/>
            </a:pPr>
            <a:r>
              <a:rPr lang="es-MX" sz="2400" dirty="0" smtClean="0"/>
              <a:t>Definición operacional.</a:t>
            </a:r>
          </a:p>
          <a:p>
            <a:pPr lvl="1" algn="just" eaLnBrk="1" hangingPunct="1">
              <a:buFont typeface="Arial" panose="020B0604020202020204" pitchFamily="34" charset="0"/>
              <a:buChar char="•"/>
            </a:pPr>
            <a:r>
              <a:rPr lang="es-MX" sz="2400" dirty="0" smtClean="0"/>
              <a:t>Organización para la ejecución.</a:t>
            </a:r>
          </a:p>
          <a:p>
            <a:pPr lvl="1" algn="just" eaLnBrk="1" hangingPunct="1">
              <a:buFont typeface="Arial" panose="020B0604020202020204" pitchFamily="34" charset="0"/>
              <a:buChar char="•"/>
            </a:pPr>
            <a:r>
              <a:rPr lang="es-MX" sz="2400" dirty="0" smtClean="0"/>
              <a:t>Criterios de programación.</a:t>
            </a:r>
          </a:p>
          <a:p>
            <a:pPr lvl="1" algn="just" eaLnBrk="1" hangingPunct="1">
              <a:buFont typeface="Arial" panose="020B0604020202020204" pitchFamily="34" charset="0"/>
              <a:buChar char="•"/>
            </a:pPr>
            <a:r>
              <a:rPr lang="es-MX" sz="2400" dirty="0" smtClean="0"/>
              <a:t>Flujo de procesos.</a:t>
            </a:r>
          </a:p>
          <a:p>
            <a:pPr lvl="1" algn="just" eaLnBrk="1" hangingPunct="1">
              <a:buFont typeface="Arial" panose="020B0604020202020204" pitchFamily="34" charset="0"/>
              <a:buChar char="•"/>
            </a:pPr>
            <a:r>
              <a:rPr lang="es-MX" sz="2400" dirty="0" smtClean="0"/>
              <a:t>Diagrama de Gantt.</a:t>
            </a:r>
          </a:p>
          <a:p>
            <a:pPr lvl="1" algn="just" eaLnBrk="1" hangingPunct="1">
              <a:buFont typeface="Arial" panose="020B0604020202020204" pitchFamily="34" charset="0"/>
              <a:buChar char="•"/>
            </a:pPr>
            <a:r>
              <a:rPr lang="es-MX" sz="2400" dirty="0" smtClean="0"/>
              <a:t>Listado de insumos.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05879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58</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3200" b="1" dirty="0" smtClean="0"/>
              <a:t>Modelo operacional</a:t>
            </a:r>
            <a:endParaRPr lang="es-ES" sz="3200" b="1" dirty="0" smtClean="0"/>
          </a:p>
        </p:txBody>
      </p:sp>
      <p:sp>
        <p:nvSpPr>
          <p:cNvPr id="117764" name="Rectangle 3"/>
          <p:cNvSpPr>
            <a:spLocks noGrp="1" noChangeArrowheads="1"/>
          </p:cNvSpPr>
          <p:nvPr>
            <p:ph type="body" idx="1"/>
          </p:nvPr>
        </p:nvSpPr>
        <p:spPr>
          <a:xfrm>
            <a:off x="457200" y="1628800"/>
            <a:ext cx="8229600" cy="4230786"/>
          </a:xfrm>
        </p:spPr>
        <p:txBody>
          <a:bodyPr/>
          <a:lstStyle/>
          <a:p>
            <a:pPr algn="just" eaLnBrk="1" hangingPunct="1">
              <a:buFont typeface="Arial" panose="020B0604020202020204" pitchFamily="34" charset="0"/>
              <a:buChar char="•"/>
            </a:pPr>
            <a:r>
              <a:rPr lang="es-MX" sz="2600" dirty="0" smtClean="0"/>
              <a:t>Contienen el detalle para la programación de actividades. </a:t>
            </a:r>
          </a:p>
          <a:p>
            <a:pPr marL="0" indent="0" algn="just" eaLnBrk="1" hangingPunct="1">
              <a:buNone/>
            </a:pPr>
            <a:endParaRPr lang="es-MX" sz="2600" dirty="0" smtClean="0"/>
          </a:p>
          <a:p>
            <a:pPr algn="just" eaLnBrk="1" hangingPunct="1">
              <a:buFont typeface="Arial" panose="020B0604020202020204" pitchFamily="34" charset="0"/>
              <a:buChar char="•"/>
            </a:pPr>
            <a:r>
              <a:rPr lang="es-MX" sz="2600" dirty="0" smtClean="0"/>
              <a:t>Requiere el </a:t>
            </a:r>
            <a:r>
              <a:rPr lang="es-MX" sz="2600" b="1" dirty="0" smtClean="0"/>
              <a:t>compromiso</a:t>
            </a:r>
            <a:r>
              <a:rPr lang="es-MX" sz="2600" dirty="0" smtClean="0"/>
              <a:t> de la entidad que tiene a su cargo el producto para validar las definiciones y la lista de insumos con los gobiernos </a:t>
            </a:r>
            <a:r>
              <a:rPr lang="es-MX" sz="2600" dirty="0" err="1" smtClean="0"/>
              <a:t>subnacionales</a:t>
            </a:r>
            <a:r>
              <a:rPr lang="es-MX" sz="2600" dirty="0" smtClean="0"/>
              <a:t>, de ser el caso.</a:t>
            </a:r>
            <a:endParaRPr lang="es-ES"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53649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59</a:t>
            </a:fld>
            <a:endParaRPr lang="es-ES" altLang="en-US" smtClean="0"/>
          </a:p>
        </p:txBody>
      </p:sp>
      <p:sp>
        <p:nvSpPr>
          <p:cNvPr id="116739" name="Rectangle 2"/>
          <p:cNvSpPr>
            <a:spLocks noGrp="1" noChangeArrowheads="1"/>
          </p:cNvSpPr>
          <p:nvPr>
            <p:ph type="title"/>
          </p:nvPr>
        </p:nvSpPr>
        <p:spPr/>
        <p:txBody>
          <a:bodyPr/>
          <a:lstStyle/>
          <a:p>
            <a:pPr eaLnBrk="1" hangingPunct="1"/>
            <a:r>
              <a:rPr lang="es-MX" sz="3200" b="1" dirty="0" smtClean="0"/>
              <a:t>Modelo operacional (Producto)</a:t>
            </a:r>
            <a:endParaRPr lang="es-ES" sz="3200" b="1" dirty="0" smtClean="0"/>
          </a:p>
        </p:txBody>
      </p:sp>
      <p:sp>
        <p:nvSpPr>
          <p:cNvPr id="116740" name="Rectangle 3"/>
          <p:cNvSpPr>
            <a:spLocks noGrp="1" noChangeArrowheads="1"/>
          </p:cNvSpPr>
          <p:nvPr>
            <p:ph type="body" idx="1"/>
          </p:nvPr>
        </p:nvSpPr>
        <p:spPr>
          <a:xfrm>
            <a:off x="285750" y="1647057"/>
            <a:ext cx="8572500" cy="4590255"/>
          </a:xfrm>
        </p:spPr>
        <p:txBody>
          <a:bodyPr/>
          <a:lstStyle/>
          <a:p>
            <a:pPr algn="just" eaLnBrk="1" hangingPunct="1">
              <a:lnSpc>
                <a:spcPct val="90000"/>
              </a:lnSpc>
              <a:buFont typeface="Arial" panose="020B0604020202020204" pitchFamily="34" charset="0"/>
              <a:buChar char="•"/>
            </a:pPr>
            <a:r>
              <a:rPr lang="es-MX" sz="2600" dirty="0" smtClean="0"/>
              <a:t>La </a:t>
            </a:r>
            <a:r>
              <a:rPr lang="es-MX" sz="2600" b="1" dirty="0" smtClean="0"/>
              <a:t>definición operacional:</a:t>
            </a:r>
          </a:p>
          <a:p>
            <a:pPr lvl="1" algn="just">
              <a:lnSpc>
                <a:spcPct val="90000"/>
              </a:lnSpc>
            </a:pPr>
            <a:r>
              <a:rPr lang="es-PE" sz="2400" dirty="0"/>
              <a:t>Es el procedimiento mediante el cual se estandariza, precisa y describen los contenidos del producto (bienes y servicios) entregados al grupo poblacional que recibe el producto.</a:t>
            </a:r>
            <a:endParaRPr lang="es-MX" sz="2400" dirty="0"/>
          </a:p>
          <a:p>
            <a:pPr marL="344487" lvl="1" indent="0" algn="just" eaLnBrk="1" hangingPunct="1">
              <a:lnSpc>
                <a:spcPct val="90000"/>
              </a:lnSpc>
              <a:buNone/>
            </a:pPr>
            <a:endParaRPr lang="es-MX" sz="1200" dirty="0" smtClean="0"/>
          </a:p>
          <a:p>
            <a:pPr lvl="1" algn="just">
              <a:lnSpc>
                <a:spcPct val="90000"/>
              </a:lnSpc>
            </a:pPr>
            <a:r>
              <a:rPr lang="es-MX" sz="2400" dirty="0"/>
              <a:t>Responde a las preguntas:</a:t>
            </a:r>
          </a:p>
          <a:p>
            <a:pPr lvl="2"/>
            <a:r>
              <a:rPr lang="es-ES" sz="2000" dirty="0"/>
              <a:t>¿Qué bienes y/o </a:t>
            </a:r>
            <a:r>
              <a:rPr lang="es-ES" sz="2000" dirty="0" smtClean="0"/>
              <a:t>servicios </a:t>
            </a:r>
            <a:r>
              <a:rPr lang="es-ES" sz="2000" dirty="0"/>
              <a:t>recibirá el grupo poblacional que recibe el producto? </a:t>
            </a:r>
            <a:endParaRPr lang="es-PE" sz="2000" dirty="0"/>
          </a:p>
          <a:p>
            <a:pPr lvl="2"/>
            <a:r>
              <a:rPr lang="es-ES" sz="2000" dirty="0"/>
              <a:t>¿Cuál es la modalidad de entrega del producto al grupo poblacional que recibe el producto? </a:t>
            </a:r>
            <a:endParaRPr lang="es-PE" sz="2000" dirty="0"/>
          </a:p>
          <a:p>
            <a:pPr lvl="2"/>
            <a:r>
              <a:rPr lang="es-ES" sz="2000" dirty="0"/>
              <a:t>¿Quién realiza la entrega del producto? </a:t>
            </a:r>
            <a:endParaRPr lang="es-PE" sz="2000" dirty="0"/>
          </a:p>
          <a:p>
            <a:pPr lvl="2"/>
            <a:r>
              <a:rPr lang="es-ES" sz="2000" dirty="0"/>
              <a:t>¿Dónde se entrega el producto</a:t>
            </a:r>
            <a:r>
              <a:rPr lang="es-ES" sz="2000" dirty="0" smtClean="0"/>
              <a:t>?</a:t>
            </a:r>
            <a:endParaRPr lang="es-PE"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7328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b="1" dirty="0" smtClean="0"/>
              <a:t>Uso de las </a:t>
            </a:r>
            <a:r>
              <a:rPr lang="es-ES" sz="3200" b="1" dirty="0"/>
              <a:t>e</a:t>
            </a:r>
            <a:r>
              <a:rPr lang="es-ES" sz="3200" b="1" dirty="0" smtClean="0"/>
              <a:t>valuaciones en el proceso de programación y formulación</a:t>
            </a:r>
            <a:br>
              <a:rPr lang="es-ES" sz="3200" b="1" dirty="0" smtClean="0"/>
            </a:br>
            <a:r>
              <a:rPr lang="es-ES" sz="3200" b="1" dirty="0"/>
              <a:t/>
            </a:r>
            <a:br>
              <a:rPr lang="es-ES" sz="3200" b="1" dirty="0"/>
            </a:br>
            <a:r>
              <a:rPr lang="es-ES" sz="3200" b="1" dirty="0" smtClean="0"/>
              <a:t/>
            </a:r>
            <a:br>
              <a:rPr lang="es-ES" sz="3200" b="1" dirty="0" smtClean="0"/>
            </a:br>
            <a:r>
              <a:rPr lang="es-ES" sz="3200" b="1" dirty="0" smtClean="0"/>
              <a:t/>
            </a:r>
            <a:br>
              <a:rPr lang="es-ES" sz="3200" b="1" dirty="0" smtClean="0"/>
            </a:br>
            <a:r>
              <a:rPr lang="es-ES" sz="3200" b="1" dirty="0"/>
              <a:t/>
            </a:r>
            <a:br>
              <a:rPr lang="es-ES" sz="3200" b="1" dirty="0"/>
            </a:br>
            <a:r>
              <a:rPr lang="es-ES" sz="3200" b="1" dirty="0" smtClean="0"/>
              <a:t/>
            </a:r>
            <a:br>
              <a:rPr lang="es-ES" sz="3200" b="1" dirty="0" smtClean="0"/>
            </a:br>
            <a:r>
              <a:rPr lang="es-ES" sz="3200" b="1" dirty="0"/>
              <a:t/>
            </a:r>
            <a:br>
              <a:rPr lang="es-ES" sz="3200" b="1" dirty="0"/>
            </a:br>
            <a:r>
              <a:rPr lang="es-ES" sz="3200" b="1" dirty="0" smtClean="0"/>
              <a:t/>
            </a:r>
            <a:br>
              <a:rPr lang="es-ES" sz="3200" b="1" dirty="0" smtClean="0"/>
            </a:br>
            <a:r>
              <a:rPr lang="es-ES" sz="3200" b="1" dirty="0"/>
              <a:t/>
            </a:r>
            <a:br>
              <a:rPr lang="es-ES" sz="3200" b="1" dirty="0"/>
            </a:br>
            <a:endParaRPr lang="es-ES" sz="3200" b="1" dirty="0"/>
          </a:p>
        </p:txBody>
      </p:sp>
      <p:sp>
        <p:nvSpPr>
          <p:cNvPr id="3" name="Marcador de contenido 2"/>
          <p:cNvSpPr>
            <a:spLocks noGrp="1"/>
          </p:cNvSpPr>
          <p:nvPr>
            <p:ph idx="1"/>
          </p:nvPr>
        </p:nvSpPr>
        <p:spPr>
          <a:xfrm>
            <a:off x="457200" y="1628800"/>
            <a:ext cx="8229600" cy="4061048"/>
          </a:xfrm>
        </p:spPr>
        <p:txBody>
          <a:bodyPr/>
          <a:lstStyle/>
          <a:p>
            <a:r>
              <a:rPr lang="es-ES" sz="2000" b="1" dirty="0" smtClean="0"/>
              <a:t>Ley </a:t>
            </a:r>
            <a:r>
              <a:rPr lang="es-ES" sz="2000" b="1" dirty="0"/>
              <a:t>de </a:t>
            </a:r>
            <a:r>
              <a:rPr lang="es-ES" sz="2000" b="1" dirty="0" smtClean="0"/>
              <a:t>Presupuesto 2015 (Numeral 14.3º): </a:t>
            </a:r>
          </a:p>
          <a:p>
            <a:pPr marL="0" indent="0">
              <a:buNone/>
            </a:pPr>
            <a:r>
              <a:rPr lang="es-ES" sz="2000" dirty="0" smtClean="0"/>
              <a:t>“…Para </a:t>
            </a:r>
            <a:r>
              <a:rPr lang="es-ES" sz="2000" dirty="0"/>
              <a:t>el caso de solicitudes de mayores recursos que estén vinculadas a acciones sujetas a compromisos de mejora de desempeño, </a:t>
            </a:r>
            <a:r>
              <a:rPr lang="es-ES" sz="2000" u="sng" dirty="0"/>
              <a:t>no podrán otorgarse de no presentar avance en el cumplimiento de compromisos</a:t>
            </a:r>
            <a:r>
              <a:rPr lang="es-ES" sz="2000" dirty="0" smtClean="0"/>
              <a:t>”.</a:t>
            </a:r>
          </a:p>
          <a:p>
            <a:endParaRPr lang="es-ES" sz="2000" dirty="0"/>
          </a:p>
          <a:p>
            <a:r>
              <a:rPr lang="es-ES" sz="2000" b="1" dirty="0"/>
              <a:t>Directiva </a:t>
            </a:r>
            <a:r>
              <a:rPr lang="es-ES" sz="2000" b="1" dirty="0" smtClean="0"/>
              <a:t>para Programación y </a:t>
            </a:r>
            <a:r>
              <a:rPr lang="es-ES" sz="2000" b="1" dirty="0"/>
              <a:t>Formulación Anual </a:t>
            </a:r>
            <a:r>
              <a:rPr lang="es-ES" sz="2000" b="1" dirty="0" smtClean="0"/>
              <a:t>2015 (Numeral </a:t>
            </a:r>
            <a:r>
              <a:rPr lang="es-ES" sz="2000" b="1" dirty="0"/>
              <a:t>20.3 </a:t>
            </a:r>
            <a:r>
              <a:rPr lang="es-ES" sz="2000" b="1" dirty="0" smtClean="0"/>
              <a:t>): </a:t>
            </a:r>
          </a:p>
          <a:p>
            <a:pPr marL="0" indent="0">
              <a:buNone/>
            </a:pPr>
            <a:r>
              <a:rPr lang="es-ES" sz="2000" dirty="0"/>
              <a:t>Para la </a:t>
            </a:r>
            <a:r>
              <a:rPr lang="es-ES" sz="2000" b="1" dirty="0" smtClean="0"/>
              <a:t>revisión</a:t>
            </a:r>
            <a:r>
              <a:rPr lang="es-ES" sz="2000" dirty="0" smtClean="0"/>
              <a:t> </a:t>
            </a:r>
            <a:r>
              <a:rPr lang="es-ES" sz="2000" dirty="0"/>
              <a:t>de la Programación Multianual y sustentación de la Formulación Presupuestaria </a:t>
            </a:r>
            <a:r>
              <a:rPr lang="es-ES" sz="2000" dirty="0" smtClean="0"/>
              <a:t>Anual, se deberá reportarse: “…</a:t>
            </a:r>
            <a:r>
              <a:rPr lang="es-ES" sz="2000" u="sng" dirty="0" smtClean="0"/>
              <a:t>las </a:t>
            </a:r>
            <a:r>
              <a:rPr lang="es-ES" sz="2000" u="sng" dirty="0"/>
              <a:t>acciones tomadas como respuesta a las recomendaciones de las evaluaciones independientes</a:t>
            </a:r>
            <a:r>
              <a:rPr lang="es-ES" sz="2000" dirty="0"/>
              <a:t> que haya tenido la entidad</a:t>
            </a:r>
            <a:r>
              <a:rPr lang="es-ES" sz="2000" dirty="0" smtClean="0"/>
              <a:t>”. </a:t>
            </a:r>
            <a:endParaRPr lang="es-ES" dirty="0"/>
          </a:p>
        </p:txBody>
      </p:sp>
      <p:sp>
        <p:nvSpPr>
          <p:cNvPr id="4" name="Marcador de pie de página 3"/>
          <p:cNvSpPr>
            <a:spLocks noGrp="1"/>
          </p:cNvSpPr>
          <p:nvPr>
            <p:ph type="ftr" sz="quarter" idx="11"/>
          </p:nvPr>
        </p:nvSpPr>
        <p:spPr/>
        <p:txBody>
          <a:bodyPr/>
          <a:lstStyle/>
          <a:p>
            <a:pPr>
              <a:defRPr/>
            </a:pPr>
            <a:r>
              <a:rPr lang="es-ES" altLang="en-US" smtClean="0"/>
              <a:t>Programas Presupuestales</a:t>
            </a:r>
            <a:endParaRPr lang="es-ES" altLang="en-US"/>
          </a:p>
        </p:txBody>
      </p:sp>
      <p:sp>
        <p:nvSpPr>
          <p:cNvPr id="5" name="Marcador de número de diapositiva 4"/>
          <p:cNvSpPr>
            <a:spLocks noGrp="1"/>
          </p:cNvSpPr>
          <p:nvPr>
            <p:ph type="sldNum" sz="quarter" idx="12"/>
          </p:nvPr>
        </p:nvSpPr>
        <p:spPr/>
        <p:txBody>
          <a:bodyPr/>
          <a:lstStyle/>
          <a:p>
            <a:pPr>
              <a:defRPr/>
            </a:pPr>
            <a:fld id="{6E89570E-40B3-4859-8DFF-465CC94344BA}" type="slidenum">
              <a:rPr lang="es-ES" altLang="en-US" smtClean="0"/>
              <a:pPr>
                <a:defRPr/>
              </a:pPr>
              <a:t>6</a:t>
            </a:fld>
            <a:endParaRPr lang="es-E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8994432"/>
      </p:ext>
    </p:extLst>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60</a:t>
            </a:fld>
            <a:endParaRPr lang="es-ES" altLang="en-US" smtClean="0"/>
          </a:p>
        </p:txBody>
      </p:sp>
      <p:sp>
        <p:nvSpPr>
          <p:cNvPr id="116739" name="Rectangle 2"/>
          <p:cNvSpPr>
            <a:spLocks noGrp="1" noChangeArrowheads="1"/>
          </p:cNvSpPr>
          <p:nvPr>
            <p:ph type="title"/>
          </p:nvPr>
        </p:nvSpPr>
        <p:spPr/>
        <p:txBody>
          <a:bodyPr/>
          <a:lstStyle/>
          <a:p>
            <a:pPr eaLnBrk="1" hangingPunct="1"/>
            <a:r>
              <a:rPr lang="es-MX" sz="3200" b="1" dirty="0" smtClean="0"/>
              <a:t>Modelo operacional (Producto)</a:t>
            </a:r>
            <a:endParaRPr lang="es-ES" sz="3200" b="1" dirty="0" smtClean="0"/>
          </a:p>
        </p:txBody>
      </p:sp>
      <p:sp>
        <p:nvSpPr>
          <p:cNvPr id="116740" name="Rectangle 3"/>
          <p:cNvSpPr>
            <a:spLocks noGrp="1" noChangeArrowheads="1"/>
          </p:cNvSpPr>
          <p:nvPr>
            <p:ph type="body" idx="1"/>
          </p:nvPr>
        </p:nvSpPr>
        <p:spPr>
          <a:xfrm>
            <a:off x="285750" y="1647057"/>
            <a:ext cx="8572500" cy="4446239"/>
          </a:xfrm>
        </p:spPr>
        <p:txBody>
          <a:bodyPr/>
          <a:lstStyle/>
          <a:p>
            <a:pPr algn="just" eaLnBrk="1" hangingPunct="1">
              <a:lnSpc>
                <a:spcPct val="90000"/>
              </a:lnSpc>
              <a:buFont typeface="Arial" panose="020B0604020202020204" pitchFamily="34" charset="0"/>
              <a:buChar char="•"/>
            </a:pPr>
            <a:r>
              <a:rPr lang="es-MX" sz="2600" b="1" dirty="0"/>
              <a:t>Organización para la entrega del producto:</a:t>
            </a:r>
          </a:p>
          <a:p>
            <a:pPr marL="0" indent="0" algn="just">
              <a:buNone/>
            </a:pPr>
            <a:endParaRPr lang="es-MX" sz="2600" b="1" dirty="0" smtClean="0"/>
          </a:p>
          <a:p>
            <a:pPr lvl="1" algn="just"/>
            <a:r>
              <a:rPr lang="es-ES" dirty="0" smtClean="0"/>
              <a:t>Identifica </a:t>
            </a:r>
            <a:r>
              <a:rPr lang="es-ES" dirty="0"/>
              <a:t>las unidades orgánicas (actores) con sus respectivos roles y funciones en la entrega del producto</a:t>
            </a:r>
            <a:r>
              <a:rPr lang="es-ES" dirty="0" smtClean="0"/>
              <a:t>.</a:t>
            </a:r>
          </a:p>
          <a:p>
            <a:pPr marL="344487" lvl="1" indent="0" algn="just">
              <a:buNone/>
            </a:pPr>
            <a:r>
              <a:rPr lang="es-ES" dirty="0" smtClean="0"/>
              <a:t> </a:t>
            </a:r>
            <a:endParaRPr lang="es-PE" dirty="0"/>
          </a:p>
          <a:p>
            <a:pPr lvl="1" algn="just"/>
            <a:r>
              <a:rPr lang="es-ES" dirty="0"/>
              <a:t>Si un producto es ejecutado conjuntamente por más de una entidad, identificar actores y sus respectivos roles para la entrega del producto. </a:t>
            </a:r>
            <a:endParaRPr lang="es-PE" dirty="0"/>
          </a:p>
          <a:p>
            <a:pPr algn="just" eaLnBrk="1" hangingPunct="1">
              <a:lnSpc>
                <a:spcPct val="90000"/>
              </a:lnSpc>
              <a:buFont typeface="Arial" panose="020B0604020202020204" pitchFamily="34" charset="0"/>
              <a:buChar char="•"/>
            </a:pPr>
            <a:endParaRPr lang="es-ES" sz="2600" b="1" dirty="0" smtClean="0"/>
          </a:p>
          <a:p>
            <a:pPr eaLnBrk="1" hangingPunct="1">
              <a:lnSpc>
                <a:spcPct val="90000"/>
              </a:lnSpc>
            </a:pPr>
            <a:endParaRPr lang="es-ES"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959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61</a:t>
            </a:fld>
            <a:endParaRPr lang="es-ES" altLang="en-US" smtClean="0"/>
          </a:p>
        </p:txBody>
      </p:sp>
      <p:sp>
        <p:nvSpPr>
          <p:cNvPr id="116739" name="Rectangle 2"/>
          <p:cNvSpPr>
            <a:spLocks noGrp="1" noChangeArrowheads="1"/>
          </p:cNvSpPr>
          <p:nvPr>
            <p:ph type="title"/>
          </p:nvPr>
        </p:nvSpPr>
        <p:spPr/>
        <p:txBody>
          <a:bodyPr/>
          <a:lstStyle/>
          <a:p>
            <a:pPr eaLnBrk="1" hangingPunct="1"/>
            <a:r>
              <a:rPr lang="es-MX" sz="3200" b="1" dirty="0" smtClean="0"/>
              <a:t>Modelo operacional (Producto)</a:t>
            </a:r>
            <a:endParaRPr lang="es-ES" sz="3200" b="1" dirty="0" smtClean="0"/>
          </a:p>
        </p:txBody>
      </p:sp>
      <p:sp>
        <p:nvSpPr>
          <p:cNvPr id="116740" name="Rectangle 3"/>
          <p:cNvSpPr>
            <a:spLocks noGrp="1" noChangeArrowheads="1"/>
          </p:cNvSpPr>
          <p:nvPr>
            <p:ph type="body" idx="1"/>
          </p:nvPr>
        </p:nvSpPr>
        <p:spPr>
          <a:xfrm>
            <a:off x="285750" y="1647056"/>
            <a:ext cx="8572500" cy="4086200"/>
          </a:xfrm>
        </p:spPr>
        <p:txBody>
          <a:bodyPr/>
          <a:lstStyle/>
          <a:p>
            <a:pPr algn="just" eaLnBrk="1" hangingPunct="1">
              <a:lnSpc>
                <a:spcPct val="90000"/>
              </a:lnSpc>
              <a:buFont typeface="Arial" panose="020B0604020202020204" pitchFamily="34" charset="0"/>
              <a:buChar char="•"/>
            </a:pPr>
            <a:r>
              <a:rPr lang="es-MX" sz="2800" b="1" dirty="0" smtClean="0"/>
              <a:t>Criterios de programación:</a:t>
            </a:r>
            <a:endParaRPr lang="es-MX" sz="2800" b="1" dirty="0"/>
          </a:p>
          <a:p>
            <a:pPr marL="0" indent="0" algn="just">
              <a:buNone/>
            </a:pPr>
            <a:endParaRPr lang="es-MX" sz="2800" b="1" dirty="0" smtClean="0"/>
          </a:p>
          <a:p>
            <a:pPr lvl="1" algn="just"/>
            <a:r>
              <a:rPr lang="es-ES" sz="2800" dirty="0"/>
              <a:t>Es la norma o estándar que establece cómo se determinan las metas de producción física del producto. Se debe señalar la fuente de información empleada para establecer los criterios</a:t>
            </a:r>
            <a:r>
              <a:rPr lang="es-ES" sz="2800" dirty="0" smtClean="0"/>
              <a:t>.</a:t>
            </a:r>
          </a:p>
          <a:p>
            <a:pPr marL="344487" lvl="1" indent="0" algn="just">
              <a:buNone/>
            </a:pPr>
            <a:endParaRPr lang="es-ES" sz="2600" b="1" dirty="0" smtClean="0"/>
          </a:p>
          <a:p>
            <a:pPr eaLnBrk="1" hangingPunct="1">
              <a:lnSpc>
                <a:spcPct val="90000"/>
              </a:lnSpc>
            </a:pPr>
            <a:endParaRPr lang="es-ES"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99320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62</a:t>
            </a:fld>
            <a:endParaRPr lang="es-ES" altLang="en-US" smtClean="0"/>
          </a:p>
        </p:txBody>
      </p:sp>
      <p:sp>
        <p:nvSpPr>
          <p:cNvPr id="116739" name="Rectangle 2"/>
          <p:cNvSpPr>
            <a:spLocks noGrp="1" noChangeArrowheads="1"/>
          </p:cNvSpPr>
          <p:nvPr>
            <p:ph type="title"/>
          </p:nvPr>
        </p:nvSpPr>
        <p:spPr/>
        <p:txBody>
          <a:bodyPr/>
          <a:lstStyle/>
          <a:p>
            <a:pPr eaLnBrk="1" hangingPunct="1"/>
            <a:r>
              <a:rPr lang="es-MX" sz="3200" b="1" dirty="0" smtClean="0"/>
              <a:t>Modelo operacional (Producto)</a:t>
            </a:r>
            <a:endParaRPr lang="es-ES" sz="3200" b="1" dirty="0" smtClean="0"/>
          </a:p>
        </p:txBody>
      </p:sp>
      <p:sp>
        <p:nvSpPr>
          <p:cNvPr id="116740" name="Rectangle 3"/>
          <p:cNvSpPr>
            <a:spLocks noGrp="1" noChangeArrowheads="1"/>
          </p:cNvSpPr>
          <p:nvPr>
            <p:ph type="body" idx="1"/>
          </p:nvPr>
        </p:nvSpPr>
        <p:spPr>
          <a:xfrm>
            <a:off x="285750" y="1647056"/>
            <a:ext cx="8572500" cy="4518248"/>
          </a:xfrm>
        </p:spPr>
        <p:txBody>
          <a:bodyPr/>
          <a:lstStyle/>
          <a:p>
            <a:pPr algn="just" eaLnBrk="1" hangingPunct="1">
              <a:lnSpc>
                <a:spcPct val="90000"/>
              </a:lnSpc>
              <a:buFont typeface="Arial" panose="020B0604020202020204" pitchFamily="34" charset="0"/>
              <a:buChar char="•"/>
            </a:pPr>
            <a:r>
              <a:rPr lang="es-MX" sz="2400" b="1" dirty="0" smtClean="0"/>
              <a:t>Método de agregación de actividades en productos:</a:t>
            </a:r>
            <a:endParaRPr lang="es-MX" sz="2400" b="1" dirty="0"/>
          </a:p>
          <a:p>
            <a:pPr marL="0" indent="0" algn="just">
              <a:buNone/>
            </a:pPr>
            <a:endParaRPr lang="es-MX" sz="800" b="1" dirty="0" smtClean="0"/>
          </a:p>
          <a:p>
            <a:pPr lvl="1" algn="just"/>
            <a:r>
              <a:rPr lang="es-ES" sz="2400" dirty="0" smtClean="0"/>
              <a:t>Es la regla </a:t>
            </a:r>
            <a:r>
              <a:rPr lang="es-ES" sz="2400" dirty="0"/>
              <a:t>que permita obtener de las metas físicas planteadas para las actividades y de la ejecución de dichas metas, las metas físicas de producto tanto programadas como ejecutadas</a:t>
            </a:r>
            <a:r>
              <a:rPr lang="es-ES" sz="2400" dirty="0" smtClean="0"/>
              <a:t>. Puede ser:</a:t>
            </a:r>
          </a:p>
          <a:p>
            <a:pPr lvl="2" algn="just"/>
            <a:r>
              <a:rPr lang="es-ES" sz="2000" dirty="0"/>
              <a:t>La suma de las metas físicas de las actividades (garantizando que las unidades de medida del producto y de las actividades es la misma). </a:t>
            </a:r>
            <a:endParaRPr lang="es-PE" sz="2000" dirty="0"/>
          </a:p>
          <a:p>
            <a:pPr lvl="2" algn="just"/>
            <a:r>
              <a:rPr lang="es-ES" sz="2000" dirty="0"/>
              <a:t>La meta física de la actividad más </a:t>
            </a:r>
            <a:r>
              <a:rPr lang="es-ES" sz="2000" dirty="0" smtClean="0"/>
              <a:t>relevante.</a:t>
            </a:r>
            <a:endParaRPr lang="es-PE" sz="2000" dirty="0"/>
          </a:p>
          <a:p>
            <a:pPr lvl="2" algn="just"/>
            <a:r>
              <a:rPr lang="es-ES" sz="2000" dirty="0"/>
              <a:t>La meta física más alta alcanzada en las </a:t>
            </a:r>
            <a:r>
              <a:rPr lang="es-ES" sz="2000" dirty="0" smtClean="0"/>
              <a:t>actividades.</a:t>
            </a:r>
            <a:endParaRPr lang="es-PE" sz="2000" dirty="0"/>
          </a:p>
          <a:p>
            <a:pPr lvl="2" algn="just"/>
            <a:r>
              <a:rPr lang="es-ES" sz="2000" dirty="0"/>
              <a:t>La meta física más baja alcanzada en las </a:t>
            </a:r>
            <a:r>
              <a:rPr lang="es-ES" sz="2000" dirty="0" smtClean="0"/>
              <a:t>actividades.</a:t>
            </a:r>
            <a:endParaRPr lang="es-PE" sz="2000" dirty="0"/>
          </a:p>
          <a:p>
            <a:pPr lvl="2" algn="just"/>
            <a:r>
              <a:rPr lang="es-ES" sz="2000" dirty="0"/>
              <a:t>Una combinación de las </a:t>
            </a:r>
            <a:r>
              <a:rPr lang="es-ES" sz="2000" dirty="0" smtClean="0"/>
              <a:t>anteriores.</a:t>
            </a:r>
            <a:endParaRPr lang="es-ES" sz="2000" dirty="0"/>
          </a:p>
          <a:p>
            <a:pPr marL="344487" lvl="1" indent="0" algn="just">
              <a:buNone/>
            </a:pPr>
            <a:endParaRPr lang="es-ES" sz="2600" b="1" dirty="0" smtClean="0"/>
          </a:p>
          <a:p>
            <a:pPr eaLnBrk="1" hangingPunct="1">
              <a:lnSpc>
                <a:spcPct val="90000"/>
              </a:lnSpc>
            </a:pPr>
            <a:endParaRPr lang="es-ES"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8836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63</a:t>
            </a:fld>
            <a:endParaRPr lang="es-ES" altLang="en-US" smtClean="0"/>
          </a:p>
        </p:txBody>
      </p:sp>
      <p:sp>
        <p:nvSpPr>
          <p:cNvPr id="116739" name="Rectangle 2"/>
          <p:cNvSpPr>
            <a:spLocks noGrp="1" noChangeArrowheads="1"/>
          </p:cNvSpPr>
          <p:nvPr>
            <p:ph type="title"/>
          </p:nvPr>
        </p:nvSpPr>
        <p:spPr>
          <a:xfrm>
            <a:off x="457200" y="277813"/>
            <a:ext cx="8229600" cy="558899"/>
          </a:xfrm>
        </p:spPr>
        <p:txBody>
          <a:bodyPr/>
          <a:lstStyle/>
          <a:p>
            <a:pPr eaLnBrk="1" hangingPunct="1"/>
            <a:r>
              <a:rPr lang="es-MX" sz="3200" b="1" dirty="0" smtClean="0"/>
              <a:t>Modelo operacional (Producto)</a:t>
            </a:r>
            <a:endParaRPr lang="es-ES" sz="3200" b="1" dirty="0" smtClean="0"/>
          </a:p>
        </p:txBody>
      </p:sp>
      <p:sp>
        <p:nvSpPr>
          <p:cNvPr id="116740" name="Rectangle 3"/>
          <p:cNvSpPr>
            <a:spLocks noGrp="1" noChangeArrowheads="1"/>
          </p:cNvSpPr>
          <p:nvPr>
            <p:ph type="body" idx="1"/>
          </p:nvPr>
        </p:nvSpPr>
        <p:spPr>
          <a:xfrm>
            <a:off x="285750" y="1647056"/>
            <a:ext cx="8572500" cy="3942184"/>
          </a:xfrm>
        </p:spPr>
        <p:txBody>
          <a:bodyPr/>
          <a:lstStyle/>
          <a:p>
            <a:pPr algn="just" eaLnBrk="1" hangingPunct="1">
              <a:lnSpc>
                <a:spcPct val="90000"/>
              </a:lnSpc>
              <a:buFont typeface="Arial" panose="020B0604020202020204" pitchFamily="34" charset="0"/>
              <a:buChar char="•"/>
            </a:pPr>
            <a:r>
              <a:rPr lang="es-MX" sz="2800" b="1" dirty="0" smtClean="0"/>
              <a:t>Flujo de procesos:</a:t>
            </a:r>
            <a:endParaRPr lang="es-MX" sz="2800" b="1" dirty="0"/>
          </a:p>
          <a:p>
            <a:pPr marL="0" indent="0" algn="just">
              <a:buNone/>
            </a:pPr>
            <a:endParaRPr lang="es-MX" sz="2800" b="1" dirty="0" smtClean="0"/>
          </a:p>
          <a:p>
            <a:pPr lvl="1" algn="just"/>
            <a:r>
              <a:rPr lang="es-ES" sz="2800" i="1" dirty="0"/>
              <a:t>Es la representación gráfica (simple) de los procesos para llegar a la entrega del producto, identificando roles y </a:t>
            </a:r>
            <a:r>
              <a:rPr lang="es-ES" sz="2800" i="1" dirty="0" smtClean="0"/>
              <a:t>actores.</a:t>
            </a:r>
            <a:endParaRPr lang="es-ES" sz="2800" b="1" dirty="0" smtClean="0"/>
          </a:p>
          <a:p>
            <a:pPr eaLnBrk="1" hangingPunct="1">
              <a:lnSpc>
                <a:spcPct val="90000"/>
              </a:lnSpc>
            </a:pPr>
            <a:endParaRPr lang="es-ES"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28802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64</a:t>
            </a:fld>
            <a:endParaRPr lang="es-ES" altLang="en-US" smtClean="0"/>
          </a:p>
        </p:txBody>
      </p:sp>
      <p:sp>
        <p:nvSpPr>
          <p:cNvPr id="116739" name="Rectangle 2"/>
          <p:cNvSpPr>
            <a:spLocks noGrp="1" noChangeArrowheads="1"/>
          </p:cNvSpPr>
          <p:nvPr>
            <p:ph type="title"/>
          </p:nvPr>
        </p:nvSpPr>
        <p:spPr>
          <a:xfrm>
            <a:off x="457200" y="277813"/>
            <a:ext cx="8229600" cy="558899"/>
          </a:xfrm>
        </p:spPr>
        <p:txBody>
          <a:bodyPr/>
          <a:lstStyle/>
          <a:p>
            <a:pPr eaLnBrk="1" hangingPunct="1"/>
            <a:r>
              <a:rPr lang="es-MX" sz="3200" b="1" dirty="0" smtClean="0"/>
              <a:t>Modelo operacional (Producto)</a:t>
            </a:r>
            <a:endParaRPr lang="es-ES" sz="3200" b="1" dirty="0" smtClean="0"/>
          </a:p>
        </p:txBody>
      </p:sp>
      <p:sp>
        <p:nvSpPr>
          <p:cNvPr id="116740" name="Rectangle 3"/>
          <p:cNvSpPr>
            <a:spLocks noGrp="1" noChangeArrowheads="1"/>
          </p:cNvSpPr>
          <p:nvPr>
            <p:ph type="body" idx="1"/>
          </p:nvPr>
        </p:nvSpPr>
        <p:spPr>
          <a:xfrm>
            <a:off x="323528" y="980728"/>
            <a:ext cx="8136904" cy="390872"/>
          </a:xfrm>
        </p:spPr>
        <p:txBody>
          <a:bodyPr/>
          <a:lstStyle/>
          <a:p>
            <a:pPr marL="0" indent="0" algn="just" eaLnBrk="1" hangingPunct="1">
              <a:lnSpc>
                <a:spcPct val="90000"/>
              </a:lnSpc>
              <a:buNone/>
            </a:pPr>
            <a:r>
              <a:rPr lang="es-MX" sz="2000" dirty="0" smtClean="0"/>
              <a:t>Nomenclatura </a:t>
            </a:r>
            <a:r>
              <a:rPr lang="es-MX" sz="2000" dirty="0" smtClean="0"/>
              <a:t>para la elaboración de diagramas de </a:t>
            </a:r>
            <a:r>
              <a:rPr lang="es-MX" sz="2000" dirty="0" smtClean="0"/>
              <a:t>flujo (Norma ANSI):</a:t>
            </a:r>
            <a:endParaRPr lang="es-MX" sz="2000" dirty="0"/>
          </a:p>
        </p:txBody>
      </p:sp>
      <p:graphicFrame>
        <p:nvGraphicFramePr>
          <p:cNvPr id="3" name="2 Tabla"/>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97704975"/>
              </p:ext>
            </p:extLst>
          </p:nvPr>
        </p:nvGraphicFramePr>
        <p:xfrm>
          <a:off x="1200207" y="1556792"/>
          <a:ext cx="6408712" cy="4608170"/>
        </p:xfrm>
        <a:graphic>
          <a:graphicData uri="http://schemas.openxmlformats.org/drawingml/2006/table">
            <a:tbl>
              <a:tblPr firstRow="1" firstCol="1" bandRow="1"/>
              <a:tblGrid>
                <a:gridCol w="1898773"/>
                <a:gridCol w="4509939"/>
              </a:tblGrid>
              <a:tr h="149776">
                <a:tc>
                  <a:txBody>
                    <a:bodyPr/>
                    <a:lstStyle/>
                    <a:p>
                      <a:pPr algn="ctr">
                        <a:lnSpc>
                          <a:spcPct val="115000"/>
                        </a:lnSpc>
                        <a:spcAft>
                          <a:spcPts val="0"/>
                        </a:spcAft>
                      </a:pPr>
                      <a:r>
                        <a:rPr lang="es-PE" sz="1200" b="1" dirty="0">
                          <a:effectLst/>
                          <a:latin typeface="Calibri"/>
                          <a:ea typeface="Calibri"/>
                          <a:cs typeface="Times New Roman"/>
                        </a:rPr>
                        <a:t>SIMBOLO</a:t>
                      </a:r>
                      <a:endParaRPr lang="es-PE" sz="1200" dirty="0">
                        <a:effectLst/>
                        <a:latin typeface="Calibri"/>
                        <a:ea typeface="Calibri"/>
                        <a:cs typeface="Times New Roman"/>
                      </a:endParaRP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b="1" dirty="0">
                          <a:effectLst/>
                          <a:latin typeface="Calibri"/>
                          <a:ea typeface="Calibri"/>
                          <a:cs typeface="Times New Roman"/>
                        </a:rPr>
                        <a:t>REPRESENTA</a:t>
                      </a:r>
                      <a:endParaRPr lang="es-PE" sz="1200" dirty="0">
                        <a:effectLst/>
                        <a:latin typeface="Calibri"/>
                        <a:ea typeface="Calibri"/>
                        <a:cs typeface="Times New Roman"/>
                      </a:endParaRP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855">
                <a:tc>
                  <a:txBody>
                    <a:bodyPr/>
                    <a:lstStyle/>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200" b="1" dirty="0" smtClean="0">
                          <a:effectLst/>
                          <a:latin typeface="Calibri"/>
                          <a:ea typeface="Calibri"/>
                          <a:cs typeface="Times New Roman"/>
                        </a:rPr>
                        <a:t>INICIO  </a:t>
                      </a:r>
                      <a:r>
                        <a:rPr lang="es-PE" sz="1200" b="1" dirty="0">
                          <a:effectLst/>
                          <a:latin typeface="Calibri"/>
                          <a:ea typeface="Calibri"/>
                          <a:cs typeface="Times New Roman"/>
                        </a:rPr>
                        <a:t>o TERMINO:</a:t>
                      </a:r>
                      <a:r>
                        <a:rPr lang="es-PE" sz="1200" dirty="0">
                          <a:effectLst/>
                          <a:latin typeface="Calibri"/>
                          <a:ea typeface="Calibri"/>
                          <a:cs typeface="Times New Roman"/>
                        </a:rPr>
                        <a:t> Indica el principio o el fin del flujo, puede ser acción o lugar.</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99">
                <a:tc>
                  <a:txBody>
                    <a:bodyPr/>
                    <a:lstStyle/>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200" b="1" dirty="0" smtClean="0">
                          <a:effectLst/>
                          <a:latin typeface="Calibri"/>
                          <a:ea typeface="Calibri"/>
                          <a:cs typeface="Times New Roman"/>
                        </a:rPr>
                        <a:t>ACTIVIDAD</a:t>
                      </a:r>
                      <a:r>
                        <a:rPr lang="es-PE" sz="1200" b="1" dirty="0">
                          <a:effectLst/>
                          <a:latin typeface="Calibri"/>
                          <a:ea typeface="Calibri"/>
                          <a:cs typeface="Times New Roman"/>
                        </a:rPr>
                        <a:t>: </a:t>
                      </a:r>
                      <a:r>
                        <a:rPr lang="es-PE" sz="1200" dirty="0">
                          <a:effectLst/>
                          <a:latin typeface="Calibri"/>
                          <a:ea typeface="Calibri"/>
                          <a:cs typeface="Times New Roman"/>
                        </a:rPr>
                        <a:t>Describe las actividades / tareas / acciones que se ejecutan como parte del proceso / procedimiento.</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99">
                <a:tc>
                  <a:txBody>
                    <a:bodyPr/>
                    <a:lstStyle/>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200" b="1" dirty="0" smtClean="0">
                          <a:effectLst/>
                          <a:latin typeface="Calibri"/>
                          <a:ea typeface="Calibri"/>
                          <a:cs typeface="Times New Roman"/>
                        </a:rPr>
                        <a:t>DOCUMENTO</a:t>
                      </a:r>
                      <a:r>
                        <a:rPr lang="es-PE" sz="1200" b="1" dirty="0">
                          <a:effectLst/>
                          <a:latin typeface="Calibri"/>
                          <a:ea typeface="Calibri"/>
                          <a:cs typeface="Times New Roman"/>
                        </a:rPr>
                        <a:t>: </a:t>
                      </a:r>
                      <a:r>
                        <a:rPr lang="es-PE" sz="1200" dirty="0">
                          <a:effectLst/>
                          <a:latin typeface="Calibri"/>
                          <a:ea typeface="Calibri"/>
                          <a:cs typeface="Times New Roman"/>
                        </a:rPr>
                        <a:t>Representa un documento en general que entra, se utiliza, se genera o sale del proceso / procedimiento.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99">
                <a:tc>
                  <a:txBody>
                    <a:bodyPr/>
                    <a:lstStyle/>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200" b="1" dirty="0" smtClean="0">
                          <a:effectLst/>
                          <a:latin typeface="Calibri"/>
                          <a:ea typeface="Calibri"/>
                          <a:cs typeface="Times New Roman"/>
                        </a:rPr>
                        <a:t>DECISIÓN </a:t>
                      </a:r>
                      <a:r>
                        <a:rPr lang="es-PE" sz="1200" b="1" dirty="0">
                          <a:effectLst/>
                          <a:latin typeface="Calibri"/>
                          <a:ea typeface="Calibri"/>
                          <a:cs typeface="Times New Roman"/>
                        </a:rPr>
                        <a:t>O ALTERNATIVA: </a:t>
                      </a:r>
                      <a:r>
                        <a:rPr lang="es-PE" sz="1200" dirty="0">
                          <a:effectLst/>
                          <a:latin typeface="Calibri"/>
                          <a:ea typeface="Calibri"/>
                          <a:cs typeface="Times New Roman"/>
                        </a:rPr>
                        <a:t>Indica un punto dentro del flujo en donde se debe tomar una decisión entre dos o más alternativas.</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99">
                <a:tc>
                  <a:txBody>
                    <a:bodyPr/>
                    <a:lstStyle/>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200" b="1" dirty="0" smtClean="0">
                          <a:effectLst/>
                          <a:latin typeface="Calibri"/>
                          <a:ea typeface="Calibri"/>
                          <a:cs typeface="Times New Roman"/>
                        </a:rPr>
                        <a:t>ARCHIVO </a:t>
                      </a:r>
                      <a:r>
                        <a:rPr lang="es-PE" sz="1200" b="1" dirty="0">
                          <a:effectLst/>
                          <a:latin typeface="Calibri"/>
                          <a:ea typeface="Calibri"/>
                          <a:cs typeface="Times New Roman"/>
                        </a:rPr>
                        <a:t>/ ALMACENAMIENTO: </a:t>
                      </a:r>
                      <a:r>
                        <a:rPr lang="es-PE" sz="1200" dirty="0">
                          <a:effectLst/>
                          <a:latin typeface="Calibri"/>
                          <a:ea typeface="Calibri"/>
                          <a:cs typeface="Times New Roman"/>
                        </a:rPr>
                        <a:t>Indica que se guarda un documento en forma temporal o permanente.</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99">
                <a:tc>
                  <a:txBody>
                    <a:bodyPr/>
                    <a:lstStyle/>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200" b="1" dirty="0" smtClean="0">
                          <a:effectLst/>
                          <a:latin typeface="Calibri"/>
                          <a:ea typeface="Calibri"/>
                          <a:cs typeface="Times New Roman"/>
                        </a:rPr>
                        <a:t>CONECTOR </a:t>
                      </a:r>
                      <a:r>
                        <a:rPr lang="es-PE" sz="1200" b="1" dirty="0">
                          <a:effectLst/>
                          <a:latin typeface="Calibri"/>
                          <a:ea typeface="Calibri"/>
                          <a:cs typeface="Times New Roman"/>
                        </a:rPr>
                        <a:t>DE PÁGINA: </a:t>
                      </a:r>
                      <a:r>
                        <a:rPr lang="es-PE" sz="1200" dirty="0">
                          <a:effectLst/>
                          <a:latin typeface="Calibri"/>
                          <a:ea typeface="Calibri"/>
                          <a:cs typeface="Times New Roman"/>
                        </a:rPr>
                        <a:t>indica la conexión o enlace con otra hoja diferente en la que continua el diagrama de flujo.</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99">
                <a:tc>
                  <a:txBody>
                    <a:bodyPr/>
                    <a:lstStyle/>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p>
                      <a:pPr>
                        <a:lnSpc>
                          <a:spcPct val="115000"/>
                        </a:lnSpc>
                        <a:spcAft>
                          <a:spcPts val="0"/>
                        </a:spcAft>
                      </a:pPr>
                      <a:r>
                        <a:rPr lang="es-PE" sz="600">
                          <a:effectLst/>
                          <a:latin typeface="Calibri"/>
                          <a:ea typeface="Calibri"/>
                          <a:cs typeface="Times New Roman"/>
                        </a:rPr>
                        <a:t>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200" b="1" dirty="0" smtClean="0">
                          <a:effectLst/>
                          <a:latin typeface="Calibri"/>
                          <a:ea typeface="Calibri"/>
                          <a:cs typeface="Times New Roman"/>
                        </a:rPr>
                        <a:t>CONECTOR</a:t>
                      </a:r>
                      <a:r>
                        <a:rPr lang="es-PE" sz="1200" b="1" dirty="0">
                          <a:effectLst/>
                          <a:latin typeface="Calibri"/>
                          <a:ea typeface="Calibri"/>
                          <a:cs typeface="Times New Roman"/>
                        </a:rPr>
                        <a:t>: </a:t>
                      </a:r>
                      <a:r>
                        <a:rPr lang="es-PE" sz="1200" dirty="0">
                          <a:effectLst/>
                          <a:latin typeface="Calibri"/>
                          <a:ea typeface="Calibri"/>
                          <a:cs typeface="Times New Roman"/>
                        </a:rPr>
                        <a:t>representa una conexión o </a:t>
                      </a:r>
                      <a:r>
                        <a:rPr lang="es-PE" sz="1200" dirty="0" smtClean="0">
                          <a:effectLst/>
                          <a:latin typeface="Calibri"/>
                          <a:ea typeface="Calibri"/>
                          <a:cs typeface="Times New Roman"/>
                        </a:rPr>
                        <a:t>enla </a:t>
                      </a:r>
                      <a:r>
                        <a:rPr lang="es-PE" sz="1200" dirty="0">
                          <a:effectLst/>
                          <a:latin typeface="Calibri"/>
                          <a:ea typeface="Calibri"/>
                          <a:cs typeface="Times New Roman"/>
                        </a:rPr>
                        <a:t>ce de una parte del diagrama de flujo con otra parte lejana del mismo.</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99">
                <a:tc>
                  <a:txBody>
                    <a:bodyPr/>
                    <a:lstStyle/>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p>
                      <a:pPr>
                        <a:lnSpc>
                          <a:spcPct val="115000"/>
                        </a:lnSpc>
                        <a:spcAft>
                          <a:spcPts val="0"/>
                        </a:spcAft>
                      </a:pPr>
                      <a:r>
                        <a:rPr lang="es-PE" sz="600" dirty="0">
                          <a:effectLst/>
                          <a:latin typeface="Calibri"/>
                          <a:ea typeface="Calibri"/>
                          <a:cs typeface="Times New Roman"/>
                        </a:rPr>
                        <a:t> </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200" b="1" dirty="0" smtClean="0">
                          <a:effectLst/>
                          <a:latin typeface="Calibri"/>
                          <a:ea typeface="Calibri"/>
                          <a:cs typeface="Times New Roman"/>
                        </a:rPr>
                        <a:t>FLUJO </a:t>
                      </a:r>
                      <a:r>
                        <a:rPr lang="es-PE" sz="1200" b="1" dirty="0">
                          <a:effectLst/>
                          <a:latin typeface="Calibri"/>
                          <a:ea typeface="Calibri"/>
                          <a:cs typeface="Times New Roman"/>
                        </a:rPr>
                        <a:t>DIRECCIONAL: </a:t>
                      </a:r>
                      <a:r>
                        <a:rPr lang="es-PE" sz="1200" dirty="0">
                          <a:effectLst/>
                          <a:latin typeface="Calibri"/>
                          <a:ea typeface="Calibri"/>
                          <a:cs typeface="Times New Roman"/>
                        </a:rPr>
                        <a:t>Indica el flujo del proceso o la secuencia de realización de los procesos / procedimientos.</a:t>
                      </a:r>
                    </a:p>
                  </a:txBody>
                  <a:tcPr marL="9497" marR="9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1 Terminador"/>
          <p:cNvSpPr/>
          <p:nvPr/>
        </p:nvSpPr>
        <p:spPr>
          <a:xfrm>
            <a:off x="1914600" y="1892122"/>
            <a:ext cx="546942" cy="216024"/>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0" name="2 Proceso"/>
          <p:cNvSpPr/>
          <p:nvPr/>
        </p:nvSpPr>
        <p:spPr>
          <a:xfrm>
            <a:off x="1847652" y="2355702"/>
            <a:ext cx="680839" cy="36004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1" name="3 Documento"/>
          <p:cNvSpPr/>
          <p:nvPr/>
        </p:nvSpPr>
        <p:spPr>
          <a:xfrm>
            <a:off x="1847652" y="2883407"/>
            <a:ext cx="680839" cy="432048"/>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2" name="4 Decisión"/>
          <p:cNvSpPr/>
          <p:nvPr/>
        </p:nvSpPr>
        <p:spPr>
          <a:xfrm>
            <a:off x="1830884" y="3427939"/>
            <a:ext cx="714375" cy="428625"/>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3" name="5 Combinar"/>
          <p:cNvSpPr/>
          <p:nvPr/>
        </p:nvSpPr>
        <p:spPr>
          <a:xfrm>
            <a:off x="1930896" y="4004003"/>
            <a:ext cx="514350" cy="400050"/>
          </a:xfrm>
          <a:prstGeom prst="flowChartMer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4" name="6 Conector fuera de página"/>
          <p:cNvSpPr/>
          <p:nvPr/>
        </p:nvSpPr>
        <p:spPr>
          <a:xfrm>
            <a:off x="1997571" y="4539591"/>
            <a:ext cx="381000" cy="419100"/>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5" name="7 Conector"/>
          <p:cNvSpPr/>
          <p:nvPr/>
        </p:nvSpPr>
        <p:spPr>
          <a:xfrm>
            <a:off x="1992809" y="5123538"/>
            <a:ext cx="390525" cy="36195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cxnSp>
        <p:nvCxnSpPr>
          <p:cNvPr id="16" name="8 Conector recto de flecha"/>
          <p:cNvCxnSpPr/>
          <p:nvPr/>
        </p:nvCxnSpPr>
        <p:spPr>
          <a:xfrm>
            <a:off x="1645146" y="5860445"/>
            <a:ext cx="1085850" cy="0"/>
          </a:xfrm>
          <a:prstGeom prst="straightConnector1">
            <a:avLst/>
          </a:pr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32063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65</a:t>
            </a:fld>
            <a:endParaRPr lang="es-ES" altLang="en-US" smtClean="0"/>
          </a:p>
        </p:txBody>
      </p:sp>
      <p:sp>
        <p:nvSpPr>
          <p:cNvPr id="116739" name="Rectangle 2"/>
          <p:cNvSpPr>
            <a:spLocks noGrp="1" noChangeArrowheads="1"/>
          </p:cNvSpPr>
          <p:nvPr>
            <p:ph type="title"/>
          </p:nvPr>
        </p:nvSpPr>
        <p:spPr>
          <a:xfrm>
            <a:off x="457200" y="277813"/>
            <a:ext cx="8229600" cy="558899"/>
          </a:xfrm>
        </p:spPr>
        <p:txBody>
          <a:bodyPr/>
          <a:lstStyle/>
          <a:p>
            <a:pPr eaLnBrk="1" hangingPunct="1"/>
            <a:r>
              <a:rPr lang="es-MX" sz="3200" b="1" dirty="0" smtClean="0"/>
              <a:t>Modelo operacional (Producto)</a:t>
            </a:r>
            <a:endParaRPr lang="es-ES" sz="3200" b="1" dirty="0" smtClean="0"/>
          </a:p>
        </p:txBody>
      </p:sp>
      <p:sp>
        <p:nvSpPr>
          <p:cNvPr id="116740" name="Rectangle 3"/>
          <p:cNvSpPr>
            <a:spLocks noGrp="1" noChangeArrowheads="1"/>
          </p:cNvSpPr>
          <p:nvPr>
            <p:ph type="body" idx="1"/>
          </p:nvPr>
        </p:nvSpPr>
        <p:spPr>
          <a:xfrm>
            <a:off x="323528" y="1628800"/>
            <a:ext cx="2664296" cy="288032"/>
          </a:xfrm>
        </p:spPr>
        <p:txBody>
          <a:bodyPr/>
          <a:lstStyle/>
          <a:p>
            <a:pPr marL="0" indent="0" algn="just" eaLnBrk="1" hangingPunct="1">
              <a:lnSpc>
                <a:spcPct val="90000"/>
              </a:lnSpc>
              <a:buNone/>
            </a:pPr>
            <a:r>
              <a:rPr lang="es-MX" sz="2000" dirty="0" smtClean="0"/>
              <a:t>Flujo de procesos:</a:t>
            </a:r>
            <a:endParaRPr lang="es-MX" sz="2000" dirty="0"/>
          </a:p>
        </p:txBody>
      </p:sp>
      <p:pic>
        <p:nvPicPr>
          <p:cNvPr id="6" name="5 Imagen"/>
          <p:cNvPicPr/>
          <p:nvPr/>
        </p:nvPicPr>
        <p:blipFill>
          <a:blip r:embed="rId2" cstate="print"/>
          <a:srcRect l="64794" t="26742" r="8677" b="6966"/>
          <a:stretch>
            <a:fillRect/>
          </a:stretch>
        </p:blipFill>
        <p:spPr bwMode="auto">
          <a:xfrm>
            <a:off x="4716016" y="1772816"/>
            <a:ext cx="2880320" cy="4248472"/>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16614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66</a:t>
            </a:fld>
            <a:endParaRPr lang="es-ES" altLang="en-US" smtClean="0"/>
          </a:p>
        </p:txBody>
      </p:sp>
      <p:pic>
        <p:nvPicPr>
          <p:cNvPr id="7" name="Picture 3"/>
          <p:cNvPicPr>
            <a:picLocks noChangeAspect="1" noChangeArrowheads="1"/>
          </p:cNvPicPr>
          <p:nvPr/>
        </p:nvPicPr>
        <p:blipFill>
          <a:blip r:embed="rId3" cstate="print"/>
          <a:srcRect/>
          <a:stretch>
            <a:fillRect/>
          </a:stretch>
        </p:blipFill>
        <p:spPr bwMode="auto">
          <a:xfrm>
            <a:off x="3491880" y="836712"/>
            <a:ext cx="4806648" cy="5328592"/>
          </a:xfrm>
          <a:prstGeom prst="rect">
            <a:avLst/>
          </a:prstGeom>
          <a:noFill/>
          <a:ln w="9525">
            <a:noFill/>
            <a:miter lim="800000"/>
            <a:headEnd/>
            <a:tailEnd/>
          </a:ln>
        </p:spPr>
      </p:pic>
      <p:sp>
        <p:nvSpPr>
          <p:cNvPr id="8" name="Rectangle 2"/>
          <p:cNvSpPr>
            <a:spLocks noGrp="1" noChangeArrowheads="1"/>
          </p:cNvSpPr>
          <p:nvPr>
            <p:ph type="title"/>
          </p:nvPr>
        </p:nvSpPr>
        <p:spPr>
          <a:xfrm>
            <a:off x="457200" y="277813"/>
            <a:ext cx="8229600" cy="558899"/>
          </a:xfrm>
        </p:spPr>
        <p:txBody>
          <a:bodyPr/>
          <a:lstStyle/>
          <a:p>
            <a:pPr eaLnBrk="1" hangingPunct="1"/>
            <a:r>
              <a:rPr lang="es-MX" sz="3200" b="1" dirty="0" smtClean="0"/>
              <a:t>Modelo operacional (Producto)</a:t>
            </a:r>
            <a:endParaRPr lang="es-ES" sz="3200" b="1" dirty="0" smtClean="0"/>
          </a:p>
        </p:txBody>
      </p:sp>
      <p:sp>
        <p:nvSpPr>
          <p:cNvPr id="9" name="Rectangle 3"/>
          <p:cNvSpPr txBox="1">
            <a:spLocks noChangeArrowheads="1"/>
          </p:cNvSpPr>
          <p:nvPr/>
        </p:nvSpPr>
        <p:spPr bwMode="auto">
          <a:xfrm>
            <a:off x="450172" y="836712"/>
            <a:ext cx="2488232" cy="9365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a:lstStyle>
          <a:p>
            <a:pPr marL="0" indent="0" algn="just" eaLnBrk="1" hangingPunct="1">
              <a:lnSpc>
                <a:spcPct val="90000"/>
              </a:lnSpc>
              <a:buFont typeface="Wingdings" pitchFamily="2" charset="2"/>
              <a:buNone/>
            </a:pPr>
            <a:r>
              <a:rPr lang="es-MX" sz="2000" dirty="0" smtClean="0"/>
              <a:t>Ejemplo de diagrama de flujo:</a:t>
            </a:r>
            <a:endParaRPr lang="es-MX"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23385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67</a:t>
            </a:fld>
            <a:endParaRPr lang="es-ES" altLang="en-US" smtClean="0"/>
          </a:p>
        </p:txBody>
      </p:sp>
      <p:sp>
        <p:nvSpPr>
          <p:cNvPr id="116739" name="Rectangle 2"/>
          <p:cNvSpPr>
            <a:spLocks noGrp="1" noChangeArrowheads="1"/>
          </p:cNvSpPr>
          <p:nvPr>
            <p:ph type="title"/>
          </p:nvPr>
        </p:nvSpPr>
        <p:spPr/>
        <p:txBody>
          <a:bodyPr/>
          <a:lstStyle/>
          <a:p>
            <a:pPr eaLnBrk="1" hangingPunct="1"/>
            <a:r>
              <a:rPr lang="es-MX" sz="3200" b="1" dirty="0" smtClean="0"/>
              <a:t>Modelo operacional (Actividades)</a:t>
            </a:r>
            <a:endParaRPr lang="es-ES" sz="3200" b="1" dirty="0" smtClean="0"/>
          </a:p>
        </p:txBody>
      </p:sp>
      <p:sp>
        <p:nvSpPr>
          <p:cNvPr id="116740" name="Rectangle 3"/>
          <p:cNvSpPr>
            <a:spLocks noGrp="1" noChangeArrowheads="1"/>
          </p:cNvSpPr>
          <p:nvPr>
            <p:ph type="body" idx="1"/>
          </p:nvPr>
        </p:nvSpPr>
        <p:spPr>
          <a:xfrm>
            <a:off x="285750" y="1647057"/>
            <a:ext cx="8572500" cy="4518247"/>
          </a:xfrm>
        </p:spPr>
        <p:txBody>
          <a:bodyPr/>
          <a:lstStyle/>
          <a:p>
            <a:pPr algn="just" eaLnBrk="1" hangingPunct="1">
              <a:lnSpc>
                <a:spcPct val="90000"/>
              </a:lnSpc>
              <a:buFont typeface="Arial" panose="020B0604020202020204" pitchFamily="34" charset="0"/>
              <a:buChar char="•"/>
            </a:pPr>
            <a:r>
              <a:rPr lang="es-MX" sz="2800" dirty="0" smtClean="0"/>
              <a:t>En el caso de las actividades, el modelo operacional no incluye el “método de agregación” e incorpora:</a:t>
            </a:r>
          </a:p>
          <a:p>
            <a:pPr marL="0" indent="0" algn="just" eaLnBrk="1" hangingPunct="1">
              <a:lnSpc>
                <a:spcPct val="90000"/>
              </a:lnSpc>
              <a:buNone/>
            </a:pPr>
            <a:endParaRPr lang="es-MX" sz="1400" dirty="0" smtClean="0"/>
          </a:p>
          <a:p>
            <a:pPr lvl="1" algn="just" eaLnBrk="1" hangingPunct="1">
              <a:lnSpc>
                <a:spcPct val="90000"/>
              </a:lnSpc>
              <a:buFont typeface="Arial" panose="020B0604020202020204" pitchFamily="34" charset="0"/>
              <a:buChar char="•"/>
            </a:pPr>
            <a:r>
              <a:rPr lang="es-MX" sz="2400" b="1" dirty="0" smtClean="0"/>
              <a:t>Diagrama de </a:t>
            </a:r>
            <a:r>
              <a:rPr lang="es-MX" sz="2400" b="1" dirty="0"/>
              <a:t>G</a:t>
            </a:r>
            <a:r>
              <a:rPr lang="es-MX" sz="2400" b="1" dirty="0" smtClean="0"/>
              <a:t>antt: </a:t>
            </a:r>
            <a:r>
              <a:rPr lang="es-MX" sz="2400" dirty="0" smtClean="0"/>
              <a:t>Es una herramienta gráfica que permite </a:t>
            </a:r>
            <a:r>
              <a:rPr lang="es-ES" sz="2400" dirty="0" smtClean="0"/>
              <a:t>la </a:t>
            </a:r>
            <a:r>
              <a:rPr lang="es-ES" sz="2400" dirty="0"/>
              <a:t>planificación </a:t>
            </a:r>
            <a:r>
              <a:rPr lang="es-ES" sz="2400" dirty="0" smtClean="0"/>
              <a:t>temporal de </a:t>
            </a:r>
            <a:r>
              <a:rPr lang="es-ES" sz="2400" dirty="0"/>
              <a:t>la ejecución de </a:t>
            </a:r>
            <a:r>
              <a:rPr lang="es-ES" sz="2400" dirty="0" smtClean="0"/>
              <a:t>los procesos y tareas involucrados en la actividad, como mínimo debe contener:</a:t>
            </a:r>
          </a:p>
          <a:p>
            <a:pPr lvl="1" algn="just" eaLnBrk="1" hangingPunct="1">
              <a:lnSpc>
                <a:spcPct val="90000"/>
              </a:lnSpc>
              <a:buFont typeface="Arial" panose="020B0604020202020204" pitchFamily="34" charset="0"/>
              <a:buChar char="•"/>
            </a:pPr>
            <a:endParaRPr lang="es-ES" sz="1000" dirty="0" smtClean="0"/>
          </a:p>
          <a:p>
            <a:pPr lvl="2" algn="just"/>
            <a:r>
              <a:rPr lang="es-ES" sz="2400" dirty="0"/>
              <a:t>Identificador de tarea / proceso / acción</a:t>
            </a:r>
            <a:endParaRPr lang="es-PE" sz="2400" dirty="0"/>
          </a:p>
          <a:p>
            <a:pPr lvl="2" algn="just"/>
            <a:r>
              <a:rPr lang="es-ES" sz="2400" dirty="0"/>
              <a:t>Tarea / proceso / acción</a:t>
            </a:r>
            <a:endParaRPr lang="es-PE" sz="2400" dirty="0"/>
          </a:p>
          <a:p>
            <a:pPr lvl="2" algn="just"/>
            <a:r>
              <a:rPr lang="es-ES" sz="2400" dirty="0"/>
              <a:t>Unidad de </a:t>
            </a:r>
            <a:r>
              <a:rPr lang="es-ES" sz="2400" dirty="0" smtClean="0"/>
              <a:t>medida</a:t>
            </a:r>
            <a:endParaRPr lang="es-PE"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4165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4 Marcador de pie de página"/>
          <p:cNvSpPr>
            <a:spLocks noGrp="1"/>
          </p:cNvSpPr>
          <p:nvPr>
            <p:ph type="ftr" sz="quarter" idx="11"/>
          </p:nvPr>
        </p:nvSpPr>
        <p:spPr>
          <a:noFill/>
        </p:spPr>
        <p:txBody>
          <a:bodyPr/>
          <a:lstStyle/>
          <a:p>
            <a:r>
              <a:rPr lang="es-ES" altLang="en-US" smtClean="0"/>
              <a:t>Programas Presupuestales</a:t>
            </a:r>
          </a:p>
        </p:txBody>
      </p:sp>
      <p:sp>
        <p:nvSpPr>
          <p:cNvPr id="116738" name="5 Marcador de número de diapositiva"/>
          <p:cNvSpPr>
            <a:spLocks noGrp="1"/>
          </p:cNvSpPr>
          <p:nvPr>
            <p:ph type="sldNum" sz="quarter" idx="12"/>
          </p:nvPr>
        </p:nvSpPr>
        <p:spPr>
          <a:noFill/>
        </p:spPr>
        <p:txBody>
          <a:bodyPr/>
          <a:lstStyle/>
          <a:p>
            <a:fld id="{AB52A437-C7E4-49E5-8A13-00D5474B4392}" type="slidenum">
              <a:rPr lang="es-ES" altLang="en-US" smtClean="0"/>
              <a:pPr/>
              <a:t>68</a:t>
            </a:fld>
            <a:endParaRPr lang="es-ES" altLang="en-US" smtClean="0"/>
          </a:p>
        </p:txBody>
      </p:sp>
      <p:sp>
        <p:nvSpPr>
          <p:cNvPr id="116739" name="Rectangle 2"/>
          <p:cNvSpPr>
            <a:spLocks noGrp="1" noChangeArrowheads="1"/>
          </p:cNvSpPr>
          <p:nvPr>
            <p:ph type="title"/>
          </p:nvPr>
        </p:nvSpPr>
        <p:spPr/>
        <p:txBody>
          <a:bodyPr/>
          <a:lstStyle/>
          <a:p>
            <a:pPr eaLnBrk="1" hangingPunct="1"/>
            <a:r>
              <a:rPr lang="es-MX" sz="3200" b="1" dirty="0" smtClean="0"/>
              <a:t>Modelo operacional (Actividades)</a:t>
            </a:r>
            <a:endParaRPr lang="es-ES" sz="3200" b="1" dirty="0" smtClean="0"/>
          </a:p>
        </p:txBody>
      </p:sp>
      <p:sp>
        <p:nvSpPr>
          <p:cNvPr id="116740" name="Rectangle 3"/>
          <p:cNvSpPr>
            <a:spLocks noGrp="1" noChangeArrowheads="1"/>
          </p:cNvSpPr>
          <p:nvPr>
            <p:ph type="body" idx="1"/>
          </p:nvPr>
        </p:nvSpPr>
        <p:spPr>
          <a:xfrm>
            <a:off x="285750" y="1575048"/>
            <a:ext cx="8572500" cy="4158208"/>
          </a:xfrm>
        </p:spPr>
        <p:txBody>
          <a:bodyPr/>
          <a:lstStyle/>
          <a:p>
            <a:pPr lvl="2" algn="just"/>
            <a:r>
              <a:rPr lang="es-ES" sz="2400" dirty="0" smtClean="0"/>
              <a:t>Cantidad.</a:t>
            </a:r>
            <a:endParaRPr lang="es-PE" sz="2400" dirty="0"/>
          </a:p>
          <a:p>
            <a:pPr lvl="2" algn="just"/>
            <a:r>
              <a:rPr lang="es-ES" sz="2400" dirty="0"/>
              <a:t>Fecha de </a:t>
            </a:r>
            <a:r>
              <a:rPr lang="es-ES" sz="2400" dirty="0" smtClean="0"/>
              <a:t>inicio.</a:t>
            </a:r>
            <a:endParaRPr lang="es-PE" sz="2400" dirty="0"/>
          </a:p>
          <a:p>
            <a:pPr lvl="2" algn="just"/>
            <a:r>
              <a:rPr lang="es-ES" sz="2400" dirty="0"/>
              <a:t>Fecha de </a:t>
            </a:r>
            <a:r>
              <a:rPr lang="es-ES" sz="2400" dirty="0" smtClean="0"/>
              <a:t>término.</a:t>
            </a:r>
            <a:endParaRPr lang="es-PE" sz="2400" dirty="0"/>
          </a:p>
          <a:p>
            <a:pPr lvl="2" algn="just"/>
            <a:r>
              <a:rPr lang="es-ES" sz="2400" dirty="0" smtClean="0"/>
              <a:t>Responsable.</a:t>
            </a:r>
            <a:endParaRPr lang="es-PE" sz="2400" dirty="0"/>
          </a:p>
          <a:p>
            <a:pPr lvl="2" algn="just"/>
            <a:r>
              <a:rPr lang="es-ES" sz="2400" dirty="0" smtClean="0"/>
              <a:t>Periodos </a:t>
            </a:r>
            <a:r>
              <a:rPr lang="es-ES" sz="2400" dirty="0"/>
              <a:t>de </a:t>
            </a:r>
            <a:r>
              <a:rPr lang="es-ES" sz="2400" dirty="0" smtClean="0"/>
              <a:t>ejecución (meses, quincenas, semanas).</a:t>
            </a:r>
          </a:p>
          <a:p>
            <a:pPr lvl="2" algn="just"/>
            <a:endParaRPr lang="es-ES" sz="2400" dirty="0"/>
          </a:p>
          <a:p>
            <a:pPr lvl="1" algn="just" eaLnBrk="1" hangingPunct="1">
              <a:lnSpc>
                <a:spcPct val="90000"/>
              </a:lnSpc>
              <a:buFont typeface="Arial" panose="020B0604020202020204" pitchFamily="34" charset="0"/>
              <a:buChar char="•"/>
            </a:pPr>
            <a:r>
              <a:rPr lang="es-MX" sz="2400" b="1" dirty="0"/>
              <a:t>La lista de insumos </a:t>
            </a:r>
            <a:r>
              <a:rPr lang="es-MX" sz="2400" dirty="0"/>
              <a:t>identifica los insumos </a:t>
            </a:r>
            <a:r>
              <a:rPr lang="es-MX" sz="2400" dirty="0" smtClean="0"/>
              <a:t>necesarios y suficientes para </a:t>
            </a:r>
            <a:r>
              <a:rPr lang="es-MX" sz="2400" dirty="0"/>
              <a:t>la ejecución de la actividad (incluyendo el tipo de gasto requerido), </a:t>
            </a:r>
            <a:r>
              <a:rPr lang="es-MX" sz="2400" dirty="0" smtClean="0"/>
              <a:t>de acuerdo a sus procesos,  subprocesos, tareas y acciones.</a:t>
            </a:r>
            <a:endParaRPr lang="es-ES" sz="2400" dirty="0"/>
          </a:p>
          <a:p>
            <a:pPr lvl="1" algn="just"/>
            <a:endParaRPr lang="es-PE" sz="2800" dirty="0"/>
          </a:p>
          <a:p>
            <a:pPr lvl="2" algn="just" eaLnBrk="1" hangingPunct="1">
              <a:lnSpc>
                <a:spcPct val="90000"/>
              </a:lnSpc>
              <a:buFont typeface="Arial" panose="020B0604020202020204" pitchFamily="34" charset="0"/>
              <a:buChar char="•"/>
            </a:pPr>
            <a:endParaRPr lang="es-MX"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27007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69</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Producto</a:t>
            </a:r>
            <a:endParaRPr lang="es-ES" sz="2800" b="1" dirty="0" smtClean="0"/>
          </a:p>
        </p:txBody>
      </p:sp>
      <p:graphicFrame>
        <p:nvGraphicFramePr>
          <p:cNvPr id="6" name="15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53226932"/>
              </p:ext>
            </p:extLst>
          </p:nvPr>
        </p:nvGraphicFramePr>
        <p:xfrm>
          <a:off x="457200" y="1693638"/>
          <a:ext cx="7759698" cy="4136146"/>
        </p:xfrm>
        <a:graphic>
          <a:graphicData uri="http://schemas.openxmlformats.org/drawingml/2006/table">
            <a:tbl>
              <a:tblPr/>
              <a:tblGrid>
                <a:gridCol w="2500283"/>
                <a:gridCol w="642930"/>
                <a:gridCol w="842501"/>
                <a:gridCol w="943062"/>
                <a:gridCol w="943930"/>
                <a:gridCol w="943062"/>
                <a:gridCol w="943930"/>
              </a:tblGrid>
              <a:tr h="841375">
                <a:tc>
                  <a:txBody>
                    <a:bodyPr/>
                    <a:lstStyle/>
                    <a:p>
                      <a:pPr algn="just">
                        <a:lnSpc>
                          <a:spcPct val="115000"/>
                        </a:lnSpc>
                        <a:spcAft>
                          <a:spcPts val="0"/>
                        </a:spcAft>
                      </a:pPr>
                      <a:r>
                        <a:rPr lang="es-ES" sz="1400" b="1" dirty="0">
                          <a:latin typeface="Calibri"/>
                          <a:ea typeface="Calibri"/>
                          <a:cs typeface="Arial"/>
                        </a:rPr>
                        <a:t>Denominación del producto</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15000"/>
                        </a:lnSpc>
                        <a:spcAft>
                          <a:spcPts val="0"/>
                        </a:spcAft>
                      </a:pPr>
                      <a:r>
                        <a:rPr lang="es-ES" sz="1600" b="1" dirty="0" smtClean="0">
                          <a:latin typeface="+mn-lt"/>
                          <a:ea typeface="Calibri"/>
                          <a:cs typeface="Arial"/>
                        </a:rPr>
                        <a:t>DOCENTES PREPARADOS </a:t>
                      </a:r>
                      <a:r>
                        <a:rPr lang="es-ES" sz="1600" b="1" kern="1200" dirty="0" smtClean="0">
                          <a:solidFill>
                            <a:schemeClr val="tx1"/>
                          </a:solidFill>
                          <a:latin typeface="+mn-lt"/>
                          <a:ea typeface="Calibri"/>
                          <a:cs typeface="Arial"/>
                        </a:rPr>
                        <a:t>IMPLEMENTAN UN CURRICULO BASADO EN ESTÁNDARES DE CALIDAD</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31032">
                <a:tc>
                  <a:txBody>
                    <a:bodyPr/>
                    <a:lstStyle/>
                    <a:p>
                      <a:pPr algn="just">
                        <a:lnSpc>
                          <a:spcPct val="115000"/>
                        </a:lnSpc>
                        <a:spcAft>
                          <a:spcPts val="0"/>
                        </a:spcAft>
                      </a:pPr>
                      <a:r>
                        <a:rPr lang="es-ES" sz="1400">
                          <a:latin typeface="Calibri"/>
                          <a:ea typeface="Calibri"/>
                          <a:cs typeface="Arial"/>
                        </a:rPr>
                        <a:t>Grupo poblacional que recibe el producto</a:t>
                      </a:r>
                      <a:endParaRPr lang="es-ES" sz="18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15000"/>
                        </a:lnSpc>
                        <a:spcAft>
                          <a:spcPts val="0"/>
                        </a:spcAft>
                      </a:pPr>
                      <a:r>
                        <a:rPr lang="es-MX" sz="1800" dirty="0" smtClean="0">
                          <a:latin typeface="Calibri"/>
                          <a:ea typeface="Calibri"/>
                          <a:cs typeface="Times New Roman"/>
                        </a:rPr>
                        <a:t>Docentes</a:t>
                      </a:r>
                      <a:r>
                        <a:rPr lang="es-MX" sz="1800" baseline="0" dirty="0" smtClean="0">
                          <a:latin typeface="Calibri"/>
                          <a:ea typeface="Calibri"/>
                          <a:cs typeface="Times New Roman"/>
                        </a:rPr>
                        <a:t> de IIEEPP de Educación Básica Regular a nivel nacional</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52538">
                <a:tc>
                  <a:txBody>
                    <a:bodyPr/>
                    <a:lstStyle/>
                    <a:p>
                      <a:pPr algn="just">
                        <a:lnSpc>
                          <a:spcPct val="115000"/>
                        </a:lnSpc>
                        <a:spcAft>
                          <a:spcPts val="0"/>
                        </a:spcAft>
                      </a:pPr>
                      <a:r>
                        <a:rPr lang="es-ES" sz="1400">
                          <a:latin typeface="Calibri"/>
                          <a:ea typeface="Calibri"/>
                          <a:cs typeface="Arial"/>
                        </a:rPr>
                        <a:t>Responsable del diseño del producto </a:t>
                      </a:r>
                      <a:endParaRPr lang="es-ES" sz="18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15000"/>
                        </a:lnSpc>
                        <a:spcAft>
                          <a:spcPts val="0"/>
                        </a:spcAft>
                      </a:pPr>
                      <a:r>
                        <a:rPr lang="es-MX" sz="1800" dirty="0" smtClean="0">
                          <a:latin typeface="Calibri"/>
                          <a:ea typeface="Calibri"/>
                          <a:cs typeface="Times New Roman"/>
                        </a:rPr>
                        <a:t>Ministerio de Educación</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52538">
                <a:tc>
                  <a:txBody>
                    <a:bodyPr/>
                    <a:lstStyle/>
                    <a:p>
                      <a:pPr algn="just">
                        <a:lnSpc>
                          <a:spcPct val="115000"/>
                        </a:lnSpc>
                        <a:spcAft>
                          <a:spcPts val="0"/>
                        </a:spcAft>
                      </a:pPr>
                      <a:r>
                        <a:rPr lang="es-ES" sz="1400">
                          <a:latin typeface="Calibri"/>
                          <a:ea typeface="Calibri"/>
                          <a:cs typeface="Arial"/>
                        </a:rPr>
                        <a:t>Responsable de la entrega del producto</a:t>
                      </a:r>
                      <a:endParaRPr lang="es-ES" sz="18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15000"/>
                        </a:lnSpc>
                        <a:spcAft>
                          <a:spcPts val="0"/>
                        </a:spcAft>
                      </a:pPr>
                      <a:r>
                        <a:rPr lang="es-MX" sz="1800" dirty="0" smtClean="0">
                          <a:latin typeface="Calibri"/>
                          <a:ea typeface="Calibri"/>
                          <a:cs typeface="Times New Roman"/>
                        </a:rPr>
                        <a:t>DIGEBR, DIGESUTP,</a:t>
                      </a:r>
                      <a:r>
                        <a:rPr lang="es-MX" sz="1800" baseline="0" dirty="0" smtClean="0">
                          <a:latin typeface="Calibri"/>
                          <a:ea typeface="Calibri"/>
                          <a:cs typeface="Times New Roman"/>
                        </a:rPr>
                        <a:t> Gobiernos regionales</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81605">
                <a:tc>
                  <a:txBody>
                    <a:bodyPr/>
                    <a:lstStyle/>
                    <a:p>
                      <a:pPr algn="just">
                        <a:lnSpc>
                          <a:spcPct val="115000"/>
                        </a:lnSpc>
                        <a:spcAft>
                          <a:spcPts val="0"/>
                        </a:spcAft>
                      </a:pPr>
                      <a:r>
                        <a:rPr lang="es-ES" sz="1400" dirty="0">
                          <a:latin typeface="Calibri"/>
                          <a:ea typeface="Calibri"/>
                          <a:cs typeface="Arial"/>
                        </a:rPr>
                        <a:t>Identifique los niveles de Gobierno que</a:t>
                      </a:r>
                      <a:r>
                        <a:rPr lang="es-ES" sz="1400" dirty="0" smtClean="0">
                          <a:latin typeface="Calibri"/>
                          <a:ea typeface="Calibri"/>
                          <a:cs typeface="Arial"/>
                        </a:rPr>
                        <a:t> participan en la entrega</a:t>
                      </a:r>
                      <a:r>
                        <a:rPr lang="es-ES" sz="1400" baseline="0" dirty="0" smtClean="0">
                          <a:latin typeface="Calibri"/>
                          <a:ea typeface="Calibri"/>
                          <a:cs typeface="Arial"/>
                        </a:rPr>
                        <a:t> d</a:t>
                      </a:r>
                      <a:r>
                        <a:rPr lang="es-ES" sz="1400" dirty="0" smtClean="0">
                          <a:latin typeface="Calibri"/>
                          <a:ea typeface="Calibri"/>
                          <a:cs typeface="Arial"/>
                        </a:rPr>
                        <a:t>el producto</a:t>
                      </a:r>
                      <a:endParaRPr lang="es-ES" sz="1800" dirty="0" smtClean="0">
                        <a:latin typeface="Calibri"/>
                        <a:ea typeface="Calibri"/>
                        <a:cs typeface="Times New Roman"/>
                      </a:endParaRPr>
                    </a:p>
                    <a:p>
                      <a:pPr algn="just">
                        <a:lnSpc>
                          <a:spcPct val="115000"/>
                        </a:lnSpc>
                        <a:spcAft>
                          <a:spcPts val="0"/>
                        </a:spcAft>
                      </a:pPr>
                      <a:r>
                        <a:rPr lang="es-ES" sz="1400" dirty="0">
                          <a:latin typeface="Calibri"/>
                          <a:ea typeface="Calibri"/>
                          <a:cs typeface="Arial"/>
                        </a:rPr>
                        <a:t>(Marque con un aspa)</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b="1" dirty="0" smtClean="0">
                          <a:latin typeface="Calibri"/>
                          <a:ea typeface="Calibri"/>
                          <a:cs typeface="Arial"/>
                        </a:rPr>
                        <a:t>GN</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800" dirty="0" smtClean="0">
                          <a:latin typeface="Calibri"/>
                          <a:ea typeface="Calibri"/>
                          <a:cs typeface="Times New Roman"/>
                        </a:rPr>
                        <a:t>X</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b="1" dirty="0" smtClean="0">
                          <a:latin typeface="Calibri"/>
                          <a:ea typeface="Calibri"/>
                          <a:cs typeface="Arial"/>
                        </a:rPr>
                        <a:t>GR</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800" dirty="0" smtClean="0">
                          <a:latin typeface="Calibri"/>
                          <a:ea typeface="Calibri"/>
                          <a:cs typeface="Times New Roman"/>
                        </a:rPr>
                        <a:t>X</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b="1" dirty="0" smtClean="0">
                          <a:latin typeface="Calibri"/>
                          <a:ea typeface="Calibri"/>
                          <a:cs typeface="Arial"/>
                        </a:rPr>
                        <a:t>GL</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ES" sz="18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538">
                <a:tc>
                  <a:txBody>
                    <a:bodyPr/>
                    <a:lstStyle/>
                    <a:p>
                      <a:pPr algn="just">
                        <a:lnSpc>
                          <a:spcPct val="115000"/>
                        </a:lnSpc>
                        <a:spcAft>
                          <a:spcPts val="0"/>
                        </a:spcAft>
                      </a:pPr>
                      <a:r>
                        <a:rPr lang="es-ES" sz="1400">
                          <a:latin typeface="Calibri"/>
                          <a:ea typeface="Calibri"/>
                          <a:cs typeface="Arial"/>
                        </a:rPr>
                        <a:t>Indicador de producción física de producto</a:t>
                      </a:r>
                      <a:endParaRPr lang="es-ES" sz="18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15000"/>
                        </a:lnSpc>
                        <a:spcAft>
                          <a:spcPts val="0"/>
                        </a:spcAft>
                      </a:pPr>
                      <a:r>
                        <a:rPr lang="es-MX" sz="1800" dirty="0" smtClean="0">
                          <a:latin typeface="Calibri"/>
                          <a:ea typeface="Calibri"/>
                          <a:cs typeface="Times New Roman"/>
                        </a:rPr>
                        <a:t>Docente</a:t>
                      </a:r>
                      <a:endParaRPr lang="es-ES"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393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6"/>
          <p:cNvSpPr>
            <a:spLocks noGrp="1" noChangeArrowheads="1"/>
          </p:cNvSpPr>
          <p:nvPr>
            <p:ph type="sldNum" sz="quarter" idx="11"/>
          </p:nvPr>
        </p:nvSpPr>
        <p:spPr>
          <a:noFill/>
        </p:spPr>
        <p:txBody>
          <a:bodyPr/>
          <a:lstStyle/>
          <a:p>
            <a:fld id="{AF884BC0-3C97-4E31-A236-DF636822A262}" type="slidenum">
              <a:rPr lang="es-ES" altLang="en-US" smtClean="0"/>
              <a:pPr/>
              <a:t>7</a:t>
            </a:fld>
            <a:endParaRPr lang="es-ES" altLang="en-US" smtClean="0"/>
          </a:p>
        </p:txBody>
      </p:sp>
      <p:sp>
        <p:nvSpPr>
          <p:cNvPr id="18434" name="Rectangle 4"/>
          <p:cNvSpPr>
            <a:spLocks noGrp="1" noChangeArrowheads="1"/>
          </p:cNvSpPr>
          <p:nvPr>
            <p:ph type="ctrTitle"/>
          </p:nvPr>
        </p:nvSpPr>
        <p:spPr>
          <a:xfrm>
            <a:off x="611559" y="1196752"/>
            <a:ext cx="7992889" cy="3024336"/>
          </a:xfrm>
        </p:spPr>
        <p:txBody>
          <a:bodyPr/>
          <a:lstStyle/>
          <a:p>
            <a:pPr lvl="0" algn="r" eaLnBrk="1" hangingPunct="1"/>
            <a:r>
              <a:rPr lang="es-ES" sz="2800" b="1" dirty="0"/>
              <a:t>“Directiva para los Programas Presupuestales en el marco de la Programación y Formulación del Presupuesto del Sector Público para el </a:t>
            </a:r>
            <a:r>
              <a:rPr lang="es-ES" sz="2800" b="1" dirty="0" smtClean="0"/>
              <a:t>Año Fiscal 2016”</a:t>
            </a:r>
            <a:br>
              <a:rPr lang="es-ES" sz="2800" b="1" dirty="0" smtClean="0"/>
            </a:br>
            <a:r>
              <a:rPr lang="es-ES" sz="4000" b="1" dirty="0" smtClean="0"/>
              <a:t/>
            </a:r>
            <a:br>
              <a:rPr lang="es-ES" sz="4000" b="1" dirty="0" smtClean="0"/>
            </a:br>
            <a:r>
              <a:rPr lang="es-ES" sz="2000" dirty="0" smtClean="0"/>
              <a:t>Marco Normativo Directiva N°001-2015-EF/ 50.01 </a:t>
            </a:r>
            <a:r>
              <a:rPr lang="es-ES" sz="1600" dirty="0" smtClean="0"/>
              <a:t/>
            </a:r>
            <a:br>
              <a:rPr lang="es-ES" sz="1600" dirty="0" smtClean="0"/>
            </a:br>
            <a:r>
              <a:rPr lang="es-ES" sz="1600" b="1" dirty="0" smtClean="0"/>
              <a:t/>
            </a:r>
            <a:br>
              <a:rPr lang="es-ES" sz="1600" b="1" dirty="0" smtClean="0"/>
            </a:br>
            <a:endParaRPr lang="es-ES" sz="1600"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01294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70</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Producto</a:t>
            </a:r>
            <a:endParaRPr lang="es-ES" sz="2800" b="1" dirty="0" smtClean="0"/>
          </a:p>
        </p:txBody>
      </p:sp>
      <p:graphicFrame>
        <p:nvGraphicFramePr>
          <p:cNvPr id="7" name="14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24800822"/>
              </p:ext>
            </p:extLst>
          </p:nvPr>
        </p:nvGraphicFramePr>
        <p:xfrm>
          <a:off x="422243" y="924047"/>
          <a:ext cx="8358187" cy="4968552"/>
        </p:xfrm>
        <a:graphic>
          <a:graphicData uri="http://schemas.openxmlformats.org/drawingml/2006/table">
            <a:tbl>
              <a:tblPr/>
              <a:tblGrid>
                <a:gridCol w="1285875"/>
                <a:gridCol w="7072312"/>
              </a:tblGrid>
              <a:tr h="256951">
                <a:tc gridSpan="2">
                  <a:txBody>
                    <a:bodyPr/>
                    <a:lstStyle/>
                    <a:p>
                      <a:pPr algn="just">
                        <a:lnSpc>
                          <a:spcPct val="115000"/>
                        </a:lnSpc>
                        <a:spcAft>
                          <a:spcPts val="0"/>
                        </a:spcAft>
                      </a:pPr>
                      <a:r>
                        <a:rPr lang="es-ES" sz="1400" b="1" dirty="0" smtClean="0">
                          <a:latin typeface="Calibri"/>
                          <a:ea typeface="Calibri"/>
                          <a:cs typeface="Arial"/>
                        </a:rPr>
                        <a:t>Modelo </a:t>
                      </a:r>
                      <a:r>
                        <a:rPr lang="es-ES" sz="1400" b="1" dirty="0">
                          <a:latin typeface="Calibri"/>
                          <a:ea typeface="Calibri"/>
                          <a:cs typeface="Arial"/>
                        </a:rPr>
                        <a:t>operacional del producto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711601">
                <a:tc>
                  <a:txBody>
                    <a:bodyPr/>
                    <a:lstStyle/>
                    <a:p>
                      <a:pPr marL="177800" lvl="0" indent="-177800" algn="just">
                        <a:lnSpc>
                          <a:spcPct val="115000"/>
                        </a:lnSpc>
                        <a:spcAft>
                          <a:spcPts val="0"/>
                        </a:spcAft>
                        <a:buFont typeface="+mj-lt"/>
                        <a:buAutoNum type="arabicPeriod"/>
                      </a:pPr>
                      <a:r>
                        <a:rPr lang="es-ES" sz="1400" dirty="0">
                          <a:latin typeface="Calibri"/>
                          <a:ea typeface="Calibri"/>
                          <a:cs typeface="Arial"/>
                        </a:rPr>
                        <a:t>Definición operacional </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kern="1200" dirty="0" smtClean="0">
                          <a:solidFill>
                            <a:schemeClr val="tx1"/>
                          </a:solidFill>
                          <a:latin typeface="Calibri"/>
                          <a:ea typeface="Times New Roman"/>
                          <a:cs typeface="Arial"/>
                        </a:rPr>
                        <a:t>Este producto asegura que los docentes implementen un currículo adecuadamente graduado, enfocado en los aprendizajes fundamentales, pertinente a las necesidades de los estudiantes y referidos a estándares medibles que permiten monitorear el progreso de sus estudiantes en los grados y ciclos de los tres niveles de la EBR. </a:t>
                      </a:r>
                    </a:p>
                    <a:p>
                      <a:pPr algn="just">
                        <a:lnSpc>
                          <a:spcPct val="115000"/>
                        </a:lnSpc>
                        <a:spcAft>
                          <a:spcPts val="0"/>
                        </a:spcAft>
                      </a:pPr>
                      <a:r>
                        <a:rPr lang="es-ES" sz="1400" kern="1200" dirty="0" smtClean="0">
                          <a:solidFill>
                            <a:schemeClr val="tx1"/>
                          </a:solidFill>
                          <a:latin typeface="Calibri"/>
                          <a:ea typeface="Times New Roman"/>
                          <a:cs typeface="Arial"/>
                        </a:rPr>
                        <a:t>Para ello, cada docente recibe un módulo </a:t>
                      </a:r>
                      <a:r>
                        <a:rPr lang="es-ES" sz="1400" kern="1200" baseline="0" dirty="0" smtClean="0">
                          <a:solidFill>
                            <a:schemeClr val="tx1"/>
                          </a:solidFill>
                          <a:latin typeface="Calibri"/>
                          <a:ea typeface="Times New Roman"/>
                          <a:cs typeface="Arial"/>
                        </a:rPr>
                        <a:t>de guías y fascículos orientados al logro de los aprendizajes de sus estudiantes, así como asistencia técnica para el buen uso de los módulos y su aplicación en el aula. Adicionalmente, los docentes de educación inicial y primaria de áreas rurales reciben acompañamiento pedagógico y los docentes de los tres niveles de EBR de áreas urbanas reciben especializaciones en didácticas específicas. Finalmente, se evalúa el desempeño del docente.</a:t>
                      </a:r>
                    </a:p>
                    <a:p>
                      <a:pPr algn="just">
                        <a:lnSpc>
                          <a:spcPct val="115000"/>
                        </a:lnSpc>
                        <a:spcAft>
                          <a:spcPts val="0"/>
                        </a:spcAft>
                      </a:pPr>
                      <a:r>
                        <a:rPr lang="es-MX" sz="1400" kern="1200" baseline="0" dirty="0" smtClean="0">
                          <a:solidFill>
                            <a:schemeClr val="tx1"/>
                          </a:solidFill>
                          <a:latin typeface="Calibri"/>
                          <a:ea typeface="Times New Roman"/>
                          <a:cs typeface="Arial"/>
                        </a:rPr>
                        <a:t>Los módulos para el docente se entregan de manera universal; el acompañamiento pedagógico y las especializaciones se realizan de manera focalizada. La evaluación de desempeño se realiza en correspondencia con las condiciones dispuestas en la Ley de Reforma Magisterial.</a:t>
                      </a:r>
                      <a:endParaRPr lang="es-ES" sz="1400" kern="1200" dirty="0">
                        <a:solidFill>
                          <a:schemeClr val="tx1"/>
                        </a:solidFill>
                        <a:latin typeface="Calibri"/>
                        <a:ea typeface="Times New Roman"/>
                        <a:cs typeface="Arial"/>
                      </a:endParaRPr>
                    </a:p>
                    <a:p>
                      <a:pPr marL="0" lvl="0" indent="0" algn="just">
                        <a:lnSpc>
                          <a:spcPct val="115000"/>
                        </a:lnSpc>
                        <a:spcAft>
                          <a:spcPts val="0"/>
                        </a:spcAft>
                        <a:buFont typeface="Arial"/>
                        <a:buNone/>
                      </a:pPr>
                      <a:r>
                        <a:rPr lang="es-MX" sz="1400" dirty="0" smtClean="0">
                          <a:latin typeface="Calibri"/>
                          <a:ea typeface="Times New Roman"/>
                          <a:cs typeface="Arial"/>
                        </a:rPr>
                        <a:t>La</a:t>
                      </a:r>
                      <a:r>
                        <a:rPr lang="es-MX" sz="1400" baseline="0" dirty="0" smtClean="0">
                          <a:latin typeface="Calibri"/>
                          <a:ea typeface="Times New Roman"/>
                          <a:cs typeface="Arial"/>
                        </a:rPr>
                        <a:t> DIGBER es la encargada de diseñar y entregar los módulos de docentes en coordinación con los GR. Los lineamientos para llevar a cabo el acompañamiento pedagógico es responsabilidad de la DIGEBR y la implementación de los GR. Las especializaciones están a cargo de la DIGESUTP y la evaluación docente a cargo de la DGDD.</a:t>
                      </a:r>
                    </a:p>
                    <a:p>
                      <a:pPr marL="0" lvl="0" indent="0" algn="just">
                        <a:lnSpc>
                          <a:spcPct val="115000"/>
                        </a:lnSpc>
                        <a:spcAft>
                          <a:spcPts val="0"/>
                        </a:spcAft>
                        <a:buFont typeface="Arial"/>
                        <a:buNone/>
                      </a:pPr>
                      <a:r>
                        <a:rPr lang="es-MX" sz="1400" baseline="0" dirty="0" smtClean="0">
                          <a:latin typeface="Calibri"/>
                          <a:ea typeface="Times New Roman"/>
                          <a:cs typeface="Arial"/>
                        </a:rPr>
                        <a:t>El producto es entregado en cada una de las IIEEPP en las que se encuentran los docentes beneficiarios.</a:t>
                      </a:r>
                    </a:p>
                    <a:p>
                      <a:pPr marL="0" lvl="0" indent="0" algn="just">
                        <a:lnSpc>
                          <a:spcPct val="115000"/>
                        </a:lnSpc>
                        <a:spcAft>
                          <a:spcPts val="0"/>
                        </a:spcAft>
                        <a:buFont typeface="Arial"/>
                        <a:buNone/>
                      </a:pP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86809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71</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Producto</a:t>
            </a:r>
            <a:endParaRPr lang="es-ES" sz="2800" b="1" dirty="0" smtClean="0"/>
          </a:p>
        </p:txBody>
      </p:sp>
      <p:graphicFrame>
        <p:nvGraphicFramePr>
          <p:cNvPr id="8" name="15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09057622"/>
              </p:ext>
            </p:extLst>
          </p:nvPr>
        </p:nvGraphicFramePr>
        <p:xfrm>
          <a:off x="323528" y="836712"/>
          <a:ext cx="8501062" cy="5278967"/>
        </p:xfrm>
        <a:graphic>
          <a:graphicData uri="http://schemas.openxmlformats.org/drawingml/2006/table">
            <a:tbl>
              <a:tblPr/>
              <a:tblGrid>
                <a:gridCol w="1714500"/>
                <a:gridCol w="6786562"/>
              </a:tblGrid>
              <a:tr h="2243119">
                <a:tc>
                  <a:txBody>
                    <a:bodyPr/>
                    <a:lstStyle/>
                    <a:p>
                      <a:pPr marL="342900" lvl="0" indent="-342900" algn="just">
                        <a:lnSpc>
                          <a:spcPct val="115000"/>
                        </a:lnSpc>
                        <a:spcAft>
                          <a:spcPts val="0"/>
                        </a:spcAft>
                        <a:buFont typeface="+mj-lt"/>
                        <a:buNone/>
                      </a:pPr>
                      <a:r>
                        <a:rPr lang="es-ES" sz="1400" dirty="0" smtClean="0">
                          <a:latin typeface="Calibri"/>
                          <a:ea typeface="Calibri"/>
                          <a:cs typeface="Arial"/>
                        </a:rPr>
                        <a:t>2.  Organización </a:t>
                      </a:r>
                      <a:r>
                        <a:rPr lang="es-ES" sz="1400" dirty="0">
                          <a:latin typeface="Calibri"/>
                          <a:ea typeface="Calibri"/>
                          <a:cs typeface="Arial"/>
                        </a:rPr>
                        <a:t>para la entrega del producto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dirty="0" smtClean="0">
                          <a:latin typeface="Calibri"/>
                          <a:ea typeface="Calibri"/>
                          <a:cs typeface="Arial"/>
                        </a:rPr>
                        <a:t>Para la entrega del producto,</a:t>
                      </a:r>
                      <a:r>
                        <a:rPr lang="es-ES" sz="1600" baseline="0" dirty="0" smtClean="0">
                          <a:latin typeface="Calibri"/>
                          <a:ea typeface="Calibri"/>
                          <a:cs typeface="Arial"/>
                        </a:rPr>
                        <a:t> el Ministerio de Educación es el encargado de realizar los procesos de selección necesarios para la contratación de los servicios de impresión y distribución, contratación de entidades capacitadoras y evaluadoras.</a:t>
                      </a:r>
                    </a:p>
                    <a:p>
                      <a:pPr algn="just">
                        <a:lnSpc>
                          <a:spcPct val="115000"/>
                        </a:lnSpc>
                        <a:spcAft>
                          <a:spcPts val="0"/>
                        </a:spcAft>
                      </a:pPr>
                      <a:r>
                        <a:rPr lang="es-ES" sz="1600" baseline="0" dirty="0" smtClean="0">
                          <a:latin typeface="Calibri"/>
                          <a:ea typeface="Calibri"/>
                          <a:cs typeface="Arial"/>
                        </a:rPr>
                        <a:t>Por su parte los GR se encargan de concluir la distribución de los módulos docentes desde las UGEL de su jurisdicción a cada una de sus IIEE, además se encarga de contratar a los acompañantes pedagógicos y organizar a los docentes que recibirán las especializaciones y serán evaluados.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1949">
                <a:tc>
                  <a:txBody>
                    <a:bodyPr/>
                    <a:lstStyle/>
                    <a:p>
                      <a:pPr marL="273050" lvl="0" indent="-273050" algn="just">
                        <a:lnSpc>
                          <a:spcPct val="115000"/>
                        </a:lnSpc>
                        <a:spcAft>
                          <a:spcPts val="0"/>
                        </a:spcAft>
                        <a:buFont typeface="+mj-lt"/>
                        <a:buNone/>
                      </a:pPr>
                      <a:r>
                        <a:rPr lang="es-ES" sz="1400" dirty="0" smtClean="0">
                          <a:latin typeface="Calibri"/>
                          <a:ea typeface="Calibri"/>
                          <a:cs typeface="Arial"/>
                        </a:rPr>
                        <a:t>3. Criterios de programación</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dirty="0" smtClean="0">
                          <a:latin typeface="Calibri"/>
                          <a:ea typeface="Calibri"/>
                          <a:cs typeface="Arial"/>
                        </a:rPr>
                        <a:t>100% de docentes de IIEEPP</a:t>
                      </a:r>
                      <a:r>
                        <a:rPr lang="es-ES" sz="1600" baseline="0" dirty="0" smtClean="0">
                          <a:latin typeface="Calibri"/>
                          <a:ea typeface="Calibri"/>
                          <a:cs typeface="Arial"/>
                        </a:rPr>
                        <a:t> de </a:t>
                      </a:r>
                      <a:r>
                        <a:rPr lang="es-ES" sz="1600" kern="1200" dirty="0" smtClean="0">
                          <a:solidFill>
                            <a:schemeClr val="tx1"/>
                          </a:solidFill>
                          <a:latin typeface="Calibri"/>
                          <a:ea typeface="Calibri"/>
                          <a:cs typeface="Arial"/>
                        </a:rPr>
                        <a:t>educación básica regular a nivel nacional:</a:t>
                      </a:r>
                    </a:p>
                    <a:p>
                      <a:pPr algn="just">
                        <a:lnSpc>
                          <a:spcPct val="115000"/>
                        </a:lnSpc>
                        <a:spcAft>
                          <a:spcPts val="0"/>
                        </a:spcAft>
                      </a:pPr>
                      <a:r>
                        <a:rPr lang="es-MX" sz="1600" kern="1200" dirty="0" smtClean="0">
                          <a:solidFill>
                            <a:schemeClr val="tx1"/>
                          </a:solidFill>
                          <a:latin typeface="Calibri"/>
                          <a:ea typeface="Calibri"/>
                          <a:cs typeface="Arial"/>
                        </a:rPr>
                        <a:t>- Para</a:t>
                      </a:r>
                      <a:r>
                        <a:rPr lang="es-MX" sz="1600" kern="1200" baseline="0" dirty="0" smtClean="0">
                          <a:solidFill>
                            <a:schemeClr val="tx1"/>
                          </a:solidFill>
                          <a:latin typeface="Calibri"/>
                          <a:ea typeface="Calibri"/>
                          <a:cs typeface="Arial"/>
                        </a:rPr>
                        <a:t> el caso de IIEE </a:t>
                      </a:r>
                      <a:r>
                        <a:rPr lang="es-MX" sz="1600" kern="1200" baseline="0" dirty="0" err="1" smtClean="0">
                          <a:solidFill>
                            <a:schemeClr val="tx1"/>
                          </a:solidFill>
                          <a:latin typeface="Calibri"/>
                          <a:ea typeface="Calibri"/>
                          <a:cs typeface="Arial"/>
                        </a:rPr>
                        <a:t>unidocentes</a:t>
                      </a:r>
                      <a:r>
                        <a:rPr lang="es-MX" sz="1600" kern="1200" baseline="0" dirty="0" smtClean="0">
                          <a:solidFill>
                            <a:schemeClr val="tx1"/>
                          </a:solidFill>
                          <a:latin typeface="Calibri"/>
                          <a:ea typeface="Calibri"/>
                          <a:cs typeface="Arial"/>
                        </a:rPr>
                        <a:t> se calcula 1 docente por IIEE.</a:t>
                      </a:r>
                    </a:p>
                    <a:p>
                      <a:pPr algn="just">
                        <a:lnSpc>
                          <a:spcPct val="115000"/>
                        </a:lnSpc>
                        <a:spcAft>
                          <a:spcPts val="0"/>
                        </a:spcAft>
                      </a:pPr>
                      <a:r>
                        <a:rPr lang="es-MX" sz="1600" kern="1200" baseline="0" dirty="0" smtClean="0">
                          <a:solidFill>
                            <a:schemeClr val="tx1"/>
                          </a:solidFill>
                          <a:latin typeface="Calibri"/>
                          <a:ea typeface="Calibri"/>
                          <a:cs typeface="Arial"/>
                        </a:rPr>
                        <a:t>- Para el caso de IIEE multigrado se calcula 1 docente por cada dos aulas.</a:t>
                      </a:r>
                      <a:endParaRPr lang="es-ES" sz="1600" kern="1200" dirty="0" smtClean="0">
                        <a:solidFill>
                          <a:schemeClr val="tx1"/>
                        </a:solidFill>
                        <a:latin typeface="Calibri"/>
                        <a:ea typeface="Calibri"/>
                        <a:cs typeface="Arial"/>
                      </a:endParaRPr>
                    </a:p>
                    <a:p>
                      <a:pPr algn="just">
                        <a:lnSpc>
                          <a:spcPct val="115000"/>
                        </a:lnSpc>
                        <a:spcAft>
                          <a:spcPts val="0"/>
                        </a:spcAft>
                      </a:pPr>
                      <a:r>
                        <a:rPr lang="es-MX" sz="1600" kern="1200" dirty="0" smtClean="0">
                          <a:solidFill>
                            <a:schemeClr val="tx1"/>
                          </a:solidFill>
                          <a:latin typeface="Calibri"/>
                          <a:ea typeface="Calibri"/>
                          <a:cs typeface="Arial"/>
                        </a:rPr>
                        <a:t>- Para el caso de IIEE </a:t>
                      </a:r>
                      <a:r>
                        <a:rPr lang="es-MX" sz="1600" kern="1200" dirty="0" err="1" smtClean="0">
                          <a:solidFill>
                            <a:schemeClr val="tx1"/>
                          </a:solidFill>
                          <a:latin typeface="Calibri"/>
                          <a:ea typeface="Calibri"/>
                          <a:cs typeface="Arial"/>
                        </a:rPr>
                        <a:t>polidocentes</a:t>
                      </a:r>
                      <a:r>
                        <a:rPr lang="es-MX" sz="1600" kern="1200" dirty="0" smtClean="0">
                          <a:solidFill>
                            <a:schemeClr val="tx1"/>
                          </a:solidFill>
                          <a:latin typeface="Calibri"/>
                          <a:ea typeface="Calibri"/>
                          <a:cs typeface="Arial"/>
                        </a:rPr>
                        <a:t> se calcula 1 docente por cada aula.</a:t>
                      </a:r>
                    </a:p>
                    <a:p>
                      <a:pPr algn="just">
                        <a:lnSpc>
                          <a:spcPct val="115000"/>
                        </a:lnSpc>
                        <a:spcAft>
                          <a:spcPts val="0"/>
                        </a:spcAft>
                      </a:pPr>
                      <a:r>
                        <a:rPr lang="es-MX" sz="1600" kern="1200" dirty="0" smtClean="0">
                          <a:solidFill>
                            <a:schemeClr val="tx1"/>
                          </a:solidFill>
                          <a:latin typeface="Calibri"/>
                          <a:ea typeface="Calibri"/>
                          <a:cs typeface="Arial"/>
                        </a:rPr>
                        <a:t>La cantidad de aulas por IIEE se obtiene</a:t>
                      </a:r>
                      <a:r>
                        <a:rPr lang="es-MX" sz="1600" kern="1200" baseline="0" dirty="0" smtClean="0">
                          <a:solidFill>
                            <a:schemeClr val="tx1"/>
                          </a:solidFill>
                          <a:latin typeface="Calibri"/>
                          <a:ea typeface="Calibri"/>
                          <a:cs typeface="Arial"/>
                        </a:rPr>
                        <a:t> de ESCALE-MINEDU.</a:t>
                      </a:r>
                      <a:endParaRPr lang="es-ES" sz="1600" kern="1200" dirty="0" smtClean="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432">
                <a:tc>
                  <a:txBody>
                    <a:bodyPr/>
                    <a:lstStyle/>
                    <a:p>
                      <a:pPr marL="273050" lvl="0" indent="-273050" algn="just">
                        <a:lnSpc>
                          <a:spcPct val="115000"/>
                        </a:lnSpc>
                        <a:spcAft>
                          <a:spcPts val="0"/>
                        </a:spcAft>
                        <a:buFont typeface="+mj-lt"/>
                        <a:buNone/>
                      </a:pPr>
                      <a:r>
                        <a:rPr lang="es-ES" sz="1400" dirty="0" smtClean="0">
                          <a:latin typeface="Calibri"/>
                          <a:ea typeface="Calibri"/>
                          <a:cs typeface="Arial"/>
                        </a:rPr>
                        <a:t>4. Método </a:t>
                      </a:r>
                      <a:r>
                        <a:rPr lang="es-ES" sz="1400" dirty="0">
                          <a:latin typeface="Calibri"/>
                          <a:ea typeface="Calibri"/>
                          <a:cs typeface="Arial"/>
                        </a:rPr>
                        <a:t>de agregación de actividades a producto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dirty="0" smtClean="0">
                          <a:latin typeface="Calibri"/>
                          <a:ea typeface="Calibri"/>
                          <a:cs typeface="Arial"/>
                        </a:rPr>
                        <a:t>En este caso el método de agregación correspondiente es  el de meta física de la actividad relevante, entendiéndose la relevancia por aquella actividad en la que se considera el mayor grupo poblacional beneficiario,</a:t>
                      </a:r>
                      <a:r>
                        <a:rPr lang="es-ES" sz="1600" baseline="0" dirty="0" smtClean="0">
                          <a:latin typeface="Calibri"/>
                          <a:ea typeface="Calibri"/>
                          <a:cs typeface="Arial"/>
                        </a:rPr>
                        <a:t> que para este caso es el de las actividades de gestión del currículo mediante las cuales se hace entrega de los módulos docentes.</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70674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72</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Producto</a:t>
            </a:r>
            <a:endParaRPr lang="es-ES" sz="2800" b="1" dirty="0" smtClean="0"/>
          </a:p>
        </p:txBody>
      </p:sp>
      <p:graphicFrame>
        <p:nvGraphicFramePr>
          <p:cNvPr id="7" name="15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82723131"/>
              </p:ext>
            </p:extLst>
          </p:nvPr>
        </p:nvGraphicFramePr>
        <p:xfrm>
          <a:off x="457200" y="1060451"/>
          <a:ext cx="8143876" cy="357187"/>
        </p:xfrm>
        <a:graphic>
          <a:graphicData uri="http://schemas.openxmlformats.org/drawingml/2006/table">
            <a:tbl>
              <a:tblPr/>
              <a:tblGrid>
                <a:gridCol w="1785938"/>
                <a:gridCol w="6357938"/>
              </a:tblGrid>
              <a:tr h="357187">
                <a:tc>
                  <a:txBody>
                    <a:bodyPr/>
                    <a:lstStyle/>
                    <a:p>
                      <a:pPr marL="342900" lvl="0" indent="-342900" algn="just">
                        <a:lnSpc>
                          <a:spcPct val="115000"/>
                        </a:lnSpc>
                        <a:spcAft>
                          <a:spcPts val="0"/>
                        </a:spcAft>
                        <a:buFont typeface="+mj-lt"/>
                        <a:buNone/>
                      </a:pPr>
                      <a:r>
                        <a:rPr lang="es-ES" sz="1400" dirty="0" smtClean="0">
                          <a:latin typeface="Calibri"/>
                          <a:ea typeface="Calibri"/>
                          <a:cs typeface="Arial"/>
                        </a:rPr>
                        <a:t>5.   Flujo </a:t>
                      </a:r>
                      <a:r>
                        <a:rPr lang="es-ES" sz="1400" dirty="0">
                          <a:latin typeface="Calibri"/>
                          <a:ea typeface="Calibri"/>
                          <a:cs typeface="Arial"/>
                        </a:rPr>
                        <a:t>de procesos</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9" name="11 Grupo"/>
          <p:cNvGrpSpPr>
            <a:grpSpLocks/>
          </p:cNvGrpSpPr>
          <p:nvPr/>
        </p:nvGrpSpPr>
        <p:grpSpPr bwMode="auto">
          <a:xfrm>
            <a:off x="385762" y="1846263"/>
            <a:ext cx="8296275" cy="3214688"/>
            <a:chOff x="0" y="0"/>
            <a:chExt cx="8296276" cy="2819400"/>
          </a:xfrm>
        </p:grpSpPr>
        <p:sp>
          <p:nvSpPr>
            <p:cNvPr id="10" name="1 Pentágono"/>
            <p:cNvSpPr/>
            <p:nvPr/>
          </p:nvSpPr>
          <p:spPr>
            <a:xfrm>
              <a:off x="771525" y="0"/>
              <a:ext cx="1609725" cy="7337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2000"/>
                <a:t>MINEDU</a:t>
              </a:r>
            </a:p>
          </p:txBody>
        </p:sp>
        <p:sp>
          <p:nvSpPr>
            <p:cNvPr id="11" name="2 Pentágono"/>
            <p:cNvSpPr/>
            <p:nvPr/>
          </p:nvSpPr>
          <p:spPr>
            <a:xfrm>
              <a:off x="3657600" y="9747"/>
              <a:ext cx="1609725" cy="7337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1600"/>
                <a:t>GOBIERNO REGIONAL</a:t>
              </a:r>
            </a:p>
          </p:txBody>
        </p:sp>
        <p:sp>
          <p:nvSpPr>
            <p:cNvPr id="12" name="3 Pentágono"/>
            <p:cNvSpPr/>
            <p:nvPr/>
          </p:nvSpPr>
          <p:spPr>
            <a:xfrm>
              <a:off x="6267451" y="9747"/>
              <a:ext cx="1609725" cy="7337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2000"/>
                <a:t>IIEEPP</a:t>
              </a:r>
            </a:p>
          </p:txBody>
        </p:sp>
        <p:cxnSp>
          <p:nvCxnSpPr>
            <p:cNvPr id="13" name="5 Conector recto de flecha"/>
            <p:cNvCxnSpPr/>
            <p:nvPr/>
          </p:nvCxnSpPr>
          <p:spPr>
            <a:xfrm rot="5400000">
              <a:off x="1243993" y="1043428"/>
              <a:ext cx="52350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6 Conector recto de flecha"/>
            <p:cNvCxnSpPr/>
            <p:nvPr/>
          </p:nvCxnSpPr>
          <p:spPr>
            <a:xfrm rot="5400000">
              <a:off x="4091271" y="1023240"/>
              <a:ext cx="52489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7 Conector recto de flecha"/>
            <p:cNvCxnSpPr/>
            <p:nvPr/>
          </p:nvCxnSpPr>
          <p:spPr>
            <a:xfrm rot="5400000">
              <a:off x="6787543" y="1032290"/>
              <a:ext cx="52350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8 Proceso"/>
            <p:cNvSpPr/>
            <p:nvPr/>
          </p:nvSpPr>
          <p:spPr>
            <a:xfrm>
              <a:off x="0" y="1324074"/>
              <a:ext cx="2962275" cy="147583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ES" dirty="0"/>
                <a:t>-Contratación de servicios: diseño, impresión, distribución</a:t>
              </a:r>
            </a:p>
            <a:p>
              <a:pPr>
                <a:defRPr/>
              </a:pPr>
              <a:r>
                <a:rPr lang="es-ES" dirty="0"/>
                <a:t> -Dispone un protocolo para implementación del acompañamiento pedagógico</a:t>
              </a:r>
            </a:p>
            <a:p>
              <a:pPr>
                <a:defRPr/>
              </a:pPr>
              <a:r>
                <a:rPr lang="es-ES" dirty="0"/>
                <a:t> -Contratación de servicios: entidad capacitadora -Contratación de servicios: entidad evaluadora</a:t>
              </a:r>
            </a:p>
            <a:p>
              <a:pPr>
                <a:defRPr/>
              </a:pPr>
              <a:r>
                <a:rPr lang="es-ES" dirty="0"/>
                <a:t> -Asistencia técnica para todos los procesos </a:t>
              </a:r>
            </a:p>
          </p:txBody>
        </p:sp>
        <p:sp>
          <p:nvSpPr>
            <p:cNvPr id="17" name="9 Proceso"/>
            <p:cNvSpPr/>
            <p:nvPr/>
          </p:nvSpPr>
          <p:spPr>
            <a:xfrm>
              <a:off x="3209925" y="1324074"/>
              <a:ext cx="2276475" cy="148557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ES" dirty="0"/>
                <a:t>-Distribución de módulos de UGEL a IIEE</a:t>
              </a:r>
            </a:p>
            <a:p>
              <a:pPr>
                <a:defRPr/>
              </a:pPr>
              <a:r>
                <a:rPr lang="es-ES" dirty="0"/>
                <a:t> -Contratación de acompañantes pedagógicos y cumplimiento de protocolo </a:t>
              </a:r>
            </a:p>
            <a:p>
              <a:pPr>
                <a:defRPr/>
              </a:pPr>
              <a:r>
                <a:rPr lang="es-ES" dirty="0"/>
                <a:t>-Organización para la participación de docentes en la capacitación y evaluación </a:t>
              </a:r>
            </a:p>
          </p:txBody>
        </p:sp>
        <p:sp>
          <p:nvSpPr>
            <p:cNvPr id="18" name="10 Proceso"/>
            <p:cNvSpPr/>
            <p:nvPr/>
          </p:nvSpPr>
          <p:spPr>
            <a:xfrm>
              <a:off x="5686426" y="1324074"/>
              <a:ext cx="2609850" cy="149532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ES" dirty="0"/>
                <a:t>- Docente hace uso de los módulos y los integra al proceso de aprendizaje de los estudiantes a su cargo.</a:t>
              </a:r>
            </a:p>
            <a:p>
              <a:pPr>
                <a:defRPr/>
              </a:pPr>
              <a:r>
                <a:rPr lang="es-ES" dirty="0"/>
                <a:t>- Docente recibe el acompañamiento pedagógico o especialización docente e integra las prácticas al proceso de aprendizaje de sus estudiantes.</a:t>
              </a:r>
            </a:p>
            <a:p>
              <a:pPr>
                <a:defRPr/>
              </a:pPr>
              <a:r>
                <a:rPr lang="es-ES" dirty="0"/>
                <a:t>- Docente participa de los procesos de evaluación de desempeño.</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6786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73</a:t>
            </a:fld>
            <a:endParaRPr lang="es-ES" altLang="en-US" smtClean="0"/>
          </a:p>
        </p:txBody>
      </p:sp>
      <p:sp>
        <p:nvSpPr>
          <p:cNvPr id="117763" name="Rectangle 2"/>
          <p:cNvSpPr>
            <a:spLocks noGrp="1" noChangeArrowheads="1"/>
          </p:cNvSpPr>
          <p:nvPr>
            <p:ph type="title"/>
          </p:nvPr>
        </p:nvSpPr>
        <p:spPr>
          <a:xfrm>
            <a:off x="457200" y="277813"/>
            <a:ext cx="8229600" cy="486891"/>
          </a:xfrm>
        </p:spPr>
        <p:txBody>
          <a:bodyPr/>
          <a:lstStyle/>
          <a:p>
            <a:pPr eaLnBrk="1" hangingPunct="1"/>
            <a:r>
              <a:rPr lang="es-MX" sz="2800" b="1" dirty="0" smtClean="0"/>
              <a:t>Identificación de actividades de un Producto</a:t>
            </a:r>
            <a:endParaRPr lang="es-ES" sz="2800" b="1" dirty="0" smtClean="0"/>
          </a:p>
        </p:txBody>
      </p:sp>
      <p:graphicFrame>
        <p:nvGraphicFramePr>
          <p:cNvPr id="19" name="27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76559482"/>
              </p:ext>
            </p:extLst>
          </p:nvPr>
        </p:nvGraphicFramePr>
        <p:xfrm>
          <a:off x="683568" y="1052736"/>
          <a:ext cx="7429500" cy="3339224"/>
        </p:xfrm>
        <a:graphic>
          <a:graphicData uri="http://schemas.openxmlformats.org/drawingml/2006/table">
            <a:tbl>
              <a:tblPr/>
              <a:tblGrid>
                <a:gridCol w="1875267"/>
                <a:gridCol w="5554233"/>
              </a:tblGrid>
              <a:tr h="1051514">
                <a:tc>
                  <a:txBody>
                    <a:bodyPr/>
                    <a:lstStyle/>
                    <a:p>
                      <a:pPr algn="just">
                        <a:lnSpc>
                          <a:spcPct val="115000"/>
                        </a:lnSpc>
                        <a:spcAft>
                          <a:spcPts val="1000"/>
                        </a:spcAft>
                      </a:pPr>
                      <a:r>
                        <a:rPr lang="es-ES" sz="1400" b="1" dirty="0">
                          <a:latin typeface="Arial"/>
                          <a:ea typeface="Calibri"/>
                          <a:cs typeface="Times New Roman"/>
                        </a:rPr>
                        <a:t>Denominación del producto</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ES" sz="2000" b="1" dirty="0" smtClean="0">
                          <a:latin typeface="+mn-lt"/>
                          <a:ea typeface="Calibri"/>
                          <a:cs typeface="Arial"/>
                        </a:rPr>
                        <a:t>DOCENTES PREPARADOS </a:t>
                      </a:r>
                      <a:r>
                        <a:rPr lang="es-ES" sz="2000" b="1" kern="1200" dirty="0" smtClean="0">
                          <a:solidFill>
                            <a:schemeClr val="tx1"/>
                          </a:solidFill>
                          <a:latin typeface="+mn-lt"/>
                          <a:ea typeface="Calibri"/>
                          <a:cs typeface="Arial"/>
                        </a:rPr>
                        <a:t>IMPLEMENTAN UN CURRICULO BASADO EN ESTÁNDARES DE CALIDAD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88">
                <a:tc>
                  <a:txBody>
                    <a:bodyPr/>
                    <a:lstStyle/>
                    <a:p>
                      <a:pPr algn="just">
                        <a:lnSpc>
                          <a:spcPct val="115000"/>
                        </a:lnSpc>
                        <a:spcAft>
                          <a:spcPts val="1000"/>
                        </a:spcAft>
                      </a:pPr>
                      <a:r>
                        <a:rPr lang="es-ES" sz="1400" dirty="0">
                          <a:latin typeface="Arial"/>
                          <a:ea typeface="Calibri"/>
                          <a:cs typeface="Times New Roman"/>
                        </a:rPr>
                        <a:t>Actividad 1</a:t>
                      </a:r>
                      <a:endParaRPr lang="es-E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latin typeface="Calibri"/>
                          <a:ea typeface="Calibri"/>
                          <a:cs typeface="Times New Roman"/>
                        </a:rPr>
                        <a:t>Gestión del currículo</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09">
                <a:tc>
                  <a:txBody>
                    <a:bodyPr/>
                    <a:lstStyle/>
                    <a:p>
                      <a:pPr algn="just">
                        <a:lnSpc>
                          <a:spcPct val="115000"/>
                        </a:lnSpc>
                        <a:spcAft>
                          <a:spcPts val="1000"/>
                        </a:spcAft>
                      </a:pPr>
                      <a:r>
                        <a:rPr lang="es-ES" sz="1400" dirty="0">
                          <a:latin typeface="Arial"/>
                          <a:ea typeface="Calibri"/>
                          <a:cs typeface="Times New Roman"/>
                        </a:rPr>
                        <a:t>Actividad 2</a:t>
                      </a:r>
                      <a:endParaRPr lang="es-E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1000"/>
                        </a:spcAft>
                      </a:pPr>
                      <a:r>
                        <a:rPr lang="es-MX" sz="2000" dirty="0" smtClean="0">
                          <a:latin typeface="Calibri"/>
                          <a:ea typeface="Calibri"/>
                          <a:cs typeface="Times New Roman"/>
                        </a:rPr>
                        <a:t>Acompañamiento</a:t>
                      </a:r>
                      <a:r>
                        <a:rPr lang="es-MX" sz="2000" baseline="0" dirty="0" smtClean="0">
                          <a:latin typeface="Calibri"/>
                          <a:ea typeface="Calibri"/>
                          <a:cs typeface="Times New Roman"/>
                        </a:rPr>
                        <a:t> pedagógico a docentes de educación inicial y primaria</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525488">
                <a:tc>
                  <a:txBody>
                    <a:bodyPr/>
                    <a:lstStyle/>
                    <a:p>
                      <a:pPr algn="just">
                        <a:lnSpc>
                          <a:spcPct val="115000"/>
                        </a:lnSpc>
                        <a:spcAft>
                          <a:spcPts val="1000"/>
                        </a:spcAft>
                      </a:pPr>
                      <a:r>
                        <a:rPr lang="es-ES" sz="1400" dirty="0" smtClean="0">
                          <a:latin typeface="Arial"/>
                          <a:ea typeface="Calibri"/>
                          <a:cs typeface="Times New Roman"/>
                        </a:rPr>
                        <a:t>Actividad 3</a:t>
                      </a:r>
                      <a:endParaRPr lang="es-E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latin typeface="Calibri"/>
                          <a:ea typeface="Calibri"/>
                          <a:cs typeface="Times New Roman"/>
                        </a:rPr>
                        <a:t>Especialización docente en didácticas específicas</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88">
                <a:tc>
                  <a:txBody>
                    <a:bodyPr/>
                    <a:lstStyle/>
                    <a:p>
                      <a:pPr algn="just">
                        <a:lnSpc>
                          <a:spcPct val="115000"/>
                        </a:lnSpc>
                        <a:spcAft>
                          <a:spcPts val="1000"/>
                        </a:spcAft>
                      </a:pPr>
                      <a:r>
                        <a:rPr lang="es-ES" sz="1400" dirty="0">
                          <a:latin typeface="Arial"/>
                          <a:ea typeface="Calibri"/>
                          <a:cs typeface="Times New Roman"/>
                        </a:rPr>
                        <a:t>Actividad </a:t>
                      </a:r>
                      <a:r>
                        <a:rPr lang="es-ES" sz="1400" dirty="0" smtClean="0">
                          <a:latin typeface="Arial"/>
                          <a:ea typeface="Calibri"/>
                          <a:cs typeface="Times New Roman"/>
                        </a:rPr>
                        <a:t>4</a:t>
                      </a:r>
                      <a:endParaRPr lang="es-E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latin typeface="Calibri"/>
                          <a:ea typeface="Calibri"/>
                          <a:cs typeface="Times New Roman"/>
                        </a:rPr>
                        <a:t>Evaluación del desempeño docente</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3437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74</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Actividad</a:t>
            </a:r>
            <a:endParaRPr lang="es-ES" sz="2800" b="1" dirty="0" smtClean="0"/>
          </a:p>
        </p:txBody>
      </p:sp>
      <p:graphicFrame>
        <p:nvGraphicFramePr>
          <p:cNvPr id="19" name="17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62477888"/>
              </p:ext>
            </p:extLst>
          </p:nvPr>
        </p:nvGraphicFramePr>
        <p:xfrm>
          <a:off x="400049" y="980728"/>
          <a:ext cx="8286751" cy="2786062"/>
        </p:xfrm>
        <a:graphic>
          <a:graphicData uri="http://schemas.openxmlformats.org/drawingml/2006/table">
            <a:tbl>
              <a:tblPr/>
              <a:tblGrid>
                <a:gridCol w="2714625"/>
                <a:gridCol w="857250"/>
                <a:gridCol w="928688"/>
                <a:gridCol w="1000125"/>
                <a:gridCol w="1143000"/>
                <a:gridCol w="857250"/>
                <a:gridCol w="785813"/>
              </a:tblGrid>
              <a:tr h="797475">
                <a:tc>
                  <a:txBody>
                    <a:bodyPr/>
                    <a:lstStyle/>
                    <a:p>
                      <a:pPr algn="just">
                        <a:lnSpc>
                          <a:spcPct val="115000"/>
                        </a:lnSpc>
                        <a:spcAft>
                          <a:spcPts val="0"/>
                        </a:spcAft>
                      </a:pPr>
                      <a:r>
                        <a:rPr lang="es-ES" sz="1800" b="1" dirty="0">
                          <a:latin typeface="Calibri"/>
                          <a:ea typeface="Calibri"/>
                          <a:cs typeface="Arial"/>
                        </a:rPr>
                        <a:t>Denominación de la actividad</a:t>
                      </a:r>
                      <a:endParaRPr lang="es-E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15000"/>
                        </a:lnSpc>
                        <a:spcAft>
                          <a:spcPts val="1000"/>
                        </a:spcAft>
                      </a:pPr>
                      <a:r>
                        <a:rPr lang="es-MX" sz="1800" dirty="0" smtClean="0">
                          <a:latin typeface="+mn-lt"/>
                          <a:ea typeface="Calibri"/>
                          <a:cs typeface="Times New Roman"/>
                        </a:rPr>
                        <a:t>Acompañamiento</a:t>
                      </a:r>
                      <a:r>
                        <a:rPr lang="es-MX" sz="1800" baseline="0" dirty="0" smtClean="0">
                          <a:latin typeface="+mn-lt"/>
                          <a:ea typeface="Calibri"/>
                          <a:cs typeface="Times New Roman"/>
                        </a:rPr>
                        <a:t> pedagógico a docentes de educación inicial y primaria</a:t>
                      </a:r>
                      <a:endParaRPr lang="es-ES"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24372">
                <a:tc>
                  <a:txBody>
                    <a:bodyPr/>
                    <a:lstStyle/>
                    <a:p>
                      <a:pPr algn="just">
                        <a:lnSpc>
                          <a:spcPct val="115000"/>
                        </a:lnSpc>
                        <a:spcAft>
                          <a:spcPts val="0"/>
                        </a:spcAft>
                      </a:pPr>
                      <a:r>
                        <a:rPr lang="es-ES" sz="1400">
                          <a:latin typeface="Calibri"/>
                          <a:ea typeface="Calibri"/>
                          <a:cs typeface="Arial"/>
                        </a:rPr>
                        <a:t>Identifique los niveles de Gobierno que ejecutan la actividad (Marque con un aspa)</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b="1" dirty="0" smtClean="0">
                          <a:latin typeface="Calibri"/>
                          <a:ea typeface="Calibri"/>
                          <a:cs typeface="Arial"/>
                        </a:rPr>
                        <a:t>GN</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800" dirty="0" smtClean="0">
                          <a:latin typeface="Calibri"/>
                          <a:ea typeface="Calibri"/>
                          <a:cs typeface="Times New Roman"/>
                        </a:rPr>
                        <a:t>X</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b="1" dirty="0" smtClean="0">
                          <a:latin typeface="Calibri"/>
                          <a:ea typeface="Calibri"/>
                          <a:cs typeface="Arial"/>
                        </a:rPr>
                        <a:t>GR</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800" dirty="0" smtClean="0">
                          <a:latin typeface="Calibri"/>
                          <a:ea typeface="Calibri"/>
                          <a:cs typeface="Times New Roman"/>
                        </a:rPr>
                        <a:t>X</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b="1" dirty="0" smtClean="0">
                          <a:latin typeface="Calibri"/>
                          <a:ea typeface="Calibri"/>
                          <a:cs typeface="Arial"/>
                        </a:rPr>
                        <a:t>GL</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249">
                <a:tc>
                  <a:txBody>
                    <a:bodyPr/>
                    <a:lstStyle/>
                    <a:p>
                      <a:pPr algn="just">
                        <a:lnSpc>
                          <a:spcPct val="115000"/>
                        </a:lnSpc>
                        <a:spcAft>
                          <a:spcPts val="0"/>
                        </a:spcAft>
                      </a:pPr>
                      <a:r>
                        <a:rPr lang="es-ES" sz="1400">
                          <a:latin typeface="Calibri"/>
                          <a:ea typeface="Calibri"/>
                          <a:cs typeface="Arial"/>
                        </a:rPr>
                        <a:t>Unidad de medida del indicador de producción física</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15000"/>
                        </a:lnSpc>
                        <a:spcAft>
                          <a:spcPts val="0"/>
                        </a:spcAft>
                      </a:pPr>
                      <a:r>
                        <a:rPr lang="es-MX" sz="1800" dirty="0" smtClean="0">
                          <a:latin typeface="Calibri"/>
                          <a:ea typeface="Calibri"/>
                          <a:cs typeface="Times New Roman"/>
                        </a:rPr>
                        <a:t>Institución educativa</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47966">
                <a:tc gridSpan="7">
                  <a:txBody>
                    <a:bodyPr/>
                    <a:lstStyle/>
                    <a:p>
                      <a:pPr algn="just">
                        <a:lnSpc>
                          <a:spcPct val="115000"/>
                        </a:lnSpc>
                        <a:spcAft>
                          <a:spcPts val="0"/>
                        </a:spcAft>
                      </a:pPr>
                      <a:r>
                        <a:rPr lang="es-ES" sz="1800" b="1" dirty="0" smtClean="0">
                          <a:latin typeface="Calibri"/>
                          <a:ea typeface="Calibri"/>
                          <a:cs typeface="Arial"/>
                        </a:rPr>
                        <a:t>Modelo operacional de la actividad</a:t>
                      </a:r>
                      <a:endParaRPr lang="es-ES"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92207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75</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Actividad</a:t>
            </a:r>
            <a:endParaRPr lang="es-ES" sz="2800" b="1" dirty="0" smtClean="0"/>
          </a:p>
        </p:txBody>
      </p:sp>
      <p:graphicFrame>
        <p:nvGraphicFramePr>
          <p:cNvPr id="7" name="17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33451109"/>
              </p:ext>
            </p:extLst>
          </p:nvPr>
        </p:nvGraphicFramePr>
        <p:xfrm>
          <a:off x="323528" y="980728"/>
          <a:ext cx="8501063" cy="4673601"/>
        </p:xfrm>
        <a:graphic>
          <a:graphicData uri="http://schemas.openxmlformats.org/drawingml/2006/table">
            <a:tbl>
              <a:tblPr/>
              <a:tblGrid>
                <a:gridCol w="1571625"/>
                <a:gridCol w="6929438"/>
              </a:tblGrid>
              <a:tr h="4664075">
                <a:tc>
                  <a:txBody>
                    <a:bodyPr/>
                    <a:lstStyle/>
                    <a:p>
                      <a:pPr marL="342900" lvl="0" indent="-342900" algn="just">
                        <a:lnSpc>
                          <a:spcPct val="115000"/>
                        </a:lnSpc>
                        <a:spcAft>
                          <a:spcPts val="0"/>
                        </a:spcAft>
                        <a:buFont typeface="+mj-lt"/>
                        <a:buAutoNum type="arabicPeriod"/>
                      </a:pPr>
                      <a:r>
                        <a:rPr lang="es-ES" sz="1600" dirty="0">
                          <a:latin typeface="Calibri"/>
                          <a:ea typeface="Calibri"/>
                          <a:cs typeface="Arial"/>
                        </a:rPr>
                        <a:t>Definición operacional </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tx1"/>
                          </a:solidFill>
                          <a:latin typeface="+mn-lt"/>
                          <a:ea typeface="Calibri"/>
                          <a:cs typeface="Arial"/>
                        </a:rPr>
                        <a:t>La actividad de acompañamiento pedagógico consiste en </a:t>
                      </a:r>
                      <a:r>
                        <a:rPr lang="es-ES" sz="1600" kern="1200" dirty="0" smtClean="0">
                          <a:solidFill>
                            <a:schemeClr val="tx1"/>
                          </a:solidFill>
                          <a:latin typeface="Calibri"/>
                          <a:ea typeface="Calibri"/>
                          <a:cs typeface="Arial"/>
                        </a:rPr>
                        <a:t>dar </a:t>
                      </a:r>
                      <a:r>
                        <a:rPr lang="es-ES" sz="1600" b="1" kern="1200" dirty="0" smtClean="0">
                          <a:solidFill>
                            <a:schemeClr val="tx1"/>
                          </a:solidFill>
                          <a:latin typeface="Calibri"/>
                          <a:ea typeface="Calibri"/>
                          <a:cs typeface="Arial"/>
                        </a:rPr>
                        <a:t>asesoría</a:t>
                      </a:r>
                      <a:r>
                        <a:rPr lang="es-ES" sz="1600" kern="1200" dirty="0" smtClean="0">
                          <a:solidFill>
                            <a:schemeClr val="tx1"/>
                          </a:solidFill>
                          <a:latin typeface="Calibri"/>
                          <a:ea typeface="Calibri"/>
                          <a:cs typeface="Arial"/>
                        </a:rPr>
                        <a:t> planificada, continua, pertinente, contextualizada a las docentes y promotoras comunitarias que trabajan en las IIEEPP y programas focalizados para contribuir a mejorar su práctica pedagógica. Es brindada por un docente llamado </a:t>
                      </a:r>
                      <a:r>
                        <a:rPr lang="es-ES" sz="1600" b="1" kern="1200" dirty="0" smtClean="0">
                          <a:solidFill>
                            <a:schemeClr val="tx1"/>
                          </a:solidFill>
                          <a:latin typeface="Calibri"/>
                          <a:ea typeface="Calibri"/>
                          <a:cs typeface="Arial"/>
                        </a:rPr>
                        <a:t>acompañante pedagógico</a:t>
                      </a:r>
                      <a:r>
                        <a:rPr lang="es-ES" sz="1600" kern="1200" dirty="0" smtClean="0">
                          <a:solidFill>
                            <a:schemeClr val="tx1"/>
                          </a:solidFill>
                          <a:latin typeface="Calibri"/>
                          <a:ea typeface="Calibri"/>
                          <a:cs typeface="Arial"/>
                        </a:rPr>
                        <a:t>,</a:t>
                      </a:r>
                      <a:r>
                        <a:rPr lang="es-ES" sz="1600" kern="1200" baseline="0" dirty="0" smtClean="0">
                          <a:solidFill>
                            <a:schemeClr val="tx1"/>
                          </a:solidFill>
                          <a:latin typeface="Calibri"/>
                          <a:ea typeface="Calibri"/>
                          <a:cs typeface="Arial"/>
                        </a:rPr>
                        <a:t> el mismo que  cumple con un perfil mínimo determinado por la DIGEBR. Está a cargo de una cantidad de </a:t>
                      </a:r>
                      <a:r>
                        <a:rPr lang="es-ES" sz="1600" b="1" kern="1200" baseline="0" dirty="0" smtClean="0">
                          <a:solidFill>
                            <a:schemeClr val="tx1"/>
                          </a:solidFill>
                          <a:latin typeface="Calibri"/>
                          <a:ea typeface="Calibri"/>
                          <a:cs typeface="Arial"/>
                        </a:rPr>
                        <a:t>IIEE</a:t>
                      </a:r>
                      <a:r>
                        <a:rPr lang="es-ES" sz="1600" kern="1200" baseline="0" dirty="0" smtClean="0">
                          <a:solidFill>
                            <a:schemeClr val="tx1"/>
                          </a:solidFill>
                          <a:latin typeface="Calibri"/>
                          <a:ea typeface="Calibri"/>
                          <a:cs typeface="Arial"/>
                        </a:rPr>
                        <a:t> organizadas en red, que en conjunto deben tener como máximo 12 docentes,</a:t>
                      </a:r>
                    </a:p>
                    <a:p>
                      <a:pPr algn="just"/>
                      <a:r>
                        <a:rPr lang="es-ES" sz="1600" kern="1200" dirty="0" smtClean="0">
                          <a:solidFill>
                            <a:schemeClr val="tx1"/>
                          </a:solidFill>
                          <a:latin typeface="Calibri"/>
                          <a:ea typeface="Calibri"/>
                          <a:cs typeface="Arial"/>
                        </a:rPr>
                        <a:t>El acompañamiento pedagógico se brinda mediante las siguientes </a:t>
                      </a:r>
                      <a:r>
                        <a:rPr lang="es-ES" sz="1600" b="1" kern="1200" dirty="0" smtClean="0">
                          <a:solidFill>
                            <a:schemeClr val="tx1"/>
                          </a:solidFill>
                          <a:latin typeface="Calibri"/>
                          <a:ea typeface="Calibri"/>
                          <a:cs typeface="Arial"/>
                        </a:rPr>
                        <a:t>modalidades</a:t>
                      </a:r>
                      <a:r>
                        <a:rPr lang="es-ES" sz="1600" kern="1200" dirty="0" smtClean="0">
                          <a:solidFill>
                            <a:schemeClr val="tx1"/>
                          </a:solidFill>
                          <a:latin typeface="Calibri"/>
                          <a:ea typeface="Calibri"/>
                          <a:cs typeface="Arial"/>
                        </a:rPr>
                        <a:t>:</a:t>
                      </a:r>
                    </a:p>
                    <a:p>
                      <a:pPr algn="just"/>
                      <a:r>
                        <a:rPr lang="es-ES" sz="1600" b="1" kern="1200" dirty="0" smtClean="0">
                          <a:solidFill>
                            <a:schemeClr val="tx1"/>
                          </a:solidFill>
                          <a:latin typeface="Calibri"/>
                          <a:ea typeface="Calibri"/>
                          <a:cs typeface="Arial"/>
                        </a:rPr>
                        <a:t>Visitas de aula</a:t>
                      </a:r>
                      <a:r>
                        <a:rPr lang="es-ES" sz="1600" kern="1200" dirty="0" smtClean="0">
                          <a:solidFill>
                            <a:schemeClr val="tx1"/>
                          </a:solidFill>
                          <a:latin typeface="Calibri"/>
                          <a:ea typeface="Calibri"/>
                          <a:cs typeface="Arial"/>
                        </a:rPr>
                        <a:t>. Al menos 1 visita mensual de 4 horas para inicial y 5 horas para primaria, entre marzo y diciembre. </a:t>
                      </a:r>
                    </a:p>
                    <a:p>
                      <a:pPr algn="just"/>
                      <a:r>
                        <a:rPr lang="es-ES" sz="1600" b="1" kern="1200" dirty="0" err="1" smtClean="0">
                          <a:solidFill>
                            <a:schemeClr val="tx1"/>
                          </a:solidFill>
                          <a:latin typeface="Calibri"/>
                          <a:ea typeface="Calibri"/>
                          <a:cs typeface="Arial"/>
                        </a:rPr>
                        <a:t>Microtalleres</a:t>
                      </a:r>
                      <a:r>
                        <a:rPr lang="es-ES" sz="1800" kern="1200" dirty="0" smtClean="0">
                          <a:solidFill>
                            <a:schemeClr val="tx1"/>
                          </a:solidFill>
                          <a:latin typeface="+mn-lt"/>
                          <a:ea typeface="+mn-ea"/>
                          <a:cs typeface="+mn-cs"/>
                        </a:rPr>
                        <a:t>. </a:t>
                      </a:r>
                      <a:r>
                        <a:rPr lang="es-ES" sz="1600" kern="1200" dirty="0" smtClean="0">
                          <a:solidFill>
                            <a:schemeClr val="tx1"/>
                          </a:solidFill>
                          <a:latin typeface="Calibri"/>
                          <a:ea typeface="Calibri"/>
                          <a:cs typeface="Arial"/>
                        </a:rPr>
                        <a:t>Al menos 1 </a:t>
                      </a:r>
                      <a:r>
                        <a:rPr lang="es-ES" sz="1600" kern="1200" dirty="0" err="1" smtClean="0">
                          <a:solidFill>
                            <a:schemeClr val="tx1"/>
                          </a:solidFill>
                          <a:latin typeface="Calibri"/>
                          <a:ea typeface="Calibri"/>
                          <a:cs typeface="Arial"/>
                        </a:rPr>
                        <a:t>microtaller</a:t>
                      </a:r>
                      <a:r>
                        <a:rPr lang="es-ES" sz="1600" kern="1200" dirty="0" smtClean="0">
                          <a:solidFill>
                            <a:schemeClr val="tx1"/>
                          </a:solidFill>
                          <a:latin typeface="Calibri"/>
                          <a:ea typeface="Calibri"/>
                          <a:cs typeface="Arial"/>
                        </a:rPr>
                        <a:t> mensual de mínimo 2 horas cada uno, entre abril y diciembre.</a:t>
                      </a:r>
                    </a:p>
                    <a:p>
                      <a:pPr algn="just"/>
                      <a:r>
                        <a:rPr lang="es-ES" sz="1600" b="1" kern="1200" dirty="0" smtClean="0">
                          <a:solidFill>
                            <a:schemeClr val="tx1"/>
                          </a:solidFill>
                          <a:latin typeface="Calibri"/>
                          <a:ea typeface="Calibri"/>
                          <a:cs typeface="Arial"/>
                        </a:rPr>
                        <a:t>Talleres de especialización. </a:t>
                      </a:r>
                      <a:r>
                        <a:rPr lang="es-ES" sz="1600" kern="1200" dirty="0" smtClean="0">
                          <a:solidFill>
                            <a:schemeClr val="tx1"/>
                          </a:solidFill>
                          <a:latin typeface="Calibri"/>
                          <a:ea typeface="Calibri"/>
                          <a:cs typeface="Arial"/>
                        </a:rPr>
                        <a:t>Los docentes de las IIEEPP focalizadas reciben dos talleres</a:t>
                      </a:r>
                      <a:r>
                        <a:rPr lang="es-ES" sz="1600" kern="1200" baseline="0" dirty="0" smtClean="0">
                          <a:solidFill>
                            <a:schemeClr val="tx1"/>
                          </a:solidFill>
                          <a:latin typeface="Calibri"/>
                          <a:ea typeface="Calibri"/>
                          <a:cs typeface="Arial"/>
                        </a:rPr>
                        <a:t> de 40 horas efectivas cada año, ofrecidas por un formador certificado o en su ausencia un experto de la temática propuesta.</a:t>
                      </a:r>
                    </a:p>
                    <a:p>
                      <a:pPr algn="just"/>
                      <a:r>
                        <a:rPr lang="es-ES" sz="1600" kern="1200" baseline="0" dirty="0" smtClean="0">
                          <a:solidFill>
                            <a:schemeClr val="tx1"/>
                          </a:solidFill>
                          <a:latin typeface="Calibri"/>
                          <a:ea typeface="Calibri"/>
                          <a:cs typeface="Arial"/>
                        </a:rPr>
                        <a:t>Las visitas de aula se brindan en cada una de las IIEEPP focalizadas, mientras que los </a:t>
                      </a:r>
                      <a:r>
                        <a:rPr lang="es-ES" sz="1600" kern="1200" baseline="0" dirty="0" err="1" smtClean="0">
                          <a:solidFill>
                            <a:schemeClr val="tx1"/>
                          </a:solidFill>
                          <a:latin typeface="Calibri"/>
                          <a:ea typeface="Calibri"/>
                          <a:cs typeface="Arial"/>
                        </a:rPr>
                        <a:t>microtalleres</a:t>
                      </a:r>
                      <a:r>
                        <a:rPr lang="es-ES" sz="1600" kern="1200" baseline="0" dirty="0" smtClean="0">
                          <a:solidFill>
                            <a:schemeClr val="tx1"/>
                          </a:solidFill>
                          <a:latin typeface="Calibri"/>
                          <a:ea typeface="Calibri"/>
                          <a:cs typeface="Arial"/>
                        </a:rPr>
                        <a:t> se realizan en los centros de recursos o en un ambiente alquilado para ello.</a:t>
                      </a:r>
                    </a:p>
                    <a:p>
                      <a:pPr algn="just"/>
                      <a:r>
                        <a:rPr lang="es-ES" sz="1600" kern="1200" baseline="0" dirty="0" smtClean="0">
                          <a:solidFill>
                            <a:schemeClr val="tx1"/>
                          </a:solidFill>
                          <a:latin typeface="Calibri"/>
                          <a:ea typeface="Calibri"/>
                          <a:cs typeface="Arial"/>
                        </a:rPr>
                        <a:t>Los talleres de especialización se llevan a cabo en las sedes de las regiones.</a:t>
                      </a:r>
                      <a:endParaRPr lang="es-ES" sz="1600" kern="1200" dirty="0" smtClean="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45407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76</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Actividad</a:t>
            </a:r>
            <a:endParaRPr lang="es-ES" sz="2800" b="1" dirty="0" smtClean="0"/>
          </a:p>
        </p:txBody>
      </p:sp>
      <p:graphicFrame>
        <p:nvGraphicFramePr>
          <p:cNvPr id="8" name="14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71447130"/>
              </p:ext>
            </p:extLst>
          </p:nvPr>
        </p:nvGraphicFramePr>
        <p:xfrm>
          <a:off x="285750" y="980728"/>
          <a:ext cx="8572500" cy="4206875"/>
        </p:xfrm>
        <a:graphic>
          <a:graphicData uri="http://schemas.openxmlformats.org/drawingml/2006/table">
            <a:tbl>
              <a:tblPr/>
              <a:tblGrid>
                <a:gridCol w="1905000"/>
                <a:gridCol w="6667500"/>
              </a:tblGrid>
              <a:tr h="4206875">
                <a:tc>
                  <a:txBody>
                    <a:bodyPr/>
                    <a:lstStyle/>
                    <a:p>
                      <a:pPr marL="273050" lvl="0" indent="-273050" algn="just">
                        <a:lnSpc>
                          <a:spcPct val="115000"/>
                        </a:lnSpc>
                        <a:spcAft>
                          <a:spcPts val="0"/>
                        </a:spcAft>
                        <a:buFont typeface="+mj-lt"/>
                        <a:buNone/>
                      </a:pPr>
                      <a:r>
                        <a:rPr lang="es-ES" sz="1600" dirty="0" smtClean="0">
                          <a:latin typeface="Calibri"/>
                          <a:ea typeface="Calibri"/>
                          <a:cs typeface="Arial"/>
                        </a:rPr>
                        <a:t>2. Organización </a:t>
                      </a:r>
                      <a:r>
                        <a:rPr lang="es-ES" sz="1600" dirty="0">
                          <a:latin typeface="Calibri"/>
                          <a:ea typeface="Calibri"/>
                          <a:cs typeface="Arial"/>
                        </a:rPr>
                        <a:t>para la ejecución de la actividad</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dirty="0" smtClean="0">
                          <a:latin typeface="Calibri"/>
                          <a:ea typeface="Calibri"/>
                          <a:cs typeface="Arial"/>
                        </a:rPr>
                        <a:t>La DIGEBR es la responsable de definir los criterios de focalización de las IIEE que serán</a:t>
                      </a:r>
                      <a:r>
                        <a:rPr lang="es-ES" sz="1600" baseline="0" dirty="0" smtClean="0">
                          <a:latin typeface="Calibri"/>
                          <a:ea typeface="Calibri"/>
                          <a:cs typeface="Arial"/>
                        </a:rPr>
                        <a:t> acompañadas, así como de formalizar mediante una Directiva el perfil mínimo del acompañante pedagógico, la misma que es publicada en el mes de noviembre del año anterior al inicio de las labores de los acompañantes pedagógicos.</a:t>
                      </a:r>
                    </a:p>
                    <a:p>
                      <a:pPr algn="just">
                        <a:lnSpc>
                          <a:spcPct val="115000"/>
                        </a:lnSpc>
                        <a:spcAft>
                          <a:spcPts val="0"/>
                        </a:spcAft>
                      </a:pPr>
                      <a:r>
                        <a:rPr lang="es-MX" sz="1600" baseline="0" dirty="0" smtClean="0">
                          <a:latin typeface="Calibri"/>
                          <a:ea typeface="Calibri"/>
                          <a:cs typeface="Arial"/>
                        </a:rPr>
                        <a:t>Cada DRE en coordinación con sus UGEL y en base a los criterios de focalización definidos se encarga de realizar la selección de las IIEE acompañadas y determinado el número de acompañantes requeridos procede a la selección de los mismos, asegurándose que se cumpla el perfil mínimo establecido.</a:t>
                      </a:r>
                    </a:p>
                    <a:p>
                      <a:pPr algn="just">
                        <a:lnSpc>
                          <a:spcPct val="115000"/>
                        </a:lnSpc>
                        <a:spcAft>
                          <a:spcPts val="0"/>
                        </a:spcAft>
                      </a:pPr>
                      <a:r>
                        <a:rPr lang="es-MX" sz="1600" baseline="0" dirty="0" smtClean="0">
                          <a:latin typeface="Calibri"/>
                          <a:ea typeface="Calibri"/>
                          <a:cs typeface="Arial"/>
                        </a:rPr>
                        <a:t>La DIGEBR brinda asistencia técnica para la implementación del acompañamiento y el cumplimiento del protocolo.</a:t>
                      </a:r>
                    </a:p>
                    <a:p>
                      <a:pPr algn="just">
                        <a:lnSpc>
                          <a:spcPct val="115000"/>
                        </a:lnSpc>
                        <a:spcAft>
                          <a:spcPts val="0"/>
                        </a:spcAft>
                      </a:pPr>
                      <a:r>
                        <a:rPr lang="es-MX" sz="1600" baseline="0" dirty="0" smtClean="0">
                          <a:latin typeface="Calibri"/>
                          <a:ea typeface="Calibri"/>
                          <a:cs typeface="Arial"/>
                        </a:rPr>
                        <a:t>Las DRE y las UGEL, a través de sus equipos técnicos, se encargan de monitorear que cada acompañante pedagógico cumpla con el protocolo y lo registre en el módulo seguimiento del SIGMA.</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42564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77</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Actividad</a:t>
            </a:r>
            <a:endParaRPr lang="es-ES" sz="2800" b="1" dirty="0" smtClean="0"/>
          </a:p>
        </p:txBody>
      </p:sp>
      <p:graphicFrame>
        <p:nvGraphicFramePr>
          <p:cNvPr id="7" name="14 Marcador de contenido"/>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64062559"/>
              </p:ext>
            </p:extLst>
          </p:nvPr>
        </p:nvGraphicFramePr>
        <p:xfrm>
          <a:off x="285750" y="836712"/>
          <a:ext cx="8572500" cy="4805363"/>
        </p:xfrm>
        <a:graphic>
          <a:graphicData uri="http://schemas.openxmlformats.org/drawingml/2006/table">
            <a:tbl>
              <a:tblPr/>
              <a:tblGrid>
                <a:gridCol w="1905000"/>
                <a:gridCol w="6667500"/>
              </a:tblGrid>
              <a:tr h="3170028">
                <a:tc>
                  <a:txBody>
                    <a:bodyPr/>
                    <a:lstStyle/>
                    <a:p>
                      <a:pPr marL="342900" lvl="0" indent="-342900" algn="just">
                        <a:lnSpc>
                          <a:spcPct val="115000"/>
                        </a:lnSpc>
                        <a:spcAft>
                          <a:spcPts val="0"/>
                        </a:spcAft>
                        <a:buFont typeface="+mj-lt"/>
                        <a:buNone/>
                      </a:pPr>
                      <a:r>
                        <a:rPr lang="es-ES" sz="1600" dirty="0" smtClean="0">
                          <a:latin typeface="Calibri"/>
                          <a:ea typeface="Calibri"/>
                          <a:cs typeface="Arial"/>
                        </a:rPr>
                        <a:t>3. Criterios </a:t>
                      </a:r>
                      <a:r>
                        <a:rPr lang="es-ES" sz="1600" dirty="0">
                          <a:latin typeface="Calibri"/>
                          <a:ea typeface="Calibri"/>
                          <a:cs typeface="Arial"/>
                        </a:rPr>
                        <a:t>de programación</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b="0" kern="1200" dirty="0" smtClean="0">
                          <a:solidFill>
                            <a:schemeClr val="tx1"/>
                          </a:solidFill>
                          <a:latin typeface="Calibri" panose="020F0502020204030204" pitchFamily="34" charset="0"/>
                          <a:ea typeface="Calibri"/>
                          <a:cs typeface="Arial"/>
                        </a:rPr>
                        <a:t>La cantidad de IIEE que serán acompañadas y los acompañantes que estarán</a:t>
                      </a:r>
                      <a:r>
                        <a:rPr lang="es-MX" sz="1600" b="0" kern="1200" baseline="0" dirty="0" smtClean="0">
                          <a:solidFill>
                            <a:schemeClr val="tx1"/>
                          </a:solidFill>
                          <a:latin typeface="Calibri" panose="020F0502020204030204" pitchFamily="34" charset="0"/>
                          <a:ea typeface="Calibri"/>
                          <a:cs typeface="Arial"/>
                        </a:rPr>
                        <a:t> a cargo de la actividad, se determinan tomando en cuenta los siguientes criterios:</a:t>
                      </a:r>
                    </a:p>
                    <a:p>
                      <a:pPr marL="0" marR="0" indent="0" algn="just" defTabSz="914400" rtl="0" eaLnBrk="1" fontAlgn="auto" latinLnBrk="0" hangingPunct="1">
                        <a:lnSpc>
                          <a:spcPct val="100000"/>
                        </a:lnSpc>
                        <a:spcBef>
                          <a:spcPts val="0"/>
                        </a:spcBef>
                        <a:spcAft>
                          <a:spcPts val="0"/>
                        </a:spcAft>
                        <a:buClrTx/>
                        <a:buSzTx/>
                        <a:buFontTx/>
                        <a:buChar char="-"/>
                        <a:tabLst/>
                        <a:defRPr/>
                      </a:pPr>
                      <a:r>
                        <a:rPr lang="es-ES" sz="1600" b="0" kern="1200" dirty="0" smtClean="0">
                          <a:solidFill>
                            <a:schemeClr val="tx1"/>
                          </a:solidFill>
                          <a:latin typeface="Calibri" panose="020F0502020204030204" pitchFamily="34" charset="0"/>
                          <a:ea typeface="Calibri"/>
                          <a:cs typeface="Arial"/>
                        </a:rPr>
                        <a:t>La focalización se realizará al nivel de redes de IIEEPP de inicial y primaria multigrado geográficamente cercanas (no menos de 5, no más de 15) determinados por la Unidad de Estadística Educativa - MINEDU (sobre la base de datos </a:t>
                      </a:r>
                      <a:r>
                        <a:rPr lang="es-ES" sz="1600" b="0" kern="1200" dirty="0" err="1" smtClean="0">
                          <a:solidFill>
                            <a:schemeClr val="tx1"/>
                          </a:solidFill>
                          <a:latin typeface="Calibri" panose="020F0502020204030204" pitchFamily="34" charset="0"/>
                          <a:ea typeface="Calibri"/>
                          <a:cs typeface="Arial"/>
                        </a:rPr>
                        <a:t>georeferenciados</a:t>
                      </a:r>
                      <a:r>
                        <a:rPr lang="es-ES" sz="1600" b="0" kern="1200" dirty="0" smtClean="0">
                          <a:solidFill>
                            <a:schemeClr val="tx1"/>
                          </a:solidFill>
                          <a:latin typeface="Calibri" panose="020F0502020204030204" pitchFamily="34" charset="0"/>
                          <a:ea typeface="Calibri"/>
                          <a:cs typeface="Arial"/>
                        </a:rPr>
                        <a:t>). </a:t>
                      </a:r>
                    </a:p>
                    <a:p>
                      <a:pPr marL="0" marR="0" indent="0" algn="just" defTabSz="914400" rtl="0" eaLnBrk="1" fontAlgn="auto" latinLnBrk="0" hangingPunct="1">
                        <a:lnSpc>
                          <a:spcPct val="100000"/>
                        </a:lnSpc>
                        <a:spcBef>
                          <a:spcPts val="0"/>
                        </a:spcBef>
                        <a:spcAft>
                          <a:spcPts val="0"/>
                        </a:spcAft>
                        <a:buClrTx/>
                        <a:buSzTx/>
                        <a:buFontTx/>
                        <a:buChar char="-"/>
                        <a:tabLst/>
                        <a:defRPr/>
                      </a:pPr>
                      <a:r>
                        <a:rPr lang="es-ES" sz="1600" b="0" kern="1200" baseline="0" dirty="0" smtClean="0">
                          <a:solidFill>
                            <a:schemeClr val="tx1"/>
                          </a:solidFill>
                          <a:latin typeface="Calibri" panose="020F0502020204030204" pitchFamily="34" charset="0"/>
                          <a:ea typeface="Calibri"/>
                          <a:cs typeface="Arial"/>
                        </a:rPr>
                        <a:t> </a:t>
                      </a:r>
                      <a:r>
                        <a:rPr lang="es-ES" sz="1600" b="0" kern="1200" dirty="0" smtClean="0">
                          <a:solidFill>
                            <a:schemeClr val="tx1"/>
                          </a:solidFill>
                          <a:latin typeface="Calibri" panose="020F0502020204030204" pitchFamily="34" charset="0"/>
                          <a:ea typeface="Calibri"/>
                          <a:cs typeface="Arial"/>
                        </a:rPr>
                        <a:t>Cada red tendrá asignado un equipo de acompañantes pedagógicos de inicial (al menos 1) y primaria (al menos 1). </a:t>
                      </a:r>
                    </a:p>
                    <a:p>
                      <a:pPr marL="0" marR="0" indent="0" algn="just" defTabSz="914400" rtl="0" eaLnBrk="1" fontAlgn="auto" latinLnBrk="0" hangingPunct="1">
                        <a:lnSpc>
                          <a:spcPct val="100000"/>
                        </a:lnSpc>
                        <a:spcBef>
                          <a:spcPts val="0"/>
                        </a:spcBef>
                        <a:spcAft>
                          <a:spcPts val="0"/>
                        </a:spcAft>
                        <a:buClrTx/>
                        <a:buSzTx/>
                        <a:buFontTx/>
                        <a:buChar char="-"/>
                        <a:tabLst/>
                        <a:defRPr/>
                      </a:pPr>
                      <a:r>
                        <a:rPr lang="es-ES" sz="1600" b="0" kern="1200" dirty="0" smtClean="0">
                          <a:solidFill>
                            <a:schemeClr val="tx1"/>
                          </a:solidFill>
                          <a:latin typeface="Calibri" panose="020F0502020204030204" pitchFamily="34" charset="0"/>
                          <a:ea typeface="Calibri"/>
                          <a:cs typeface="Arial"/>
                        </a:rPr>
                        <a:t> El tamaño del equipo de acompañantes de la red (o redes) dependerá del número de docentes y directores, asegurando que cada acompañante del equipo tenga a su cargo no más de 12 docentes (incluyendo directores).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401">
                <a:tc>
                  <a:txBody>
                    <a:bodyPr/>
                    <a:lstStyle/>
                    <a:p>
                      <a:pPr marL="342900" marR="0" lvl="0" indent="-342900" algn="just" defTabSz="914400" rtl="0" eaLnBrk="1" fontAlgn="auto" latinLnBrk="0" hangingPunct="1">
                        <a:lnSpc>
                          <a:spcPct val="115000"/>
                        </a:lnSpc>
                        <a:spcBef>
                          <a:spcPts val="0"/>
                        </a:spcBef>
                        <a:spcAft>
                          <a:spcPts val="0"/>
                        </a:spcAft>
                        <a:buClrTx/>
                        <a:buSzTx/>
                        <a:buFont typeface="+mj-lt"/>
                        <a:buNone/>
                        <a:tabLst/>
                        <a:defRPr/>
                      </a:pPr>
                      <a:r>
                        <a:rPr lang="es-ES" sz="1600" kern="1200" dirty="0" smtClean="0">
                          <a:solidFill>
                            <a:schemeClr val="tx1"/>
                          </a:solidFill>
                          <a:latin typeface="Calibri"/>
                          <a:ea typeface="Calibri"/>
                          <a:cs typeface="Arial"/>
                        </a:rPr>
                        <a:t>4. Flujo de procesos</a:t>
                      </a:r>
                    </a:p>
                    <a:p>
                      <a:pPr marL="342900" lvl="0" indent="-342900" algn="just">
                        <a:lnSpc>
                          <a:spcPct val="115000"/>
                        </a:lnSpc>
                        <a:spcAft>
                          <a:spcPts val="0"/>
                        </a:spcAft>
                        <a:buFont typeface="+mj-lt"/>
                        <a:buNone/>
                      </a:pPr>
                      <a:endParaRPr lang="es-ES" sz="160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1"/>
                          </a:solidFill>
                          <a:latin typeface="+mn-lt"/>
                          <a:ea typeface="Calibri"/>
                          <a:cs typeface="Arial"/>
                          <a:hlinkClick r:id="rId3" action="ppaction://hlinksldjump"/>
                        </a:rPr>
                        <a:t>Gráfico</a:t>
                      </a:r>
                      <a:endParaRPr lang="es-ES" sz="1600" kern="1200" dirty="0" smtClean="0">
                        <a:solidFill>
                          <a:schemeClr val="tx1"/>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83">
                <a:tc>
                  <a:txBody>
                    <a:bodyPr/>
                    <a:lstStyle/>
                    <a:p>
                      <a:pPr marL="342900" lvl="0" indent="-342900" algn="just">
                        <a:lnSpc>
                          <a:spcPct val="115000"/>
                        </a:lnSpc>
                        <a:spcAft>
                          <a:spcPts val="0"/>
                        </a:spcAft>
                        <a:buFont typeface="+mj-lt"/>
                        <a:buNone/>
                      </a:pPr>
                      <a:r>
                        <a:rPr lang="es-MX" sz="1600" kern="1200" dirty="0" smtClean="0">
                          <a:solidFill>
                            <a:schemeClr val="tx1"/>
                          </a:solidFill>
                          <a:latin typeface="Calibri"/>
                          <a:ea typeface="Calibri"/>
                          <a:cs typeface="Arial"/>
                        </a:rPr>
                        <a:t>5.Diagrama de Gantt</a:t>
                      </a:r>
                      <a:endParaRPr lang="es-ES" sz="160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1"/>
                          </a:solidFill>
                          <a:latin typeface="+mn-lt"/>
                          <a:ea typeface="Calibri"/>
                          <a:cs typeface="Arial"/>
                          <a:hlinkClick r:id="rId4" action="ppaction://hlinksldjump"/>
                        </a:rPr>
                        <a:t>Diagrama</a:t>
                      </a:r>
                      <a:endParaRPr lang="es-ES" sz="1600" kern="1200" dirty="0" smtClean="0">
                        <a:solidFill>
                          <a:schemeClr val="tx1"/>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51">
                <a:tc>
                  <a:txBody>
                    <a:bodyPr/>
                    <a:lstStyle/>
                    <a:p>
                      <a:pPr marL="342900" lvl="0" indent="-342900" algn="just">
                        <a:lnSpc>
                          <a:spcPct val="115000"/>
                        </a:lnSpc>
                        <a:spcAft>
                          <a:spcPts val="0"/>
                        </a:spcAft>
                        <a:buFont typeface="+mj-lt"/>
                        <a:buNone/>
                      </a:pPr>
                      <a:r>
                        <a:rPr lang="es-MX" sz="1600" kern="1200" dirty="0" smtClean="0">
                          <a:solidFill>
                            <a:schemeClr val="tx1"/>
                          </a:solidFill>
                          <a:latin typeface="Calibri"/>
                          <a:ea typeface="Calibri"/>
                          <a:cs typeface="Arial"/>
                        </a:rPr>
                        <a:t>6.Listado de insumos</a:t>
                      </a:r>
                      <a:endParaRPr lang="es-ES" sz="1600" kern="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solidFill>
                          <a:schemeClr val="tx1"/>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506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78</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Actividad</a:t>
            </a:r>
            <a:endParaRPr lang="es-ES" sz="2800" b="1" dirty="0" smtClean="0"/>
          </a:p>
        </p:txBody>
      </p:sp>
      <p:grpSp>
        <p:nvGrpSpPr>
          <p:cNvPr id="8" name="14 Grupo"/>
          <p:cNvGrpSpPr>
            <a:grpSpLocks/>
          </p:cNvGrpSpPr>
          <p:nvPr/>
        </p:nvGrpSpPr>
        <p:grpSpPr bwMode="auto">
          <a:xfrm>
            <a:off x="357188" y="857250"/>
            <a:ext cx="8572500" cy="5386388"/>
            <a:chOff x="0" y="0"/>
            <a:chExt cx="13862144" cy="3827714"/>
          </a:xfrm>
        </p:grpSpPr>
        <p:sp>
          <p:nvSpPr>
            <p:cNvPr id="9" name="1 Pentágono"/>
            <p:cNvSpPr/>
            <p:nvPr/>
          </p:nvSpPr>
          <p:spPr>
            <a:xfrm>
              <a:off x="346553" y="0"/>
              <a:ext cx="2567064" cy="4784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2000" dirty="0"/>
                <a:t>MINEDU</a:t>
              </a:r>
            </a:p>
          </p:txBody>
        </p:sp>
        <p:sp>
          <p:nvSpPr>
            <p:cNvPr id="10" name="2 Pentágono"/>
            <p:cNvSpPr/>
            <p:nvPr/>
          </p:nvSpPr>
          <p:spPr>
            <a:xfrm>
              <a:off x="4066229" y="10633"/>
              <a:ext cx="2980360" cy="41998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1600"/>
                <a:t>DRE/UGEL</a:t>
              </a:r>
            </a:p>
          </p:txBody>
        </p:sp>
        <p:sp>
          <p:nvSpPr>
            <p:cNvPr id="11" name="3 Pentágono"/>
            <p:cNvSpPr/>
            <p:nvPr/>
          </p:nvSpPr>
          <p:spPr>
            <a:xfrm>
              <a:off x="7624179" y="10633"/>
              <a:ext cx="2887946" cy="41998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1600" dirty="0"/>
                <a:t>Acompañante pedagógico</a:t>
              </a:r>
            </a:p>
          </p:txBody>
        </p:sp>
        <p:cxnSp>
          <p:nvCxnSpPr>
            <p:cNvPr id="12" name="5 Conector recto de flecha"/>
            <p:cNvCxnSpPr/>
            <p:nvPr/>
          </p:nvCxnSpPr>
          <p:spPr>
            <a:xfrm rot="5400000">
              <a:off x="1543093" y="823802"/>
              <a:ext cx="597549" cy="2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6 Conector recto de flecha"/>
            <p:cNvCxnSpPr/>
            <p:nvPr/>
          </p:nvCxnSpPr>
          <p:spPr>
            <a:xfrm rot="5400000">
              <a:off x="5244799" y="752563"/>
              <a:ext cx="597549" cy="2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7 Conector recto de flecha"/>
            <p:cNvCxnSpPr/>
            <p:nvPr/>
          </p:nvCxnSpPr>
          <p:spPr>
            <a:xfrm rot="5400000">
              <a:off x="8828419" y="775955"/>
              <a:ext cx="597549" cy="2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8 Proceso"/>
            <p:cNvSpPr/>
            <p:nvPr/>
          </p:nvSpPr>
          <p:spPr>
            <a:xfrm>
              <a:off x="0" y="1100468"/>
              <a:ext cx="3624694" cy="27091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ES" dirty="0"/>
                <a:t>-La DIGEBR define criterios de focalización para seleccionar IIEE.</a:t>
              </a:r>
            </a:p>
            <a:p>
              <a:pPr>
                <a:defRPr/>
              </a:pPr>
              <a:r>
                <a:rPr lang="es-ES" dirty="0"/>
                <a:t>- La UEE elabora la base de datos de IIEE organizadas  en redes sobre la base de datos </a:t>
              </a:r>
              <a:r>
                <a:rPr lang="es-ES" dirty="0" err="1"/>
                <a:t>georeferenciados</a:t>
              </a:r>
              <a:r>
                <a:rPr lang="es-ES" dirty="0"/>
                <a:t>.</a:t>
              </a:r>
            </a:p>
            <a:p>
              <a:pPr>
                <a:defRPr/>
              </a:pPr>
              <a:r>
                <a:rPr lang="es-ES" dirty="0"/>
                <a:t>- La DIGEBR ingresa la base de datos de IIEE al SIGMA-MINEDU  para que cada región seleccione a sus IIEE.</a:t>
              </a:r>
            </a:p>
            <a:p>
              <a:pPr>
                <a:defRPr/>
              </a:pPr>
              <a:r>
                <a:rPr lang="es-ES" dirty="0"/>
                <a:t> -La DIGEBR dispone un protocolo para implementación del acompañamiento pedagógico.</a:t>
              </a:r>
            </a:p>
            <a:p>
              <a:pPr>
                <a:defRPr/>
              </a:pPr>
              <a:r>
                <a:rPr lang="es-ES" dirty="0"/>
                <a:t>- La DIGEBR publica la directiva para la contratación de acompañantes pedagógicos.</a:t>
              </a:r>
            </a:p>
            <a:p>
              <a:pPr>
                <a:defRPr/>
              </a:pPr>
              <a:r>
                <a:rPr lang="es-ES" dirty="0"/>
                <a:t>- La DIGEBR brinda asistencia técnica para la implementación del acompañamiento y cumplimiento del protocolo.</a:t>
              </a:r>
            </a:p>
          </p:txBody>
        </p:sp>
        <p:sp>
          <p:nvSpPr>
            <p:cNvPr id="16" name="9 Proceso"/>
            <p:cNvSpPr/>
            <p:nvPr/>
          </p:nvSpPr>
          <p:spPr>
            <a:xfrm>
              <a:off x="3927607" y="1052621"/>
              <a:ext cx="3350017" cy="273787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ES" dirty="0"/>
                <a:t>-El ETR selecciona en el SIGMA-MINEDU las IIEE que serán acompañadas en base a los criterios determinados por la DIGEBR.</a:t>
              </a:r>
            </a:p>
            <a:p>
              <a:pPr>
                <a:defRPr/>
              </a:pPr>
              <a:r>
                <a:rPr lang="es-ES" dirty="0"/>
                <a:t> -Cada UGEL realiza la convocatoria para la contratación de acompañantes pedagógicos  y selecciona, en función de los CVS, a los que pasan a la etapa de entrevista y prueba.</a:t>
              </a:r>
            </a:p>
            <a:p>
              <a:pPr>
                <a:defRPr/>
              </a:pPr>
              <a:r>
                <a:rPr lang="es-ES" dirty="0"/>
                <a:t>- Cada DRE realiza el proceso de prueba y entrevista y selecciona a los acompañantes pedagógicos que cumplen con el perfil determinado.</a:t>
              </a:r>
            </a:p>
            <a:p>
              <a:pPr>
                <a:defRPr/>
              </a:pPr>
              <a:r>
                <a:rPr lang="es-ES" dirty="0"/>
                <a:t>-El ETR monitorea el cumplimiento del protocolo de acompañamiento</a:t>
              </a:r>
            </a:p>
          </p:txBody>
        </p:sp>
        <p:sp>
          <p:nvSpPr>
            <p:cNvPr id="17" name="10 Proceso"/>
            <p:cNvSpPr/>
            <p:nvPr/>
          </p:nvSpPr>
          <p:spPr>
            <a:xfrm>
              <a:off x="7549734" y="1100468"/>
              <a:ext cx="3193427" cy="26900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ES" dirty="0"/>
                <a:t>- Elabora el plan de trabajo con el cronograma para el cumplimiento del protocolo.</a:t>
              </a:r>
            </a:p>
            <a:p>
              <a:pPr>
                <a:defRPr/>
              </a:pPr>
              <a:r>
                <a:rPr lang="es-ES" dirty="0"/>
                <a:t>- Participa en los talleres de preparación y actualización.</a:t>
              </a:r>
            </a:p>
            <a:p>
              <a:pPr>
                <a:defRPr/>
              </a:pPr>
              <a:r>
                <a:rPr lang="es-ES" dirty="0"/>
                <a:t>- Realiza las visitas en aula y los </a:t>
              </a:r>
              <a:r>
                <a:rPr lang="es-ES" dirty="0" err="1"/>
                <a:t>microtalleres</a:t>
              </a:r>
              <a:r>
                <a:rPr lang="es-ES" dirty="0"/>
                <a:t>.</a:t>
              </a:r>
            </a:p>
            <a:p>
              <a:pPr>
                <a:defRPr/>
              </a:pPr>
              <a:r>
                <a:rPr lang="es-ES" dirty="0"/>
                <a:t>- Coordina la realización de los talleres de especialización de los docentes.</a:t>
              </a:r>
            </a:p>
            <a:p>
              <a:pPr>
                <a:defRPr/>
              </a:pPr>
              <a:r>
                <a:rPr lang="es-ES" dirty="0"/>
                <a:t>- Reporta en el SIGMA-MINEDU el avance del cumplimiento del protocolo de acompañamiento.</a:t>
              </a:r>
            </a:p>
          </p:txBody>
        </p:sp>
        <p:sp>
          <p:nvSpPr>
            <p:cNvPr id="18" name="3 Pentágono"/>
            <p:cNvSpPr/>
            <p:nvPr/>
          </p:nvSpPr>
          <p:spPr>
            <a:xfrm>
              <a:off x="11089715" y="47847"/>
              <a:ext cx="2259016" cy="3349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1600" dirty="0"/>
                <a:t>IIEE</a:t>
              </a:r>
            </a:p>
          </p:txBody>
        </p:sp>
        <p:cxnSp>
          <p:nvCxnSpPr>
            <p:cNvPr id="19" name="12 Conector recto de flecha"/>
            <p:cNvCxnSpPr/>
            <p:nvPr/>
          </p:nvCxnSpPr>
          <p:spPr>
            <a:xfrm rot="5400000">
              <a:off x="12037249" y="728109"/>
              <a:ext cx="597549" cy="2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3 Proceso">
              <a:hlinkClick r:id="rId3" action="ppaction://hlinksldjump"/>
            </p:cNvPr>
            <p:cNvSpPr/>
            <p:nvPr/>
          </p:nvSpPr>
          <p:spPr>
            <a:xfrm>
              <a:off x="11320751" y="1052621"/>
              <a:ext cx="2541393" cy="27750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ES"/>
                <a:t>- Docentes y directores de las IIEE seleccionadas participan en las visitas de aula, microtalleres y talleres.</a:t>
              </a:r>
            </a:p>
            <a:p>
              <a:pPr>
                <a:defRPr/>
              </a:pPr>
              <a:r>
                <a:rPr lang="es-ES"/>
                <a:t>- Docente recibe el acompañamiento pedagógico e integra las prácticas al proceso de aprendizaje de sus estudiantes.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65104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79</a:t>
            </a:fld>
            <a:endParaRPr lang="es-ES" altLang="en-US" smtClean="0"/>
          </a:p>
        </p:txBody>
      </p:sp>
      <p:sp>
        <p:nvSpPr>
          <p:cNvPr id="117763" name="Rectangle 2"/>
          <p:cNvSpPr>
            <a:spLocks noGrp="1" noChangeArrowheads="1"/>
          </p:cNvSpPr>
          <p:nvPr>
            <p:ph type="title"/>
          </p:nvPr>
        </p:nvSpPr>
        <p:spPr/>
        <p:txBody>
          <a:bodyPr/>
          <a:lstStyle/>
          <a:p>
            <a:pPr eaLnBrk="1" hangingPunct="1"/>
            <a:r>
              <a:rPr lang="es-MX" sz="2800" b="1" dirty="0" smtClean="0"/>
              <a:t>Ejemplo de Modelo operacional de Actividad</a:t>
            </a:r>
            <a:endParaRPr lang="es-ES" sz="2800" b="1" dirty="0" smtClean="0"/>
          </a:p>
        </p:txBody>
      </p:sp>
      <p:graphicFrame>
        <p:nvGraphicFramePr>
          <p:cNvPr id="21" name="19 Tabla"/>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74707357"/>
              </p:ext>
            </p:extLst>
          </p:nvPr>
        </p:nvGraphicFramePr>
        <p:xfrm>
          <a:off x="285750" y="764704"/>
          <a:ext cx="8572501" cy="5549982"/>
        </p:xfrm>
        <a:graphic>
          <a:graphicData uri="http://schemas.openxmlformats.org/drawingml/2006/table">
            <a:tbl>
              <a:tblPr/>
              <a:tblGrid>
                <a:gridCol w="2959594"/>
                <a:gridCol w="936058"/>
                <a:gridCol w="320050"/>
                <a:gridCol w="278752"/>
                <a:gridCol w="320050"/>
                <a:gridCol w="268428"/>
                <a:gridCol w="278752"/>
                <a:gridCol w="268428"/>
                <a:gridCol w="330373"/>
                <a:gridCol w="289077"/>
                <a:gridCol w="320050"/>
                <a:gridCol w="278752"/>
                <a:gridCol w="247780"/>
                <a:gridCol w="320050"/>
                <a:gridCol w="268428"/>
                <a:gridCol w="299401"/>
                <a:gridCol w="320050"/>
                <a:gridCol w="268428"/>
              </a:tblGrid>
              <a:tr h="230699">
                <a:tc rowSpan="2">
                  <a:txBody>
                    <a:bodyPr/>
                    <a:lstStyle/>
                    <a:p>
                      <a:pPr algn="ctr" fontAlgn="ctr"/>
                      <a:r>
                        <a:rPr lang="es-ES" sz="1000" b="1" i="0" u="none" strike="noStrike" dirty="0">
                          <a:solidFill>
                            <a:srgbClr val="000000"/>
                          </a:solidFill>
                          <a:latin typeface="Calibri"/>
                        </a:rPr>
                        <a:t>TAREAS</a:t>
                      </a:r>
                    </a:p>
                  </a:txBody>
                  <a:tcPr marL="7339" marR="7339"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1000" b="1" i="0" u="none" strike="noStrike">
                          <a:solidFill>
                            <a:srgbClr val="000000"/>
                          </a:solidFill>
                          <a:latin typeface="Calibri"/>
                        </a:rPr>
                        <a:t>RESPONSABLE</a:t>
                      </a:r>
                    </a:p>
                  </a:txBody>
                  <a:tcPr marL="7339" marR="7339"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ES" sz="1000" b="1" i="0" u="none" strike="noStrike">
                          <a:solidFill>
                            <a:srgbClr val="000000"/>
                          </a:solidFill>
                          <a:latin typeface="Calibri"/>
                        </a:rPr>
                        <a:t>AÑO O</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12">
                  <a:txBody>
                    <a:bodyPr/>
                    <a:lstStyle/>
                    <a:p>
                      <a:pPr algn="ctr" fontAlgn="b"/>
                      <a:r>
                        <a:rPr lang="es-ES" sz="1000" b="1" i="0" u="none" strike="noStrike">
                          <a:solidFill>
                            <a:srgbClr val="000000"/>
                          </a:solidFill>
                          <a:latin typeface="Calibri"/>
                        </a:rPr>
                        <a:t>AÑO 1</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0699">
                <a:tc vMerge="1">
                  <a:txBody>
                    <a:bodyPr/>
                    <a:lstStyle/>
                    <a:p>
                      <a:endParaRPr lang="es-ES"/>
                    </a:p>
                  </a:txBody>
                  <a:tcPr/>
                </a:tc>
                <a:tc vMerge="1">
                  <a:txBody>
                    <a:bodyPr/>
                    <a:lstStyle/>
                    <a:p>
                      <a:endParaRPr lang="es-ES"/>
                    </a:p>
                  </a:txBody>
                  <a:tcPr/>
                </a:tc>
                <a:tc>
                  <a:txBody>
                    <a:bodyPr/>
                    <a:lstStyle/>
                    <a:p>
                      <a:pPr algn="l" fontAlgn="b"/>
                      <a:r>
                        <a:rPr lang="es-ES" sz="1000" b="1" i="0" u="none" strike="noStrike">
                          <a:solidFill>
                            <a:srgbClr val="000000"/>
                          </a:solidFill>
                          <a:latin typeface="Calibri"/>
                        </a:rPr>
                        <a:t>MAY</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JUN</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NOV</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DIC</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ENE</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FEB</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MAR</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ABR</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MAY</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JUN</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JUL</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AGO</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SEP</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OCT</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NOV</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1" i="0" u="none" strike="noStrike">
                          <a:solidFill>
                            <a:srgbClr val="000000"/>
                          </a:solidFill>
                          <a:latin typeface="Calibri"/>
                        </a:rPr>
                        <a:t>DIC</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699">
                <a:tc>
                  <a:txBody>
                    <a:bodyPr/>
                    <a:lstStyle/>
                    <a:p>
                      <a:pPr algn="l" fontAlgn="b"/>
                      <a:r>
                        <a:rPr lang="es-ES" sz="1200" b="0" i="0" u="none" strike="noStrike" dirty="0">
                          <a:solidFill>
                            <a:srgbClr val="000000"/>
                          </a:solidFill>
                          <a:latin typeface="Calibri"/>
                        </a:rPr>
                        <a:t>CRITERIOS PARA LA SELECCIÓN DE IIEE</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DIGEBR</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699">
                <a:tc>
                  <a:txBody>
                    <a:bodyPr/>
                    <a:lstStyle/>
                    <a:p>
                      <a:pPr algn="l" fontAlgn="b"/>
                      <a:r>
                        <a:rPr lang="es-ES" sz="1200" b="0" i="0" u="none" strike="noStrike" dirty="0">
                          <a:solidFill>
                            <a:srgbClr val="000000"/>
                          </a:solidFill>
                          <a:latin typeface="Calibri"/>
                        </a:rPr>
                        <a:t>SELECCIÓN DE IIEE FOCALIZADAS</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DRE/UGEL</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299">
                <a:tc>
                  <a:txBody>
                    <a:bodyPr/>
                    <a:lstStyle/>
                    <a:p>
                      <a:pPr algn="l" fontAlgn="b"/>
                      <a:r>
                        <a:rPr lang="es-ES" sz="1200" b="0" i="0" u="none" strike="noStrike" dirty="0">
                          <a:solidFill>
                            <a:srgbClr val="000000"/>
                          </a:solidFill>
                          <a:latin typeface="Calibri"/>
                        </a:rPr>
                        <a:t>DETERMINACIÓN DEL NÚMERO DE ACOMPAÑANTES</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DRE/UGEL</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299">
                <a:tc>
                  <a:txBody>
                    <a:bodyPr/>
                    <a:lstStyle/>
                    <a:p>
                      <a:pPr algn="l" fontAlgn="b"/>
                      <a:r>
                        <a:rPr lang="es-ES" sz="1200" b="0" i="0" u="none" strike="noStrike" dirty="0">
                          <a:solidFill>
                            <a:srgbClr val="000000"/>
                          </a:solidFill>
                          <a:latin typeface="Calibri"/>
                        </a:rPr>
                        <a:t>DIRECTIVA DE CONTRATACIÓN DE ACOMPAÑANTES</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DIGEBR</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57">
                <a:tc>
                  <a:txBody>
                    <a:bodyPr/>
                    <a:lstStyle/>
                    <a:p>
                      <a:pPr algn="l" fontAlgn="b"/>
                      <a:r>
                        <a:rPr lang="es-ES" sz="1200" b="0" i="0" u="none" strike="noStrike" dirty="0">
                          <a:solidFill>
                            <a:srgbClr val="000000"/>
                          </a:solidFill>
                          <a:latin typeface="Calibri"/>
                        </a:rPr>
                        <a:t>SELECCIÓN Y CONTRATACIÓN DE ACOMPAÑANTES</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DRE/UGEL</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299">
                <a:tc>
                  <a:txBody>
                    <a:bodyPr/>
                    <a:lstStyle/>
                    <a:p>
                      <a:pPr algn="l" fontAlgn="b"/>
                      <a:r>
                        <a:rPr lang="es-ES" sz="1200" b="0" i="0" u="none" strike="noStrike" dirty="0">
                          <a:solidFill>
                            <a:srgbClr val="000000"/>
                          </a:solidFill>
                          <a:latin typeface="Calibri"/>
                        </a:rPr>
                        <a:t>DIFUSIÓN DEL PROTOCOLO DE ACOMPAÑAMIENTO</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DIGEBR</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699">
                <a:tc>
                  <a:txBody>
                    <a:bodyPr/>
                    <a:lstStyle/>
                    <a:p>
                      <a:pPr algn="l" fontAlgn="b"/>
                      <a:r>
                        <a:rPr lang="es-ES" sz="1200" b="0" i="0" u="none" strike="noStrike" dirty="0">
                          <a:solidFill>
                            <a:srgbClr val="000000"/>
                          </a:solidFill>
                          <a:latin typeface="Calibri"/>
                        </a:rPr>
                        <a:t>ASISTENCIA TÉCNICA</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DIGEBR</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448299">
                <a:tc>
                  <a:txBody>
                    <a:bodyPr/>
                    <a:lstStyle/>
                    <a:p>
                      <a:pPr algn="l" fontAlgn="b"/>
                      <a:r>
                        <a:rPr lang="es-ES" sz="1200" b="0" i="0" u="none" strike="noStrike" dirty="0">
                          <a:solidFill>
                            <a:srgbClr val="000000"/>
                          </a:solidFill>
                          <a:latin typeface="Calibri"/>
                        </a:rPr>
                        <a:t>PLAN DE TRABAJO DEL ACOMPAÑAMIENTO</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ACOMPAÑANTE</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699">
                <a:tc>
                  <a:txBody>
                    <a:bodyPr/>
                    <a:lstStyle/>
                    <a:p>
                      <a:pPr algn="l" fontAlgn="b"/>
                      <a:r>
                        <a:rPr lang="es-ES" sz="1200" b="0" i="0" u="none" strike="noStrike" dirty="0">
                          <a:solidFill>
                            <a:srgbClr val="000000"/>
                          </a:solidFill>
                          <a:latin typeface="Calibri"/>
                        </a:rPr>
                        <a:t>TALLER DE CAPACITACIÓN A ACOMPAÑANTES</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DRE/UGEL</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299">
                <a:tc>
                  <a:txBody>
                    <a:bodyPr/>
                    <a:lstStyle/>
                    <a:p>
                      <a:pPr algn="l" fontAlgn="b"/>
                      <a:r>
                        <a:rPr lang="es-ES" sz="1200" b="0" i="0" u="none" strike="noStrike" dirty="0">
                          <a:solidFill>
                            <a:srgbClr val="000000"/>
                          </a:solidFill>
                          <a:latin typeface="Calibri"/>
                        </a:rPr>
                        <a:t>VISITAS EN AULA</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ACOMPAÑANTE</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endParaRPr lang="es-ES" sz="1000" b="0" i="0" u="none" strike="noStrike" dirty="0">
                        <a:solidFill>
                          <a:srgbClr val="000000"/>
                        </a:solidFill>
                        <a:latin typeface="Calibri"/>
                      </a:endParaRP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448299">
                <a:tc>
                  <a:txBody>
                    <a:bodyPr/>
                    <a:lstStyle/>
                    <a:p>
                      <a:pPr algn="l" fontAlgn="b"/>
                      <a:r>
                        <a:rPr lang="es-ES" sz="1200" b="0" i="0" u="none" strike="noStrike" dirty="0">
                          <a:solidFill>
                            <a:srgbClr val="000000"/>
                          </a:solidFill>
                          <a:latin typeface="Calibri"/>
                        </a:rPr>
                        <a:t>MICROTALLERES</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ACOMPAÑANTE</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230699">
                <a:tc>
                  <a:txBody>
                    <a:bodyPr/>
                    <a:lstStyle/>
                    <a:p>
                      <a:pPr algn="l" fontAlgn="b"/>
                      <a:r>
                        <a:rPr lang="es-ES" sz="1200" b="0" i="0" u="none" strike="noStrike" dirty="0">
                          <a:solidFill>
                            <a:srgbClr val="000000"/>
                          </a:solidFill>
                          <a:latin typeface="Calibri"/>
                        </a:rPr>
                        <a:t>TALLER DE ESPECIALIZACIÓN A DOCENTES</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ETR</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448299">
                <a:tc>
                  <a:txBody>
                    <a:bodyPr/>
                    <a:lstStyle/>
                    <a:p>
                      <a:pPr algn="l" fontAlgn="b"/>
                      <a:r>
                        <a:rPr lang="es-ES" sz="1200" b="0" i="0" u="none" strike="noStrike" dirty="0">
                          <a:solidFill>
                            <a:srgbClr val="000000"/>
                          </a:solidFill>
                          <a:latin typeface="Calibri"/>
                        </a:rPr>
                        <a:t>REGISTRO DE AVANCE EN SIGMA</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ACOMPAÑANTE</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373057">
                <a:tc>
                  <a:txBody>
                    <a:bodyPr/>
                    <a:lstStyle/>
                    <a:p>
                      <a:pPr algn="l" fontAlgn="b"/>
                      <a:r>
                        <a:rPr lang="es-ES" sz="1200" b="0" i="0" u="none" strike="noStrike" dirty="0">
                          <a:solidFill>
                            <a:srgbClr val="000000"/>
                          </a:solidFill>
                          <a:latin typeface="Calibri"/>
                        </a:rPr>
                        <a:t>MONITOREO AL CUMPLIMIENTO DEL PROTOCOLO</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ETR</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0" i="0" u="none" strike="noStrike" dirty="0">
                          <a:solidFill>
                            <a:srgbClr val="000000"/>
                          </a:solidFill>
                          <a:latin typeface="Calibri"/>
                        </a:rPr>
                        <a:t> </a:t>
                      </a:r>
                    </a:p>
                  </a:txBody>
                  <a:tcPr marL="7339" marR="7339"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73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8</a:t>
            </a:fld>
            <a:endParaRPr lang="es-ES" altLang="en-US" smtClean="0"/>
          </a:p>
        </p:txBody>
      </p:sp>
      <p:sp>
        <p:nvSpPr>
          <p:cNvPr id="29699" name="Rectangle 2"/>
          <p:cNvSpPr>
            <a:spLocks noGrp="1" noChangeArrowheads="1"/>
          </p:cNvSpPr>
          <p:nvPr>
            <p:ph type="title"/>
          </p:nvPr>
        </p:nvSpPr>
        <p:spPr>
          <a:xfrm>
            <a:off x="457200" y="277813"/>
            <a:ext cx="8229600" cy="1134963"/>
          </a:xfrm>
        </p:spPr>
        <p:txBody>
          <a:bodyPr/>
          <a:lstStyle/>
          <a:p>
            <a:pPr eaLnBrk="1" hangingPunct="1"/>
            <a:r>
              <a:rPr lang="es-MX" sz="3200" b="1" dirty="0" smtClean="0"/>
              <a:t>Temas a incorporarse como nuevos PP</a:t>
            </a:r>
            <a:endParaRPr lang="es-ES" sz="3200" b="1" dirty="0" smtClean="0"/>
          </a:p>
        </p:txBody>
      </p:sp>
      <p:sp>
        <p:nvSpPr>
          <p:cNvPr id="29700" name="Rectangle 3"/>
          <p:cNvSpPr>
            <a:spLocks noGrp="1" noChangeArrowheads="1"/>
          </p:cNvSpPr>
          <p:nvPr>
            <p:ph type="body" idx="1"/>
          </p:nvPr>
        </p:nvSpPr>
        <p:spPr>
          <a:xfrm>
            <a:off x="457200" y="1628800"/>
            <a:ext cx="8229600" cy="4176464"/>
          </a:xfrm>
        </p:spPr>
        <p:txBody>
          <a:bodyPr/>
          <a:lstStyle/>
          <a:p>
            <a:pPr marL="0" indent="0" algn="just" eaLnBrk="1" hangingPunct="1">
              <a:buNone/>
            </a:pPr>
            <a:r>
              <a:rPr lang="es-ES" sz="2200" b="1" i="1" dirty="0" smtClean="0"/>
              <a:t>Art. 1: </a:t>
            </a:r>
            <a:r>
              <a:rPr lang="es-ES" sz="2200" dirty="0" smtClean="0"/>
              <a:t>Temas </a:t>
            </a:r>
            <a:r>
              <a:rPr lang="es-ES" sz="2200" i="1" dirty="0" smtClean="0"/>
              <a:t>“seleccionados </a:t>
            </a:r>
            <a:r>
              <a:rPr lang="es-ES" sz="2200" i="1" dirty="0"/>
              <a:t>sobre la base de: (i) la identificación de objetivos de política nacional prioritarios, en el marco del Plan Bicentenario Perú al 2021 del CEPLAN, que no vienen siendo atendidos por los </a:t>
            </a:r>
            <a:r>
              <a:rPr lang="es-ES" sz="2200" i="1" dirty="0" smtClean="0"/>
              <a:t>PP existentes; </a:t>
            </a:r>
            <a:r>
              <a:rPr lang="es-ES" sz="2200" i="1" dirty="0"/>
              <a:t>o, (ii) asignaciones importantes de gasto</a:t>
            </a:r>
            <a:r>
              <a:rPr lang="es-PE" sz="2200" i="1" dirty="0" smtClean="0"/>
              <a:t>”.</a:t>
            </a:r>
          </a:p>
          <a:p>
            <a:pPr algn="just" eaLnBrk="1" hangingPunct="1">
              <a:buFont typeface="Arial" panose="020B0604020202020204" pitchFamily="34" charset="0"/>
              <a:buChar char="•"/>
            </a:pPr>
            <a:r>
              <a:rPr lang="es-ES" sz="1800" i="1" dirty="0" smtClean="0"/>
              <a:t>Defensoría del ciudadano.</a:t>
            </a:r>
          </a:p>
          <a:p>
            <a:pPr algn="just" eaLnBrk="1" hangingPunct="1">
              <a:buFont typeface="Arial" panose="020B0604020202020204" pitchFamily="34" charset="0"/>
              <a:buChar char="•"/>
            </a:pPr>
            <a:r>
              <a:rPr lang="es-ES" sz="1800" i="1" dirty="0" smtClean="0"/>
              <a:t>Promoción </a:t>
            </a:r>
            <a:r>
              <a:rPr lang="es-ES" sz="1800" i="1" dirty="0"/>
              <a:t>gestión y regulación del transporte ferroviario, hidroviario y </a:t>
            </a:r>
            <a:r>
              <a:rPr lang="es-ES" sz="1800" i="1" dirty="0" smtClean="0"/>
              <a:t>aéreo </a:t>
            </a:r>
            <a:endParaRPr lang="es-ES" sz="1800" i="1" dirty="0"/>
          </a:p>
          <a:p>
            <a:pPr algn="just" eaLnBrk="1" hangingPunct="1">
              <a:buFont typeface="Arial" panose="020B0604020202020204" pitchFamily="34" charset="0"/>
              <a:buChar char="•"/>
            </a:pPr>
            <a:r>
              <a:rPr lang="es-ES" sz="1800" i="1" dirty="0" smtClean="0"/>
              <a:t>Mejora </a:t>
            </a:r>
            <a:r>
              <a:rPr lang="es-ES" sz="1800" i="1" dirty="0"/>
              <a:t>del servicio y del acceso a los servicios de salud </a:t>
            </a:r>
          </a:p>
          <a:p>
            <a:pPr algn="just" eaLnBrk="1" hangingPunct="1">
              <a:buFont typeface="Arial" panose="020B0604020202020204" pitchFamily="34" charset="0"/>
              <a:buChar char="•"/>
            </a:pPr>
            <a:r>
              <a:rPr lang="es-ES" sz="1800" i="1" dirty="0" smtClean="0"/>
              <a:t>Promoción </a:t>
            </a:r>
            <a:r>
              <a:rPr lang="es-ES" sz="1800" i="1" dirty="0"/>
              <a:t>de la eficiencia en la recaudación</a:t>
            </a:r>
          </a:p>
          <a:p>
            <a:pPr algn="just" eaLnBrk="1" hangingPunct="1">
              <a:buFont typeface="Arial" panose="020B0604020202020204" pitchFamily="34" charset="0"/>
              <a:buChar char="•"/>
            </a:pPr>
            <a:r>
              <a:rPr lang="es-ES" sz="1800" i="1" dirty="0" smtClean="0"/>
              <a:t>Mejora </a:t>
            </a:r>
            <a:r>
              <a:rPr lang="es-ES" sz="1800" i="1" dirty="0"/>
              <a:t>en la eficiencia del despacho aduanero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56732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4 Marcador de pie de página"/>
          <p:cNvSpPr>
            <a:spLocks noGrp="1"/>
          </p:cNvSpPr>
          <p:nvPr>
            <p:ph type="ftr" sz="quarter" idx="11"/>
          </p:nvPr>
        </p:nvSpPr>
        <p:spPr>
          <a:noFill/>
        </p:spPr>
        <p:txBody>
          <a:bodyPr/>
          <a:lstStyle/>
          <a:p>
            <a:r>
              <a:rPr lang="es-ES" altLang="en-US" smtClean="0"/>
              <a:t>Programas Presupuestales</a:t>
            </a:r>
          </a:p>
        </p:txBody>
      </p:sp>
      <p:sp>
        <p:nvSpPr>
          <p:cNvPr id="117762" name="5 Marcador de número de diapositiva"/>
          <p:cNvSpPr>
            <a:spLocks noGrp="1"/>
          </p:cNvSpPr>
          <p:nvPr>
            <p:ph type="sldNum" sz="quarter" idx="12"/>
          </p:nvPr>
        </p:nvSpPr>
        <p:spPr>
          <a:noFill/>
        </p:spPr>
        <p:txBody>
          <a:bodyPr/>
          <a:lstStyle/>
          <a:p>
            <a:fld id="{322DB0E5-02E2-4576-9380-2DB7294F3633}" type="slidenum">
              <a:rPr lang="es-ES" altLang="en-US" smtClean="0"/>
              <a:pPr/>
              <a:t>80</a:t>
            </a:fld>
            <a:endParaRPr lang="es-ES" altLang="en-US" smtClean="0"/>
          </a:p>
        </p:txBody>
      </p:sp>
      <p:sp>
        <p:nvSpPr>
          <p:cNvPr id="117763" name="Rectangle 2"/>
          <p:cNvSpPr>
            <a:spLocks noGrp="1" noChangeArrowheads="1"/>
          </p:cNvSpPr>
          <p:nvPr>
            <p:ph type="title"/>
          </p:nvPr>
        </p:nvSpPr>
        <p:spPr>
          <a:xfrm>
            <a:off x="457200" y="277813"/>
            <a:ext cx="8229600" cy="486891"/>
          </a:xfrm>
        </p:spPr>
        <p:txBody>
          <a:bodyPr/>
          <a:lstStyle/>
          <a:p>
            <a:pPr eaLnBrk="1" hangingPunct="1"/>
            <a:r>
              <a:rPr lang="es-MX" sz="2800" b="1" dirty="0" smtClean="0"/>
              <a:t>Lista de insumos</a:t>
            </a:r>
            <a:endParaRPr lang="es-ES" sz="2800" b="1" dirty="0" smtClean="0"/>
          </a:p>
        </p:txBody>
      </p:sp>
      <p:graphicFrame>
        <p:nvGraphicFramePr>
          <p:cNvPr id="6"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0682208"/>
              </p:ext>
            </p:extLst>
          </p:nvPr>
        </p:nvGraphicFramePr>
        <p:xfrm>
          <a:off x="357188" y="878358"/>
          <a:ext cx="8286750" cy="5214938"/>
        </p:xfrm>
        <a:graphic>
          <a:graphicData uri="http://schemas.openxmlformats.org/presentationml/2006/ole">
            <p:oleObj spid="_x0000_s4130" name="Diapositiva" r:id="rId4" imgW="3175000" imgH="2374900" progId="">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11869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1 Título"/>
          <p:cNvSpPr txBox="1">
            <a:spLocks/>
          </p:cNvSpPr>
          <p:nvPr/>
        </p:nvSpPr>
        <p:spPr>
          <a:xfrm>
            <a:off x="361156" y="260350"/>
            <a:ext cx="8636000" cy="688975"/>
          </a:xfrm>
          <a:prstGeom prst="rect">
            <a:avLst/>
          </a:prstGeom>
        </p:spPr>
        <p:txBody>
          <a:bodyPr anchor="ctr"/>
          <a:lstStyle>
            <a:lvl1pPr algn="l" defTabSz="914400" rtl="0" eaLnBrk="1" latinLnBrk="0" hangingPunct="1">
              <a:spcBef>
                <a:spcPct val="0"/>
              </a:spcBef>
              <a:buNone/>
              <a:defRPr sz="3000" b="1" kern="1200">
                <a:solidFill>
                  <a:srgbClr val="DA251D"/>
                </a:solidFill>
                <a:latin typeface="Arial" pitchFamily="34" charset="0"/>
                <a:ea typeface="+mj-ea"/>
                <a:cs typeface="Arial" pitchFamily="34" charset="0"/>
              </a:defRPr>
            </a:lvl1pPr>
          </a:lstStyle>
          <a:p>
            <a:pPr fontAlgn="auto">
              <a:spcAft>
                <a:spcPts val="0"/>
              </a:spcAft>
              <a:defRPr/>
            </a:pPr>
            <a:r>
              <a:rPr lang="es-ES" sz="2000" dirty="0" smtClean="0">
                <a:solidFill>
                  <a:schemeClr val="tx1"/>
                </a:solidFill>
              </a:rPr>
              <a:t>Procedimiento 1. Identificación de la unidad de costeo: Actividad/ subproducto y su respectiva unidad de medida</a:t>
            </a:r>
            <a:endParaRPr lang="es-PE" sz="2000" dirty="0" smtClean="0">
              <a:solidFill>
                <a:schemeClr val="tx1"/>
              </a:solidFill>
              <a:latin typeface="Arial" charset="0"/>
              <a:ea typeface="+mn-ea"/>
            </a:endParaRPr>
          </a:p>
        </p:txBody>
      </p:sp>
      <p:sp>
        <p:nvSpPr>
          <p:cNvPr id="79879" name="14 Marcador de contenido"/>
          <p:cNvSpPr>
            <a:spLocks noGrp="1"/>
          </p:cNvSpPr>
          <p:nvPr>
            <p:ph idx="1"/>
          </p:nvPr>
        </p:nvSpPr>
        <p:spPr>
          <a:xfrm>
            <a:off x="27789" y="949325"/>
            <a:ext cx="8229600" cy="1285875"/>
          </a:xfrm>
        </p:spPr>
        <p:txBody>
          <a:bodyPr/>
          <a:lstStyle/>
          <a:p>
            <a:pPr algn="just"/>
            <a:r>
              <a:rPr lang="es-MX" sz="2000" dirty="0" smtClean="0"/>
              <a:t>En la EFP se identifica la actividad con su respectiva unidad de medida para la determinación del listado de insumos. En este caso en el PP 0090, se identifica el producto 3000386 y en el producto la actividad 5003123 que corresponde al acompañamiento pedagógico, tal como se muestra:</a:t>
            </a:r>
            <a:endParaRPr lang="es-ES" sz="2800" dirty="0" smtClean="0"/>
          </a:p>
        </p:txBody>
      </p:sp>
      <p:pic>
        <p:nvPicPr>
          <p:cNvPr id="79880" name="13 Imagen"/>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354" t="19536" r="13690" b="33745"/>
          <a:stretch>
            <a:fillRect/>
          </a:stretch>
        </p:blipFill>
        <p:spPr bwMode="auto">
          <a:xfrm>
            <a:off x="431913" y="2575123"/>
            <a:ext cx="8316551" cy="3786188"/>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9881" name="Oval 2"/>
          <p:cNvSpPr>
            <a:spLocks noChangeArrowheads="1"/>
          </p:cNvSpPr>
          <p:nvPr/>
        </p:nvSpPr>
        <p:spPr bwMode="auto">
          <a:xfrm>
            <a:off x="2857500" y="5929313"/>
            <a:ext cx="1057275" cy="360362"/>
          </a:xfrm>
          <a:prstGeom prst="ellipse">
            <a:avLst/>
          </a:prstGeom>
          <a:noFill/>
          <a:ln w="9525">
            <a:solidFill>
              <a:srgbClr val="FF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08645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1 Título"/>
          <p:cNvSpPr txBox="1">
            <a:spLocks/>
          </p:cNvSpPr>
          <p:nvPr/>
        </p:nvSpPr>
        <p:spPr bwMode="auto">
          <a:xfrm>
            <a:off x="357188" y="260648"/>
            <a:ext cx="8636000" cy="688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r>
              <a:rPr lang="es-ES" sz="2000" b="1" dirty="0"/>
              <a:t>Procedimiento 2. Listado de bienes y servicios por actividad/subproducto, en base a las definiciones operacionales</a:t>
            </a:r>
            <a:endParaRPr lang="es-PE" sz="2000" b="1" dirty="0"/>
          </a:p>
        </p:txBody>
      </p:sp>
      <p:sp>
        <p:nvSpPr>
          <p:cNvPr id="80903" name="14 Marcador de contenido"/>
          <p:cNvSpPr>
            <a:spLocks noGrp="1"/>
          </p:cNvSpPr>
          <p:nvPr>
            <p:ph idx="1"/>
          </p:nvPr>
        </p:nvSpPr>
        <p:spPr>
          <a:xfrm>
            <a:off x="251520" y="1052736"/>
            <a:ext cx="8229600" cy="5000625"/>
          </a:xfrm>
        </p:spPr>
        <p:txBody>
          <a:bodyPr/>
          <a:lstStyle/>
          <a:p>
            <a:pPr algn="just"/>
            <a:r>
              <a:rPr lang="es-MX" sz="2000" dirty="0" smtClean="0"/>
              <a:t>Una vez identificados, el producto y la actividad, se procede a listar uno a uno los insumos correspondientes, los mismos que podrán ser clasificados en: Recurso Humano, equipo, mobiliario e instrumental, materiales y servicios.</a:t>
            </a:r>
          </a:p>
          <a:p>
            <a:pPr algn="just"/>
            <a:r>
              <a:rPr lang="es-MX" sz="2000" dirty="0" smtClean="0"/>
              <a:t>La organización de estos insumos con su correspondiente clasificación se pueden observar en la siguiente tabla:</a:t>
            </a:r>
          </a:p>
          <a:p>
            <a:pPr algn="just">
              <a:buFont typeface="Wingdings" panose="05000000000000000000" pitchFamily="2" charset="2"/>
              <a:buNone/>
            </a:pPr>
            <a:endParaRPr lang="es-ES" sz="2800" dirty="0" smtClean="0"/>
          </a:p>
        </p:txBody>
      </p:sp>
      <p:graphicFrame>
        <p:nvGraphicFramePr>
          <p:cNvPr id="80927" name="Group 3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51098222"/>
              </p:ext>
            </p:extLst>
          </p:nvPr>
        </p:nvGraphicFramePr>
        <p:xfrm>
          <a:off x="437257" y="3121566"/>
          <a:ext cx="7858125" cy="2972435"/>
        </p:xfrm>
        <a:graphic>
          <a:graphicData uri="http://schemas.openxmlformats.org/drawingml/2006/table">
            <a:tbl>
              <a:tblPr/>
              <a:tblGrid>
                <a:gridCol w="2055812"/>
                <a:gridCol w="5802313"/>
              </a:tblGrid>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CLASIFICACIÓN</a:t>
                      </a:r>
                      <a:endParaRPr kumimoji="0" lang="es-ES"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DESCRIPCIÓN</a:t>
                      </a:r>
                      <a:endParaRPr kumimoji="0" lang="es-ES"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Recurso humano</a:t>
                      </a:r>
                      <a:endParaRPr kumimoji="0" lang="es-E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Personal profesional o técnico que intervienen en el desarrollo de todo o parte de la atención o procedimiento.</a:t>
                      </a:r>
                      <a:endParaRPr kumimoji="0" lang="es-E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Equipo, mobiliario e instrumental</a:t>
                      </a:r>
                      <a:endParaRPr kumimoji="0" lang="es-E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Incluye infraestructura, aparatos, herramientas que son necesarios en la actividad.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Materiales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Insumos fungibles que intervienen en el desarrollo del total o en algunas partes de la atención o procedimiento.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Servicios</a:t>
                      </a:r>
                      <a:endParaRPr kumimoji="0" lang="es-E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Pueden ser administrativos, generales y básicos, </a:t>
                      </a:r>
                      <a:r>
                        <a:rPr kumimoji="0" lang="es-E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son los bienes no materiales que completan el desarrollo de la actividad.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7724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1 Título"/>
          <p:cNvSpPr txBox="1">
            <a:spLocks/>
          </p:cNvSpPr>
          <p:nvPr/>
        </p:nvSpPr>
        <p:spPr bwMode="auto">
          <a:xfrm>
            <a:off x="368276" y="260648"/>
            <a:ext cx="8636000" cy="688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r>
              <a:rPr lang="es-ES" sz="2000" b="1" dirty="0"/>
              <a:t>Procedimiento 2. Listado de bienes y servicios por actividad/subproducto, en base a las definiciones operacionales</a:t>
            </a:r>
            <a:endParaRPr lang="es-PE" sz="2000" b="1" dirty="0"/>
          </a:p>
        </p:txBody>
      </p:sp>
      <p:sp>
        <p:nvSpPr>
          <p:cNvPr id="81927" name="14 Marcador de contenido"/>
          <p:cNvSpPr>
            <a:spLocks noGrp="1"/>
          </p:cNvSpPr>
          <p:nvPr>
            <p:ph idx="1"/>
          </p:nvPr>
        </p:nvSpPr>
        <p:spPr>
          <a:xfrm>
            <a:off x="251520" y="1124744"/>
            <a:ext cx="8229600" cy="5000625"/>
          </a:xfrm>
        </p:spPr>
        <p:txBody>
          <a:bodyPr/>
          <a:lstStyle/>
          <a:p>
            <a:pPr algn="just"/>
            <a:r>
              <a:rPr lang="es-MX" sz="2000" dirty="0" smtClean="0"/>
              <a:t>Para el caso del acompañamiento pedagógico, se identifican algunos de los insumos necesarios para el cumplimiento de la actividad con su correspondiente clasificación:</a:t>
            </a:r>
          </a:p>
          <a:p>
            <a:pPr algn="just">
              <a:buFont typeface="Wingdings" panose="05000000000000000000" pitchFamily="2" charset="2"/>
              <a:buNone/>
            </a:pPr>
            <a:endParaRPr lang="es-ES" sz="2800" dirty="0" smtClean="0"/>
          </a:p>
        </p:txBody>
      </p:sp>
      <p:graphicFrame>
        <p:nvGraphicFramePr>
          <p:cNvPr id="81949" name="Group 29"/>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21573427"/>
              </p:ext>
            </p:extLst>
          </p:nvPr>
        </p:nvGraphicFramePr>
        <p:xfrm>
          <a:off x="622995" y="2293461"/>
          <a:ext cx="7858125" cy="2678430"/>
        </p:xfrm>
        <a:graphic>
          <a:graphicData uri="http://schemas.openxmlformats.org/drawingml/2006/table">
            <a:tbl>
              <a:tblPr/>
              <a:tblGrid>
                <a:gridCol w="2055812"/>
                <a:gridCol w="5802313"/>
              </a:tblGrid>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CLASIFICACIÓN</a:t>
                      </a:r>
                      <a:endParaRPr kumimoji="0" lang="es-E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INSUMO</a:t>
                      </a:r>
                      <a:endParaRPr kumimoji="0" lang="es-E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Recurso humano</a:t>
                      </a:r>
                      <a:endParaRPr kumimoji="0" lang="es-E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Contratación del Acompañante pedagógico</a:t>
                      </a:r>
                      <a:endParaRPr kumimoji="0" lang="es-E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Equipo, mobiliario e instrumental</a:t>
                      </a:r>
                      <a:endParaRPr kumimoji="0" lang="es-E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Alquiler de ambiente para microtaller</a:t>
                      </a:r>
                      <a:endParaRPr kumimoji="0" lang="es-E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Materiales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Adquisición de materiales para desarrollo de talleres: cartulinas, papelotes, plumones, 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Servicios</a:t>
                      </a:r>
                      <a:endParaRPr kumimoji="0" lang="es-E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Impresión de guías con orientaciones para el acompañamiento</a:t>
                      </a:r>
                      <a:endParaRPr kumimoji="0" lang="es-E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304741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1 Título"/>
          <p:cNvSpPr txBox="1">
            <a:spLocks/>
          </p:cNvSpPr>
          <p:nvPr/>
        </p:nvSpPr>
        <p:spPr bwMode="auto">
          <a:xfrm>
            <a:off x="357188" y="260648"/>
            <a:ext cx="8636000" cy="688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r>
              <a:rPr lang="es-ES" sz="2000" b="1" dirty="0"/>
              <a:t>Procedimiento 3. Determinación de la unidad de medida de uso, cantidad por vez, número de veces y cantidad por caso</a:t>
            </a:r>
            <a:endParaRPr lang="es-PE" sz="2000" b="1" dirty="0"/>
          </a:p>
        </p:txBody>
      </p:sp>
      <p:sp>
        <p:nvSpPr>
          <p:cNvPr id="15" name="14 Marcador de contenido"/>
          <p:cNvSpPr>
            <a:spLocks noGrp="1"/>
          </p:cNvSpPr>
          <p:nvPr>
            <p:ph idx="1"/>
          </p:nvPr>
        </p:nvSpPr>
        <p:spPr>
          <a:xfrm>
            <a:off x="251520" y="1124744"/>
            <a:ext cx="8229600" cy="5000625"/>
          </a:xfrm>
        </p:spPr>
        <p:txBody>
          <a:bodyPr/>
          <a:lstStyle/>
          <a:p>
            <a:pPr algn="just"/>
            <a:r>
              <a:rPr lang="es-PE" sz="2100" dirty="0" smtClean="0"/>
              <a:t>Una vez que se ha consignado el listado de bienes y servicios, para cada insumo corresponde asignar un tipo de </a:t>
            </a:r>
            <a:r>
              <a:rPr lang="es-PE" sz="2100" b="1" dirty="0" smtClean="0"/>
              <a:t>unidad de medida de uso</a:t>
            </a:r>
            <a:r>
              <a:rPr lang="es-PE" sz="2100" dirty="0" smtClean="0"/>
              <a:t>. Esta unidad de medida está referida a la unidad mínima estándar en que se puede fraccionar el insumo para ser utilizado en la atención o intervención y debe estar expresada en unidad de uso internacional (gramo, mililitro, metro, yarda, pulgada, etc.).</a:t>
            </a:r>
            <a:endParaRPr lang="es-MX" sz="2100" dirty="0" smtClean="0"/>
          </a:p>
          <a:p>
            <a:pPr algn="just"/>
            <a:r>
              <a:rPr lang="es-PE" sz="2100" dirty="0" smtClean="0"/>
              <a:t>Por otro lado, la </a:t>
            </a:r>
            <a:r>
              <a:rPr lang="es-PE" sz="2100" b="1" dirty="0" smtClean="0"/>
              <a:t>cantidad por vez </a:t>
            </a:r>
            <a:r>
              <a:rPr lang="es-PE" sz="2100" dirty="0" smtClean="0"/>
              <a:t>está referido a la cantidad medida en unidades de  insumo requerida para el procedimiento.</a:t>
            </a:r>
          </a:p>
          <a:p>
            <a:pPr algn="just"/>
            <a:r>
              <a:rPr lang="es-PE" sz="2100" dirty="0" smtClean="0"/>
              <a:t>El </a:t>
            </a:r>
            <a:r>
              <a:rPr lang="es-PE" sz="2100" b="1" dirty="0" smtClean="0"/>
              <a:t>número de veces </a:t>
            </a:r>
            <a:r>
              <a:rPr lang="es-PE" sz="2100" dirty="0" smtClean="0"/>
              <a:t>es el número de atenciones o intervenciones que comprende el subproducto/actividad por cada persona o caso.</a:t>
            </a:r>
          </a:p>
          <a:p>
            <a:pPr algn="just"/>
            <a:r>
              <a:rPr lang="es-PE" sz="2100" dirty="0" smtClean="0"/>
              <a:t>Para determinar la </a:t>
            </a:r>
            <a:r>
              <a:rPr lang="es-PE" sz="2100" b="1" dirty="0" smtClean="0"/>
              <a:t>cantidad por caso </a:t>
            </a:r>
            <a:r>
              <a:rPr lang="es-PE" sz="2100" dirty="0" smtClean="0"/>
              <a:t>se multiplica las variables correspondientes a la cantidad por vez y el número de veces.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62490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1 Título"/>
          <p:cNvSpPr txBox="1">
            <a:spLocks/>
          </p:cNvSpPr>
          <p:nvPr/>
        </p:nvSpPr>
        <p:spPr bwMode="auto">
          <a:xfrm>
            <a:off x="357188" y="260648"/>
            <a:ext cx="8636000" cy="688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r>
              <a:rPr lang="es-ES" sz="2000" b="1" dirty="0"/>
              <a:t>Procedimiento 3. Determinación de la unidad de medida de uso, cantidad por vez, número de veces y cantidad por caso</a:t>
            </a:r>
            <a:endParaRPr lang="es-PE" sz="2000" b="1" dirty="0"/>
          </a:p>
        </p:txBody>
      </p:sp>
      <p:sp>
        <p:nvSpPr>
          <p:cNvPr id="83975" name="14 Marcador de contenido"/>
          <p:cNvSpPr>
            <a:spLocks noGrp="1"/>
          </p:cNvSpPr>
          <p:nvPr>
            <p:ph idx="1"/>
          </p:nvPr>
        </p:nvSpPr>
        <p:spPr>
          <a:xfrm>
            <a:off x="348195" y="1124744"/>
            <a:ext cx="8229600" cy="5000625"/>
          </a:xfrm>
        </p:spPr>
        <p:txBody>
          <a:bodyPr/>
          <a:lstStyle/>
          <a:p>
            <a:pPr algn="just"/>
            <a:r>
              <a:rPr lang="es-MX" sz="2000" dirty="0" smtClean="0"/>
              <a:t>Siguiendo el ejemplo del acompañamiento pedagógico, las variables señaladas se determinan de la siguiente manera:</a:t>
            </a:r>
          </a:p>
          <a:p>
            <a:pPr algn="just">
              <a:buFont typeface="Wingdings" panose="05000000000000000000" pitchFamily="2" charset="2"/>
              <a:buNone/>
            </a:pPr>
            <a:endParaRPr lang="es-ES" sz="2800" dirty="0" smtClean="0"/>
          </a:p>
        </p:txBody>
      </p:sp>
      <p:graphicFrame>
        <p:nvGraphicFramePr>
          <p:cNvPr id="84021" name="Group 5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802924"/>
              </p:ext>
            </p:extLst>
          </p:nvPr>
        </p:nvGraphicFramePr>
        <p:xfrm>
          <a:off x="374902" y="1916832"/>
          <a:ext cx="8373562" cy="3456939"/>
        </p:xfrm>
        <a:graphic>
          <a:graphicData uri="http://schemas.openxmlformats.org/drawingml/2006/table">
            <a:tbl>
              <a:tblPr/>
              <a:tblGrid>
                <a:gridCol w="1676818"/>
                <a:gridCol w="2448272"/>
                <a:gridCol w="1224136"/>
                <a:gridCol w="1008112"/>
                <a:gridCol w="864096"/>
                <a:gridCol w="1152128"/>
              </a:tblGrid>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CLASIFICACIÓN</a:t>
                      </a:r>
                      <a:endParaRPr kumimoji="0" lang="es-E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INSUMO</a:t>
                      </a:r>
                      <a:endParaRPr kumimoji="0" lang="es-E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Unidad medida uso</a:t>
                      </a:r>
                      <a:endParaRPr kumimoji="0" lang="es-ES"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Cantidad por vez</a:t>
                      </a:r>
                      <a:endParaRPr kumimoji="0" lang="es-ES"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Número de veces</a:t>
                      </a:r>
                      <a:endParaRPr kumimoji="0" lang="es-ES"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Cantidad por caso</a:t>
                      </a:r>
                      <a:endParaRPr kumimoji="0" lang="es-ES"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Recurso humano</a:t>
                      </a:r>
                      <a:endPar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Contratación del Acompañante pedagógico</a:t>
                      </a:r>
                      <a:endPar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Hora</a:t>
                      </a:r>
                      <a:endPar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270</a:t>
                      </a:r>
                      <a:endPar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Equipo, mobiliario e instrumental</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Alquiler de ambiente para </a:t>
                      </a:r>
                      <a:r>
                        <a:rPr kumimoji="0" lang="es-MX"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microtaller</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Hora</a:t>
                      </a:r>
                      <a:endPar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18</a:t>
                      </a:r>
                      <a:endPar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Materiales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Adquisición de materiales para desarrollo de </a:t>
                      </a:r>
                      <a:r>
                        <a:rPr kumimoji="0" lang="es-MX"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microtalleres</a:t>
                      </a: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cartulinas, papelotes, plumones, 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Unidad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Servicios</a:t>
                      </a:r>
                      <a:endPar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Impresión de guías con orientaciones para el acompañamiento</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Servicio</a:t>
                      </a:r>
                      <a:endParaRPr kumimoji="0" lang="es-E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ct val="20000"/>
                        </a:spcBef>
                        <a:buClr>
                          <a:schemeClr val="bg2"/>
                        </a:buClr>
                        <a:buSzPct val="65000"/>
                        <a:buFont typeface="Wingdings" panose="05000000000000000000" pitchFamily="2" charset="2"/>
                        <a:defRPr sz="26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endParaRPr kumimoji="0" lang="es-E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9625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Rectangle 6"/>
          <p:cNvSpPr>
            <a:spLocks noGrp="1" noChangeArrowheads="1"/>
          </p:cNvSpPr>
          <p:nvPr>
            <p:ph type="sldNum" sz="quarter" idx="11"/>
          </p:nvPr>
        </p:nvSpPr>
        <p:spPr>
          <a:noFill/>
        </p:spPr>
        <p:txBody>
          <a:bodyPr/>
          <a:lstStyle/>
          <a:p>
            <a:fld id="{B43DF14B-ACEF-4604-BCDA-0A6546351957}" type="slidenum">
              <a:rPr lang="es-ES" altLang="en-US" smtClean="0"/>
              <a:pPr/>
              <a:t>86</a:t>
            </a:fld>
            <a:endParaRPr lang="es-ES" altLang="en-US" smtClean="0"/>
          </a:p>
        </p:txBody>
      </p:sp>
      <p:sp>
        <p:nvSpPr>
          <p:cNvPr id="113666" name="Rectangle 4"/>
          <p:cNvSpPr>
            <a:spLocks noGrp="1" noChangeArrowheads="1"/>
          </p:cNvSpPr>
          <p:nvPr>
            <p:ph type="ctrTitle"/>
          </p:nvPr>
        </p:nvSpPr>
        <p:spPr/>
        <p:txBody>
          <a:bodyPr/>
          <a:lstStyle/>
          <a:p>
            <a:pPr algn="r" eaLnBrk="1" hangingPunct="1"/>
            <a:r>
              <a:rPr lang="es-MX" b="1" dirty="0" smtClean="0"/>
              <a:t>Indicadores, supuestos, Matriz Lógica </a:t>
            </a:r>
            <a:endParaRPr lang="es-ES"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69032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4 Marcador de pie de página"/>
          <p:cNvSpPr>
            <a:spLocks noGrp="1"/>
          </p:cNvSpPr>
          <p:nvPr>
            <p:ph type="ftr" sz="quarter" idx="11"/>
          </p:nvPr>
        </p:nvSpPr>
        <p:spPr>
          <a:noFill/>
        </p:spPr>
        <p:txBody>
          <a:bodyPr/>
          <a:lstStyle/>
          <a:p>
            <a:r>
              <a:rPr lang="es-ES" altLang="en-US" smtClean="0"/>
              <a:t>Programas Presupuestales</a:t>
            </a:r>
          </a:p>
        </p:txBody>
      </p:sp>
      <p:sp>
        <p:nvSpPr>
          <p:cNvPr id="84994" name="5 Marcador de número de diapositiva"/>
          <p:cNvSpPr>
            <a:spLocks noGrp="1"/>
          </p:cNvSpPr>
          <p:nvPr>
            <p:ph type="sldNum" sz="quarter" idx="12"/>
          </p:nvPr>
        </p:nvSpPr>
        <p:spPr>
          <a:noFill/>
        </p:spPr>
        <p:txBody>
          <a:bodyPr/>
          <a:lstStyle/>
          <a:p>
            <a:fld id="{1B8593BD-148A-446D-8E88-B314A57A4F3B}" type="slidenum">
              <a:rPr lang="es-ES" altLang="en-US" smtClean="0"/>
              <a:pPr/>
              <a:t>87</a:t>
            </a:fld>
            <a:endParaRPr lang="es-ES" altLang="en-US" smtClean="0"/>
          </a:p>
        </p:txBody>
      </p:sp>
      <p:sp>
        <p:nvSpPr>
          <p:cNvPr id="84995" name="Rectangle 2"/>
          <p:cNvSpPr>
            <a:spLocks noGrp="1" noChangeArrowheads="1"/>
          </p:cNvSpPr>
          <p:nvPr>
            <p:ph type="title"/>
          </p:nvPr>
        </p:nvSpPr>
        <p:spPr/>
        <p:txBody>
          <a:bodyPr/>
          <a:lstStyle/>
          <a:p>
            <a:pPr eaLnBrk="1" hangingPunct="1"/>
            <a:r>
              <a:rPr lang="es-MX" sz="3200" b="1" dirty="0" smtClean="0"/>
              <a:t>Indicadores</a:t>
            </a:r>
            <a:r>
              <a:rPr lang="es-MX" sz="3200" dirty="0" smtClean="0"/>
              <a:t> (contenido 3.6.) </a:t>
            </a:r>
            <a:endParaRPr lang="es-ES" sz="3200" dirty="0" smtClean="0"/>
          </a:p>
        </p:txBody>
      </p:sp>
      <p:sp>
        <p:nvSpPr>
          <p:cNvPr id="84996" name="Rectangle 3"/>
          <p:cNvSpPr>
            <a:spLocks noGrp="1" noChangeArrowheads="1"/>
          </p:cNvSpPr>
          <p:nvPr>
            <p:ph type="body" idx="1"/>
          </p:nvPr>
        </p:nvSpPr>
        <p:spPr/>
        <p:txBody>
          <a:bodyPr/>
          <a:lstStyle/>
          <a:p>
            <a:pPr marL="0" indent="0" algn="just" eaLnBrk="1" hangingPunct="1">
              <a:buNone/>
            </a:pPr>
            <a:r>
              <a:rPr lang="es-MX" sz="2600" dirty="0" smtClean="0"/>
              <a:t>Un indicador es una medida cualitativa o cuantitativa observable, que permite describir características, comportamientos o fenómenos a través de su comparación con periodos anteriores o con metas o compromisos. Requiere establecer la unidad de medida respectiva.</a:t>
            </a:r>
          </a:p>
          <a:p>
            <a:pPr marL="0" indent="0" algn="just" eaLnBrk="1" hangingPunct="1">
              <a:buNone/>
            </a:pPr>
            <a:endParaRPr lang="es-MX" sz="2600" dirty="0"/>
          </a:p>
          <a:p>
            <a:pPr marL="0" indent="0" algn="just" eaLnBrk="1" hangingPunct="1">
              <a:buNone/>
            </a:pPr>
            <a:r>
              <a:rPr lang="es-MX" sz="2600" dirty="0" smtClean="0"/>
              <a:t>Los indicadores pueden ser de producción física o de desempeño.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15242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4 Marcador de pie de página"/>
          <p:cNvSpPr>
            <a:spLocks noGrp="1"/>
          </p:cNvSpPr>
          <p:nvPr>
            <p:ph type="ftr" sz="quarter" idx="11"/>
          </p:nvPr>
        </p:nvSpPr>
        <p:spPr>
          <a:xfrm>
            <a:off x="3124200" y="6472238"/>
            <a:ext cx="2895600" cy="457200"/>
          </a:xfrm>
          <a:noFill/>
        </p:spPr>
        <p:txBody>
          <a:bodyPr/>
          <a:lstStyle/>
          <a:p>
            <a:r>
              <a:rPr lang="es-ES" altLang="en-US" smtClean="0"/>
              <a:t>Programas Presupuestales</a:t>
            </a:r>
          </a:p>
        </p:txBody>
      </p:sp>
      <p:sp>
        <p:nvSpPr>
          <p:cNvPr id="88066" name="5 Marcador de número de diapositiva"/>
          <p:cNvSpPr>
            <a:spLocks noGrp="1"/>
          </p:cNvSpPr>
          <p:nvPr>
            <p:ph type="sldNum" sz="quarter" idx="12"/>
          </p:nvPr>
        </p:nvSpPr>
        <p:spPr>
          <a:noFill/>
        </p:spPr>
        <p:txBody>
          <a:bodyPr/>
          <a:lstStyle/>
          <a:p>
            <a:fld id="{A2BDC221-B786-47DE-A2BE-1084F44998EC}" type="slidenum">
              <a:rPr lang="es-ES" altLang="en-US" smtClean="0"/>
              <a:pPr/>
              <a:t>88</a:t>
            </a:fld>
            <a:endParaRPr lang="es-ES" altLang="en-US" smtClean="0"/>
          </a:p>
        </p:txBody>
      </p:sp>
      <p:sp>
        <p:nvSpPr>
          <p:cNvPr id="88067" name="Rectangle 2"/>
          <p:cNvSpPr>
            <a:spLocks noGrp="1" noChangeArrowheads="1"/>
          </p:cNvSpPr>
          <p:nvPr>
            <p:ph type="title"/>
          </p:nvPr>
        </p:nvSpPr>
        <p:spPr/>
        <p:txBody>
          <a:bodyPr/>
          <a:lstStyle/>
          <a:p>
            <a:pPr eaLnBrk="1" hangingPunct="1"/>
            <a:r>
              <a:rPr lang="es-MX" sz="3200" b="1" dirty="0" smtClean="0"/>
              <a:t>Indicadores por nivel de objetivo</a:t>
            </a:r>
            <a:endParaRPr lang="es-ES" sz="3200" b="1" dirty="0" smtClean="0"/>
          </a:p>
        </p:txBody>
      </p:sp>
      <p:sp>
        <p:nvSpPr>
          <p:cNvPr id="8806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PE"/>
          </a:p>
        </p:txBody>
      </p:sp>
      <p:sp>
        <p:nvSpPr>
          <p:cNvPr id="88069" name="Rectangle 20"/>
          <p:cNvSpPr>
            <a:spLocks noChangeArrowheads="1"/>
          </p:cNvSpPr>
          <p:nvPr/>
        </p:nvSpPr>
        <p:spPr bwMode="auto">
          <a:xfrm>
            <a:off x="0" y="1038225"/>
            <a:ext cx="9144000" cy="0"/>
          </a:xfrm>
          <a:prstGeom prst="rect">
            <a:avLst/>
          </a:prstGeom>
          <a:noFill/>
          <a:ln w="9525">
            <a:noFill/>
            <a:miter lim="800000"/>
            <a:headEnd/>
            <a:tailEnd/>
          </a:ln>
        </p:spPr>
        <p:txBody>
          <a:bodyPr wrap="none" anchor="ctr">
            <a:spAutoFit/>
          </a:bodyPr>
          <a:lstStyle/>
          <a:p>
            <a:endParaRPr lang="es-PE" sz="1800"/>
          </a:p>
        </p:txBody>
      </p:sp>
      <p:sp>
        <p:nvSpPr>
          <p:cNvPr id="88070" name="Rectangle 21"/>
          <p:cNvSpPr>
            <a:spLocks noChangeArrowheads="1"/>
          </p:cNvSpPr>
          <p:nvPr/>
        </p:nvSpPr>
        <p:spPr bwMode="auto">
          <a:xfrm>
            <a:off x="0" y="2076450"/>
            <a:ext cx="9144000" cy="0"/>
          </a:xfrm>
          <a:prstGeom prst="rect">
            <a:avLst/>
          </a:prstGeom>
          <a:noFill/>
          <a:ln w="9525">
            <a:noFill/>
            <a:miter lim="800000"/>
            <a:headEnd/>
            <a:tailEnd/>
          </a:ln>
        </p:spPr>
        <p:txBody>
          <a:bodyPr wrap="none" anchor="ctr">
            <a:spAutoFit/>
          </a:bodyPr>
          <a:lstStyle/>
          <a:p>
            <a:endParaRPr lang="es-PE" sz="1800"/>
          </a:p>
        </p:txBody>
      </p:sp>
      <p:sp>
        <p:nvSpPr>
          <p:cNvPr id="88071" name="Rectangle 22"/>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endParaRPr lang="es-PE" sz="1800"/>
          </a:p>
        </p:txBody>
      </p:sp>
      <p:sp>
        <p:nvSpPr>
          <p:cNvPr id="88072" name="Rectangle 23"/>
          <p:cNvSpPr>
            <a:spLocks noChangeArrowheads="1"/>
          </p:cNvSpPr>
          <p:nvPr/>
        </p:nvSpPr>
        <p:spPr bwMode="auto">
          <a:xfrm>
            <a:off x="0" y="4152900"/>
            <a:ext cx="9144000" cy="0"/>
          </a:xfrm>
          <a:prstGeom prst="rect">
            <a:avLst/>
          </a:prstGeom>
          <a:noFill/>
          <a:ln w="9525">
            <a:noFill/>
            <a:miter lim="800000"/>
            <a:headEnd/>
            <a:tailEnd/>
          </a:ln>
        </p:spPr>
        <p:txBody>
          <a:bodyPr wrap="none" anchor="ctr">
            <a:spAutoFit/>
          </a:bodyPr>
          <a:lstStyle/>
          <a:p>
            <a:endParaRPr lang="es-PE" sz="1800"/>
          </a:p>
        </p:txBody>
      </p:sp>
      <p:sp>
        <p:nvSpPr>
          <p:cNvPr id="2" name="Rectángulo 1"/>
          <p:cNvSpPr/>
          <p:nvPr/>
        </p:nvSpPr>
        <p:spPr>
          <a:xfrm>
            <a:off x="2699792" y="1417638"/>
            <a:ext cx="720080" cy="283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t>Específico</a:t>
            </a:r>
            <a:endParaRPr lang="es-ES" sz="800" b="1" dirty="0"/>
          </a:p>
        </p:txBody>
      </p:sp>
      <p:sp>
        <p:nvSpPr>
          <p:cNvPr id="15" name="Rectángulo redondeado 14"/>
          <p:cNvSpPr>
            <a:spLocks noChangeArrowheads="1"/>
          </p:cNvSpPr>
          <p:nvPr/>
        </p:nvSpPr>
        <p:spPr bwMode="auto">
          <a:xfrm>
            <a:off x="1627941" y="1127175"/>
            <a:ext cx="1333500" cy="838200"/>
          </a:xfrm>
          <a:prstGeom prst="roundRect">
            <a:avLst>
              <a:gd name="adj" fmla="val 16667"/>
            </a:avLst>
          </a:prstGeom>
          <a:gradFill rotWithShape="1">
            <a:gsLst>
              <a:gs pos="0">
                <a:srgbClr val="1F497D"/>
              </a:gs>
              <a:gs pos="100000">
                <a:srgbClr val="1F497D">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200" b="1">
                <a:solidFill>
                  <a:srgbClr val="FFFFFF"/>
                </a:solidFill>
                <a:effectLst/>
                <a:latin typeface="Times New Roman" panose="02020603050405020304" pitchFamily="18" charset="0"/>
                <a:ea typeface="Times New Roman" panose="02020603050405020304" pitchFamily="18" charset="0"/>
              </a:rPr>
              <a:t>Resultado</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200" b="1">
                <a:solidFill>
                  <a:srgbClr val="FFFFFF"/>
                </a:solidFill>
                <a:effectLst/>
                <a:latin typeface="Times New Roman" panose="02020603050405020304" pitchFamily="18" charset="0"/>
                <a:ea typeface="Times New Roman" panose="02020603050405020304" pitchFamily="18" charset="0"/>
              </a:rPr>
              <a:t>Específico</a:t>
            </a:r>
            <a:endParaRPr lang="es-ES" sz="1200">
              <a:effectLst/>
              <a:latin typeface="Times New Roman" panose="02020603050405020304" pitchFamily="18" charset="0"/>
              <a:ea typeface="Times New Roman" panose="02020603050405020304" pitchFamily="18" charset="0"/>
            </a:endParaRPr>
          </a:p>
        </p:txBody>
      </p:sp>
      <p:sp>
        <p:nvSpPr>
          <p:cNvPr id="16" name="Rectángulo redondeado 15"/>
          <p:cNvSpPr>
            <a:spLocks noChangeArrowheads="1"/>
          </p:cNvSpPr>
          <p:nvPr/>
        </p:nvSpPr>
        <p:spPr bwMode="auto">
          <a:xfrm>
            <a:off x="1694616" y="4702225"/>
            <a:ext cx="1333500" cy="990600"/>
          </a:xfrm>
          <a:prstGeom prst="roundRect">
            <a:avLst>
              <a:gd name="adj" fmla="val 16667"/>
            </a:avLst>
          </a:prstGeom>
          <a:gradFill rotWithShape="1">
            <a:gsLst>
              <a:gs pos="0">
                <a:srgbClr val="1F497D"/>
              </a:gs>
              <a:gs pos="100000">
                <a:srgbClr val="1F497D">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200" b="1">
                <a:solidFill>
                  <a:srgbClr val="FFFFFF"/>
                </a:solidFill>
                <a:effectLst/>
                <a:latin typeface="Times New Roman" panose="02020603050405020304" pitchFamily="18" charset="0"/>
                <a:ea typeface="Times New Roman" panose="02020603050405020304" pitchFamily="18" charset="0"/>
              </a:rPr>
              <a:t>Actividades/ Acciones de inversión y /u obras</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p:txBody>
      </p:sp>
      <p:sp>
        <p:nvSpPr>
          <p:cNvPr id="17" name="Rectángulo redondeado 16"/>
          <p:cNvSpPr>
            <a:spLocks noChangeArrowheads="1"/>
          </p:cNvSpPr>
          <p:nvPr/>
        </p:nvSpPr>
        <p:spPr bwMode="auto">
          <a:xfrm>
            <a:off x="1627941" y="3850055"/>
            <a:ext cx="1333500" cy="609600"/>
          </a:xfrm>
          <a:prstGeom prst="roundRect">
            <a:avLst>
              <a:gd name="adj" fmla="val 16667"/>
            </a:avLst>
          </a:prstGeom>
          <a:gradFill rotWithShape="1">
            <a:gsLst>
              <a:gs pos="0">
                <a:srgbClr val="1F497D"/>
              </a:gs>
              <a:gs pos="100000">
                <a:srgbClr val="1F497D">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200" b="1">
                <a:solidFill>
                  <a:srgbClr val="FFFFFF"/>
                </a:solidFill>
                <a:effectLst/>
                <a:latin typeface="Times New Roman" panose="02020603050405020304" pitchFamily="18" charset="0"/>
                <a:ea typeface="Times New Roman" panose="02020603050405020304" pitchFamily="18" charset="0"/>
              </a:rPr>
              <a:t>Proyecto</a:t>
            </a:r>
            <a:endParaRPr lang="es-ES" sz="1200">
              <a:effectLst/>
              <a:latin typeface="Times New Roman" panose="02020603050405020304" pitchFamily="18" charset="0"/>
              <a:ea typeface="Times New Roman" panose="02020603050405020304" pitchFamily="18" charset="0"/>
            </a:endParaRPr>
          </a:p>
        </p:txBody>
      </p:sp>
      <p:sp>
        <p:nvSpPr>
          <p:cNvPr id="18" name="Rectángulo redondeado 17"/>
          <p:cNvSpPr>
            <a:spLocks noChangeArrowheads="1"/>
          </p:cNvSpPr>
          <p:nvPr/>
        </p:nvSpPr>
        <p:spPr bwMode="auto">
          <a:xfrm>
            <a:off x="3572311" y="1127175"/>
            <a:ext cx="1370330" cy="8382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desempeño</a:t>
            </a:r>
            <a:endParaRPr lang="es-ES" sz="1200">
              <a:effectLst/>
              <a:latin typeface="Times New Roman" panose="02020603050405020304" pitchFamily="18" charset="0"/>
              <a:ea typeface="Times New Roman" panose="02020603050405020304" pitchFamily="18" charset="0"/>
            </a:endParaRPr>
          </a:p>
        </p:txBody>
      </p:sp>
      <p:sp>
        <p:nvSpPr>
          <p:cNvPr id="19" name="Rectángulo redondeado 18"/>
          <p:cNvSpPr>
            <a:spLocks noChangeArrowheads="1"/>
          </p:cNvSpPr>
          <p:nvPr/>
        </p:nvSpPr>
        <p:spPr bwMode="auto">
          <a:xfrm>
            <a:off x="3572311" y="2061260"/>
            <a:ext cx="1370330" cy="7874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desempeño</a:t>
            </a:r>
            <a:endParaRPr lang="es-ES" sz="1200">
              <a:effectLst/>
              <a:latin typeface="Times New Roman" panose="02020603050405020304" pitchFamily="18" charset="0"/>
              <a:ea typeface="Times New Roman" panose="02020603050405020304" pitchFamily="18" charset="0"/>
            </a:endParaRPr>
          </a:p>
          <a:p>
            <a:pPr>
              <a:spcAft>
                <a:spcPts val="0"/>
              </a:spcAft>
            </a:pPr>
            <a:r>
              <a:rPr lang="es-ES" sz="1200">
                <a:effectLst/>
                <a:latin typeface="Times New Roman" panose="02020603050405020304" pitchFamily="18" charset="0"/>
                <a:ea typeface="Times New Roman" panose="02020603050405020304" pitchFamily="18" charset="0"/>
              </a:rPr>
              <a:t> </a:t>
            </a:r>
          </a:p>
        </p:txBody>
      </p:sp>
      <p:sp>
        <p:nvSpPr>
          <p:cNvPr id="20" name="Rectángulo redondeado 19"/>
          <p:cNvSpPr>
            <a:spLocks noChangeArrowheads="1"/>
          </p:cNvSpPr>
          <p:nvPr/>
        </p:nvSpPr>
        <p:spPr bwMode="auto">
          <a:xfrm>
            <a:off x="3572311" y="2954070"/>
            <a:ext cx="1370330" cy="7747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producción física </a:t>
            </a:r>
            <a:r>
              <a:rPr lang="es-MX" sz="900" b="1">
                <a:solidFill>
                  <a:srgbClr val="FFFFFF"/>
                </a:solidFill>
                <a:effectLst/>
                <a:latin typeface="Times New Roman" panose="02020603050405020304" pitchFamily="18" charset="0"/>
                <a:ea typeface="Times New Roman" panose="02020603050405020304" pitchFamily="18" charset="0"/>
              </a:rPr>
              <a:t>(Dimensión física)</a:t>
            </a:r>
            <a:endParaRPr lang="es-ES" sz="1200">
              <a:effectLst/>
              <a:latin typeface="Times New Roman" panose="02020603050405020304" pitchFamily="18" charset="0"/>
              <a:ea typeface="Times New Roman" panose="02020603050405020304" pitchFamily="18" charset="0"/>
            </a:endParaRPr>
          </a:p>
        </p:txBody>
      </p:sp>
      <p:sp>
        <p:nvSpPr>
          <p:cNvPr id="21" name="Rectángulo redondeado 20"/>
          <p:cNvSpPr>
            <a:spLocks noChangeArrowheads="1"/>
          </p:cNvSpPr>
          <p:nvPr/>
        </p:nvSpPr>
        <p:spPr bwMode="auto">
          <a:xfrm>
            <a:off x="3572311" y="3850055"/>
            <a:ext cx="1370330" cy="8001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producción física </a:t>
            </a:r>
            <a:r>
              <a:rPr lang="es-MX" sz="900" b="1">
                <a:solidFill>
                  <a:srgbClr val="FFFFFF"/>
                </a:solidFill>
                <a:effectLst/>
                <a:latin typeface="Times New Roman" panose="02020603050405020304" pitchFamily="18" charset="0"/>
                <a:ea typeface="Times New Roman" panose="02020603050405020304" pitchFamily="18" charset="0"/>
              </a:rPr>
              <a:t>(Dimensión física)</a:t>
            </a:r>
            <a:endParaRPr lang="es-ES" sz="1200">
              <a:effectLst/>
              <a:latin typeface="Times New Roman" panose="02020603050405020304" pitchFamily="18" charset="0"/>
              <a:ea typeface="Times New Roman" panose="02020603050405020304" pitchFamily="18" charset="0"/>
            </a:endParaRPr>
          </a:p>
        </p:txBody>
      </p:sp>
      <p:sp>
        <p:nvSpPr>
          <p:cNvPr id="22" name="Rectángulo redondeado 21"/>
          <p:cNvSpPr>
            <a:spLocks noChangeArrowheads="1"/>
          </p:cNvSpPr>
          <p:nvPr/>
        </p:nvSpPr>
        <p:spPr bwMode="auto">
          <a:xfrm>
            <a:off x="5539541" y="1127175"/>
            <a:ext cx="1397000" cy="8382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p:txBody>
      </p:sp>
      <p:sp>
        <p:nvSpPr>
          <p:cNvPr id="23" name="Rectángulo redondeado 22"/>
          <p:cNvSpPr>
            <a:spLocks noChangeArrowheads="1"/>
          </p:cNvSpPr>
          <p:nvPr/>
        </p:nvSpPr>
        <p:spPr bwMode="auto">
          <a:xfrm>
            <a:off x="5539541" y="2061260"/>
            <a:ext cx="1397000" cy="7874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a:p>
            <a:pPr>
              <a:spcAft>
                <a:spcPts val="0"/>
              </a:spcAft>
            </a:pPr>
            <a:r>
              <a:rPr lang="es-ES" sz="1200">
                <a:effectLst/>
                <a:latin typeface="Times New Roman" panose="02020603050405020304" pitchFamily="18" charset="0"/>
                <a:ea typeface="Times New Roman" panose="02020603050405020304" pitchFamily="18" charset="0"/>
              </a:rPr>
              <a:t> </a:t>
            </a:r>
          </a:p>
        </p:txBody>
      </p:sp>
      <p:sp>
        <p:nvSpPr>
          <p:cNvPr id="24" name="Rectángulo redondeado 23"/>
          <p:cNvSpPr>
            <a:spLocks noChangeArrowheads="1"/>
          </p:cNvSpPr>
          <p:nvPr/>
        </p:nvSpPr>
        <p:spPr bwMode="auto">
          <a:xfrm>
            <a:off x="5539541" y="2954070"/>
            <a:ext cx="1397000" cy="7747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a:p>
            <a:pPr>
              <a:spcAft>
                <a:spcPts val="0"/>
              </a:spcAft>
            </a:pPr>
            <a:r>
              <a:rPr lang="es-ES" sz="1200">
                <a:effectLst/>
                <a:latin typeface="Times New Roman" panose="02020603050405020304" pitchFamily="18" charset="0"/>
                <a:ea typeface="Times New Roman" panose="02020603050405020304" pitchFamily="18" charset="0"/>
              </a:rPr>
              <a:t> </a:t>
            </a:r>
          </a:p>
        </p:txBody>
      </p:sp>
      <p:sp>
        <p:nvSpPr>
          <p:cNvPr id="25" name="Rectángulo redondeado 24"/>
          <p:cNvSpPr>
            <a:spLocks noChangeArrowheads="1"/>
          </p:cNvSpPr>
          <p:nvPr/>
        </p:nvSpPr>
        <p:spPr bwMode="auto">
          <a:xfrm>
            <a:off x="5539541" y="3850055"/>
            <a:ext cx="1397000" cy="8001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p:txBody>
      </p:sp>
      <p:sp>
        <p:nvSpPr>
          <p:cNvPr id="26" name="Rectángulo redondeado 25"/>
          <p:cNvSpPr>
            <a:spLocks noChangeArrowheads="1"/>
          </p:cNvSpPr>
          <p:nvPr/>
        </p:nvSpPr>
        <p:spPr bwMode="auto">
          <a:xfrm>
            <a:off x="3572311" y="4765090"/>
            <a:ext cx="1370330" cy="8001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producción física </a:t>
            </a:r>
            <a:r>
              <a:rPr lang="es-MX" sz="900" b="1">
                <a:solidFill>
                  <a:srgbClr val="FFFFFF"/>
                </a:solidFill>
                <a:effectLst/>
                <a:latin typeface="Times New Roman" panose="02020603050405020304" pitchFamily="18" charset="0"/>
                <a:ea typeface="Times New Roman" panose="02020603050405020304" pitchFamily="18" charset="0"/>
              </a:rPr>
              <a:t>(Dimensión física)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2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p:txBody>
      </p:sp>
      <p:sp>
        <p:nvSpPr>
          <p:cNvPr id="27" name="Rectángulo redondeado 26"/>
          <p:cNvSpPr>
            <a:spLocks noChangeArrowheads="1"/>
          </p:cNvSpPr>
          <p:nvPr/>
        </p:nvSpPr>
        <p:spPr bwMode="auto">
          <a:xfrm>
            <a:off x="5539541" y="4765090"/>
            <a:ext cx="1397000" cy="8001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Ubigeo</a:t>
            </a:r>
            <a:endParaRPr lang="es-ES" sz="1200">
              <a:effectLst/>
              <a:latin typeface="Times New Roman" panose="02020603050405020304" pitchFamily="18" charset="0"/>
              <a:ea typeface="Times New Roman" panose="02020603050405020304" pitchFamily="18" charset="0"/>
            </a:endParaRPr>
          </a:p>
        </p:txBody>
      </p:sp>
      <p:sp>
        <p:nvSpPr>
          <p:cNvPr id="28" name="Rectángulo redondeado 27"/>
          <p:cNvSpPr>
            <a:spLocks noChangeArrowheads="1"/>
          </p:cNvSpPr>
          <p:nvPr/>
        </p:nvSpPr>
        <p:spPr bwMode="auto">
          <a:xfrm>
            <a:off x="1627941" y="2456573"/>
            <a:ext cx="1333500" cy="838200"/>
          </a:xfrm>
          <a:prstGeom prst="roundRect">
            <a:avLst>
              <a:gd name="adj" fmla="val 16667"/>
            </a:avLst>
          </a:prstGeom>
          <a:gradFill rotWithShape="1">
            <a:gsLst>
              <a:gs pos="0">
                <a:srgbClr val="1F497D"/>
              </a:gs>
              <a:gs pos="100000">
                <a:srgbClr val="1F497D">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dirty="0">
                <a:solidFill>
                  <a:srgbClr val="FFFFFF"/>
                </a:solidFill>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spcAft>
                <a:spcPts val="0"/>
              </a:spcAft>
            </a:pPr>
            <a:r>
              <a:rPr lang="es-MX" sz="1200" b="1" dirty="0">
                <a:solidFill>
                  <a:srgbClr val="FFFFFF"/>
                </a:solidFill>
                <a:effectLst/>
                <a:latin typeface="Times New Roman" panose="02020603050405020304" pitchFamily="18" charset="0"/>
                <a:ea typeface="Times New Roman" panose="02020603050405020304" pitchFamily="18" charset="0"/>
              </a:rPr>
              <a:t>Producto</a:t>
            </a:r>
            <a:endParaRPr lang="es-ES" sz="1200" dirty="0">
              <a:effectLst/>
              <a:latin typeface="Times New Roman" panose="02020603050405020304" pitchFamily="18" charset="0"/>
              <a:ea typeface="Times New Roman" panose="02020603050405020304" pitchFamily="18" charset="0"/>
            </a:endParaRPr>
          </a:p>
        </p:txBody>
      </p:sp>
      <p:sp>
        <p:nvSpPr>
          <p:cNvPr id="29" name="Abrir llave 28"/>
          <p:cNvSpPr>
            <a:spLocks/>
          </p:cNvSpPr>
          <p:nvPr/>
        </p:nvSpPr>
        <p:spPr bwMode="auto">
          <a:xfrm>
            <a:off x="3126541" y="2229535"/>
            <a:ext cx="254000" cy="1219200"/>
          </a:xfrm>
          <a:prstGeom prst="leftBrace">
            <a:avLst>
              <a:gd name="adj1" fmla="val 40000"/>
              <a:gd name="adj2" fmla="val 50000"/>
            </a:avLst>
          </a:prstGeom>
          <a:noFill/>
          <a:ln w="952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rot="0" vert="horz" wrap="square" lIns="91440" tIns="45720" rIns="91440" bIns="45720" anchor="t" anchorCtr="0" upright="1">
            <a:noAutofit/>
          </a:bodyPr>
          <a:lstStyle/>
          <a:p>
            <a:endParaRPr lang="es-ES"/>
          </a:p>
        </p:txBody>
      </p:sp>
      <p:sp>
        <p:nvSpPr>
          <p:cNvPr id="30" name="Flecha derecha 29"/>
          <p:cNvSpPr>
            <a:spLocks noChangeArrowheads="1"/>
          </p:cNvSpPr>
          <p:nvPr/>
        </p:nvSpPr>
        <p:spPr bwMode="auto">
          <a:xfrm>
            <a:off x="3126541" y="135577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1" name="Flecha derecha 30"/>
          <p:cNvSpPr>
            <a:spLocks noChangeArrowheads="1"/>
          </p:cNvSpPr>
          <p:nvPr/>
        </p:nvSpPr>
        <p:spPr bwMode="auto">
          <a:xfrm>
            <a:off x="5084881" y="135577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2" name="Flecha derecha 31"/>
          <p:cNvSpPr>
            <a:spLocks noChangeArrowheads="1"/>
          </p:cNvSpPr>
          <p:nvPr/>
        </p:nvSpPr>
        <p:spPr bwMode="auto">
          <a:xfrm>
            <a:off x="5084881" y="214063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3" name="Flecha derecha 32"/>
          <p:cNvSpPr>
            <a:spLocks noChangeArrowheads="1"/>
          </p:cNvSpPr>
          <p:nvPr/>
        </p:nvSpPr>
        <p:spPr bwMode="auto">
          <a:xfrm>
            <a:off x="5084881" y="3169970"/>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4" name="Flecha derecha 33"/>
          <p:cNvSpPr>
            <a:spLocks noChangeArrowheads="1"/>
          </p:cNvSpPr>
          <p:nvPr/>
        </p:nvSpPr>
        <p:spPr bwMode="auto">
          <a:xfrm>
            <a:off x="5084881" y="388053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5" name="Flecha derecha 34"/>
          <p:cNvSpPr>
            <a:spLocks noChangeArrowheads="1"/>
          </p:cNvSpPr>
          <p:nvPr/>
        </p:nvSpPr>
        <p:spPr bwMode="auto">
          <a:xfrm>
            <a:off x="3126541" y="388053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6" name="Flecha derecha 35"/>
          <p:cNvSpPr>
            <a:spLocks noChangeArrowheads="1"/>
          </p:cNvSpPr>
          <p:nvPr/>
        </p:nvSpPr>
        <p:spPr bwMode="auto">
          <a:xfrm>
            <a:off x="5084881" y="4861610"/>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7" name="Abrir llave 36"/>
          <p:cNvSpPr>
            <a:spLocks/>
          </p:cNvSpPr>
          <p:nvPr/>
        </p:nvSpPr>
        <p:spPr bwMode="auto">
          <a:xfrm>
            <a:off x="3127176" y="4857800"/>
            <a:ext cx="254000" cy="685800"/>
          </a:xfrm>
          <a:prstGeom prst="leftBrace">
            <a:avLst>
              <a:gd name="adj1" fmla="val 40000"/>
              <a:gd name="adj2" fmla="val 50000"/>
            </a:avLst>
          </a:prstGeom>
          <a:noFill/>
          <a:ln w="952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rot="0" vert="horz" wrap="square" lIns="91440" tIns="45720" rIns="91440" bIns="45720" anchor="t" anchorCtr="0" upright="1">
            <a:noAutofit/>
          </a:bodyPr>
          <a:lstStyle/>
          <a:p>
            <a:endParaRPr lang="es-ES"/>
          </a:p>
        </p:txBody>
      </p:sp>
      <p:sp>
        <p:nvSpPr>
          <p:cNvPr id="4" name="Rectangle 24"/>
          <p:cNvSpPr>
            <a:spLocks noChangeArrowheads="1"/>
          </p:cNvSpPr>
          <p:nvPr/>
        </p:nvSpPr>
        <p:spPr bwMode="auto">
          <a:xfrm>
            <a:off x="612576" y="-171400"/>
            <a:ext cx="91440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39"/>
          <p:cNvSpPr>
            <a:spLocks noChangeArrowheads="1"/>
          </p:cNvSpPr>
          <p:nvPr/>
        </p:nvSpPr>
        <p:spPr bwMode="auto">
          <a:xfrm>
            <a:off x="612576" y="285800"/>
            <a:ext cx="9144000" cy="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02048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4 Marcador de pie de página"/>
          <p:cNvSpPr>
            <a:spLocks noGrp="1"/>
          </p:cNvSpPr>
          <p:nvPr>
            <p:ph type="ftr" sz="quarter" idx="11"/>
          </p:nvPr>
        </p:nvSpPr>
        <p:spPr>
          <a:noFill/>
        </p:spPr>
        <p:txBody>
          <a:bodyPr/>
          <a:lstStyle/>
          <a:p>
            <a:r>
              <a:rPr lang="es-ES" altLang="en-US" smtClean="0"/>
              <a:t>Programas Presupuestales</a:t>
            </a:r>
          </a:p>
        </p:txBody>
      </p:sp>
      <p:sp>
        <p:nvSpPr>
          <p:cNvPr id="84994" name="5 Marcador de número de diapositiva"/>
          <p:cNvSpPr>
            <a:spLocks noGrp="1"/>
          </p:cNvSpPr>
          <p:nvPr>
            <p:ph type="sldNum" sz="quarter" idx="12"/>
          </p:nvPr>
        </p:nvSpPr>
        <p:spPr>
          <a:noFill/>
        </p:spPr>
        <p:txBody>
          <a:bodyPr/>
          <a:lstStyle/>
          <a:p>
            <a:fld id="{1B8593BD-148A-446D-8E88-B314A57A4F3B}" type="slidenum">
              <a:rPr lang="es-ES" altLang="en-US" smtClean="0"/>
              <a:pPr/>
              <a:t>89</a:t>
            </a:fld>
            <a:endParaRPr lang="es-ES" altLang="en-US" smtClean="0"/>
          </a:p>
        </p:txBody>
      </p:sp>
      <p:sp>
        <p:nvSpPr>
          <p:cNvPr id="84995" name="Rectangle 2"/>
          <p:cNvSpPr>
            <a:spLocks noGrp="1" noChangeArrowheads="1"/>
          </p:cNvSpPr>
          <p:nvPr>
            <p:ph type="title"/>
          </p:nvPr>
        </p:nvSpPr>
        <p:spPr/>
        <p:txBody>
          <a:bodyPr/>
          <a:lstStyle/>
          <a:p>
            <a:pPr eaLnBrk="1" hangingPunct="1"/>
            <a:r>
              <a:rPr lang="es-MX" sz="3200" b="1" dirty="0" smtClean="0"/>
              <a:t>Indicadores de desempeño</a:t>
            </a:r>
            <a:r>
              <a:rPr lang="es-MX" sz="3200" dirty="0" smtClean="0"/>
              <a:t> (contenido 3.6.1) </a:t>
            </a:r>
            <a:endParaRPr lang="es-ES" sz="3200" dirty="0" smtClean="0"/>
          </a:p>
        </p:txBody>
      </p:sp>
      <p:sp>
        <p:nvSpPr>
          <p:cNvPr id="84996" name="Rectangle 3"/>
          <p:cNvSpPr>
            <a:spLocks noGrp="1" noChangeArrowheads="1"/>
          </p:cNvSpPr>
          <p:nvPr>
            <p:ph type="body" idx="1"/>
          </p:nvPr>
        </p:nvSpPr>
        <p:spPr/>
        <p:txBody>
          <a:bodyPr/>
          <a:lstStyle/>
          <a:p>
            <a:pPr marL="0" indent="0" algn="just" eaLnBrk="1" hangingPunct="1">
              <a:buNone/>
            </a:pPr>
            <a:r>
              <a:rPr lang="es-MX" sz="2600" dirty="0" smtClean="0"/>
              <a:t>Los </a:t>
            </a:r>
            <a:r>
              <a:rPr lang="es-MX" sz="2600" b="1" dirty="0" smtClean="0"/>
              <a:t>indicadores de desempeño</a:t>
            </a:r>
            <a:r>
              <a:rPr lang="es-MX" sz="2600" dirty="0" smtClean="0"/>
              <a:t> son</a:t>
            </a:r>
            <a:r>
              <a:rPr lang="es-PE" sz="2600" dirty="0" smtClean="0"/>
              <a:t> medidas </a:t>
            </a:r>
            <a:r>
              <a:rPr lang="es-PE" sz="2600" dirty="0"/>
              <a:t>sobre el logro de </a:t>
            </a:r>
            <a:r>
              <a:rPr lang="es-PE" sz="2600" dirty="0" smtClean="0"/>
              <a:t>resultados esperados de una intervención pública o de </a:t>
            </a:r>
            <a:r>
              <a:rPr lang="es-PE" sz="2600" dirty="0"/>
              <a:t>la entrega de productos </a:t>
            </a:r>
            <a:r>
              <a:rPr lang="es-PE" sz="2600" dirty="0" smtClean="0"/>
              <a:t>de acuerdo a determinados atributos.</a:t>
            </a:r>
            <a:endParaRPr lang="es-MX"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618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9</a:t>
            </a:fld>
            <a:endParaRPr lang="es-ES" altLang="en-US" smtClean="0"/>
          </a:p>
        </p:txBody>
      </p:sp>
      <p:sp>
        <p:nvSpPr>
          <p:cNvPr id="29699" name="Rectangle 2"/>
          <p:cNvSpPr>
            <a:spLocks noGrp="1" noChangeArrowheads="1"/>
          </p:cNvSpPr>
          <p:nvPr>
            <p:ph type="title"/>
          </p:nvPr>
        </p:nvSpPr>
        <p:spPr>
          <a:xfrm>
            <a:off x="457200" y="277813"/>
            <a:ext cx="8229600" cy="774923"/>
          </a:xfrm>
        </p:spPr>
        <p:txBody>
          <a:bodyPr/>
          <a:lstStyle/>
          <a:p>
            <a:pPr eaLnBrk="1" hangingPunct="1"/>
            <a:r>
              <a:rPr lang="es-MX" sz="3200" b="1" dirty="0" smtClean="0"/>
              <a:t>Temas a incorporarse como nuevos PP</a:t>
            </a:r>
            <a:endParaRPr lang="es-ES" sz="3200" b="1" dirty="0" smtClean="0"/>
          </a:p>
        </p:txBody>
      </p:sp>
      <p:sp>
        <p:nvSpPr>
          <p:cNvPr id="29700" name="Rectangle 3"/>
          <p:cNvSpPr>
            <a:spLocks noGrp="1" noChangeArrowheads="1"/>
          </p:cNvSpPr>
          <p:nvPr>
            <p:ph type="body" idx="1"/>
          </p:nvPr>
        </p:nvSpPr>
        <p:spPr>
          <a:xfrm>
            <a:off x="428596" y="1628800"/>
            <a:ext cx="8229600" cy="3438144"/>
          </a:xfrm>
        </p:spPr>
        <p:txBody>
          <a:bodyPr/>
          <a:lstStyle/>
          <a:p>
            <a:pPr algn="just" eaLnBrk="1" hangingPunct="1">
              <a:buFont typeface="Arial" panose="020B0604020202020204" pitchFamily="34" charset="0"/>
              <a:buChar char="•"/>
            </a:pPr>
            <a:r>
              <a:rPr lang="es-ES" sz="1800" i="1" dirty="0"/>
              <a:t>Movilidad urbana (transporte urbano)</a:t>
            </a:r>
          </a:p>
          <a:p>
            <a:pPr algn="just" eaLnBrk="1" hangingPunct="1">
              <a:buFont typeface="Arial" panose="020B0604020202020204" pitchFamily="34" charset="0"/>
              <a:buChar char="•"/>
            </a:pPr>
            <a:r>
              <a:rPr lang="es-ES" sz="1800" i="1" dirty="0"/>
              <a:t>Mejora del orden público</a:t>
            </a:r>
          </a:p>
          <a:p>
            <a:pPr algn="just" eaLnBrk="1" hangingPunct="1">
              <a:buFont typeface="Arial" panose="020B0604020202020204" pitchFamily="34" charset="0"/>
              <a:buChar char="•"/>
            </a:pPr>
            <a:r>
              <a:rPr lang="es-MX" sz="1800" i="1" dirty="0"/>
              <a:t>Celeridad en los procesos de justicia </a:t>
            </a:r>
            <a:r>
              <a:rPr lang="es-MX" sz="1800" i="1" dirty="0" smtClean="0"/>
              <a:t>civil</a:t>
            </a:r>
            <a:endParaRPr lang="es-ES" sz="1800" i="1" dirty="0" smtClean="0"/>
          </a:p>
          <a:p>
            <a:pPr algn="just" eaLnBrk="1" hangingPunct="1">
              <a:buFont typeface="Arial" panose="020B0604020202020204" pitchFamily="34" charset="0"/>
              <a:buChar char="•"/>
            </a:pPr>
            <a:r>
              <a:rPr lang="es-ES" sz="1800" i="1" dirty="0" smtClean="0"/>
              <a:t>Mejora </a:t>
            </a:r>
            <a:r>
              <a:rPr lang="es-ES" sz="1800" i="1" dirty="0"/>
              <a:t>en los servicios públicos de </a:t>
            </a:r>
            <a:r>
              <a:rPr lang="es-ES" sz="1800" i="1" dirty="0" smtClean="0"/>
              <a:t>energía</a:t>
            </a:r>
            <a:r>
              <a:rPr lang="es-ES" sz="1800" i="1" dirty="0"/>
              <a:t>, agua y saneamiento (organismos reguladores)</a:t>
            </a:r>
          </a:p>
          <a:p>
            <a:pPr algn="just" eaLnBrk="1" hangingPunct="1">
              <a:buFont typeface="Arial" panose="020B0604020202020204" pitchFamily="34" charset="0"/>
              <a:buChar char="•"/>
            </a:pPr>
            <a:r>
              <a:rPr lang="es-ES" sz="1800" i="1" dirty="0" smtClean="0"/>
              <a:t>Promoción </a:t>
            </a:r>
            <a:r>
              <a:rPr lang="es-ES" sz="1800" i="1" dirty="0"/>
              <a:t>y desarrollo </a:t>
            </a:r>
            <a:r>
              <a:rPr lang="es-ES" sz="1800" i="1" dirty="0" smtClean="0"/>
              <a:t>cultural.</a:t>
            </a:r>
          </a:p>
          <a:p>
            <a:pPr marL="0" indent="0" algn="just" eaLnBrk="1" hangingPunct="1">
              <a:buNone/>
            </a:pPr>
            <a:endParaRPr lang="es-ES" sz="18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699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4 Marcador de pie de página"/>
          <p:cNvSpPr>
            <a:spLocks noGrp="1"/>
          </p:cNvSpPr>
          <p:nvPr>
            <p:ph type="ftr" sz="quarter" idx="11"/>
          </p:nvPr>
        </p:nvSpPr>
        <p:spPr>
          <a:noFill/>
        </p:spPr>
        <p:txBody>
          <a:bodyPr/>
          <a:lstStyle/>
          <a:p>
            <a:r>
              <a:rPr lang="es-ES" altLang="en-US" smtClean="0"/>
              <a:t>Programas Presupuestales</a:t>
            </a:r>
          </a:p>
        </p:txBody>
      </p:sp>
      <p:sp>
        <p:nvSpPr>
          <p:cNvPr id="87042" name="5 Marcador de número de diapositiva"/>
          <p:cNvSpPr>
            <a:spLocks noGrp="1"/>
          </p:cNvSpPr>
          <p:nvPr>
            <p:ph type="sldNum" sz="quarter" idx="12"/>
          </p:nvPr>
        </p:nvSpPr>
        <p:spPr>
          <a:noFill/>
        </p:spPr>
        <p:txBody>
          <a:bodyPr/>
          <a:lstStyle/>
          <a:p>
            <a:fld id="{B2903EBE-D1D1-4987-859E-B66F450F86FA}" type="slidenum">
              <a:rPr lang="es-ES" altLang="en-US" smtClean="0"/>
              <a:pPr/>
              <a:t>90</a:t>
            </a:fld>
            <a:endParaRPr lang="es-ES" altLang="en-US" smtClean="0"/>
          </a:p>
        </p:txBody>
      </p:sp>
      <p:sp>
        <p:nvSpPr>
          <p:cNvPr id="87043" name="Rectangle 2"/>
          <p:cNvSpPr>
            <a:spLocks noGrp="1" noChangeArrowheads="1"/>
          </p:cNvSpPr>
          <p:nvPr>
            <p:ph type="title"/>
          </p:nvPr>
        </p:nvSpPr>
        <p:spPr/>
        <p:txBody>
          <a:bodyPr/>
          <a:lstStyle/>
          <a:p>
            <a:pPr eaLnBrk="1" hangingPunct="1"/>
            <a:r>
              <a:rPr lang="es-MX" sz="3200" b="1" dirty="0" smtClean="0"/>
              <a:t>Indicadores de desempeño</a:t>
            </a:r>
            <a:r>
              <a:rPr lang="es-MX" sz="3200" dirty="0" smtClean="0"/>
              <a:t> (contenido 3.6.1)</a:t>
            </a:r>
            <a:endParaRPr lang="es-ES" sz="3200" dirty="0" smtClean="0"/>
          </a:p>
        </p:txBody>
      </p:sp>
      <p:sp>
        <p:nvSpPr>
          <p:cNvPr id="87044" name="2 Marcador de contenido"/>
          <p:cNvSpPr>
            <a:spLocks noGrp="1"/>
          </p:cNvSpPr>
          <p:nvPr>
            <p:ph type="body" idx="1"/>
          </p:nvPr>
        </p:nvSpPr>
        <p:spPr/>
        <p:txBody>
          <a:bodyPr/>
          <a:lstStyle/>
          <a:p>
            <a:pPr marL="273050" indent="-273050" eaLnBrk="1" hangingPunct="1"/>
            <a:endParaRPr lang="es-ES" dirty="0" smtClean="0"/>
          </a:p>
          <a:p>
            <a:pPr marL="273050" indent="-273050" eaLnBrk="1" hangingPunct="1"/>
            <a:endParaRPr lang="es-ES" dirty="0" smtClean="0"/>
          </a:p>
          <a:p>
            <a:pPr marL="273050" indent="-273050" eaLnBrk="1" hangingPunct="1"/>
            <a:endParaRPr lang="es-ES" dirty="0" smtClean="0"/>
          </a:p>
          <a:p>
            <a:pPr marL="273050" indent="-273050" eaLnBrk="1" hangingPunct="1"/>
            <a:endParaRPr lang="es-ES" sz="3700" dirty="0" smtClean="0"/>
          </a:p>
        </p:txBody>
      </p:sp>
      <p:sp>
        <p:nvSpPr>
          <p:cNvPr id="87045" name="2 Marcador de contenido"/>
          <p:cNvSpPr>
            <a:spLocks/>
          </p:cNvSpPr>
          <p:nvPr/>
        </p:nvSpPr>
        <p:spPr bwMode="auto">
          <a:xfrm>
            <a:off x="457200" y="1219200"/>
            <a:ext cx="8229600" cy="4937125"/>
          </a:xfrm>
          <a:prstGeom prst="rect">
            <a:avLst/>
          </a:prstGeom>
          <a:noFill/>
          <a:ln w="9525">
            <a:noFill/>
            <a:miter lim="800000"/>
            <a:headEnd/>
            <a:tailEnd/>
          </a:ln>
        </p:spPr>
        <p:txBody>
          <a:bodyPr/>
          <a:lstStyle/>
          <a:p>
            <a:pPr marL="273050" indent="-273050">
              <a:spcBef>
                <a:spcPct val="20000"/>
              </a:spcBef>
              <a:buClr>
                <a:schemeClr val="bg2"/>
              </a:buClr>
              <a:buSzPct val="65000"/>
              <a:buFont typeface="Wingdings" pitchFamily="2" charset="2"/>
              <a:buNone/>
            </a:pPr>
            <a:endParaRPr lang="es-ES" sz="2900"/>
          </a:p>
          <a:p>
            <a:pPr marL="273050" indent="-273050">
              <a:spcBef>
                <a:spcPct val="20000"/>
              </a:spcBef>
              <a:buClr>
                <a:schemeClr val="bg2"/>
              </a:buClr>
              <a:buSzPct val="65000"/>
              <a:buFont typeface="Wingdings" pitchFamily="2" charset="2"/>
              <a:buNone/>
            </a:pPr>
            <a:endParaRPr lang="es-ES" sz="2900"/>
          </a:p>
          <a:p>
            <a:pPr marL="273050" indent="-273050">
              <a:spcBef>
                <a:spcPct val="20000"/>
              </a:spcBef>
              <a:buClr>
                <a:schemeClr val="bg2"/>
              </a:buClr>
              <a:buSzPct val="65000"/>
              <a:buFont typeface="Wingdings" pitchFamily="2" charset="2"/>
              <a:buNone/>
            </a:pPr>
            <a:endParaRPr lang="es-ES" sz="2700"/>
          </a:p>
          <a:p>
            <a:pPr marL="273050" indent="-273050">
              <a:spcBef>
                <a:spcPct val="20000"/>
              </a:spcBef>
              <a:buClr>
                <a:schemeClr val="bg2"/>
              </a:buClr>
              <a:buSzPct val="65000"/>
              <a:buFont typeface="Wingdings" pitchFamily="2" charset="2"/>
              <a:buChar char="n"/>
            </a:pPr>
            <a:endParaRPr lang="es-ES" sz="2700"/>
          </a:p>
        </p:txBody>
      </p:sp>
      <p:sp>
        <p:nvSpPr>
          <p:cNvPr id="87046" name="Rectangle 5"/>
          <p:cNvSpPr>
            <a:spLocks noChangeArrowheads="1"/>
          </p:cNvSpPr>
          <p:nvPr/>
        </p:nvSpPr>
        <p:spPr bwMode="auto">
          <a:xfrm>
            <a:off x="288925" y="2143125"/>
            <a:ext cx="5111750" cy="1274763"/>
          </a:xfrm>
          <a:prstGeom prst="rect">
            <a:avLst/>
          </a:prstGeom>
          <a:solidFill>
            <a:schemeClr val="bg2"/>
          </a:solidFill>
          <a:ln w="9525">
            <a:solidFill>
              <a:schemeClr val="bg1"/>
            </a:solidFill>
            <a:miter lim="800000"/>
            <a:headEnd/>
            <a:tailEnd/>
          </a:ln>
        </p:spPr>
        <p:txBody>
          <a:bodyPr wrap="none" anchor="ctr"/>
          <a:lstStyle/>
          <a:p>
            <a:pPr algn="ctr"/>
            <a:r>
              <a:rPr lang="es-MX" sz="2400">
                <a:solidFill>
                  <a:schemeClr val="bg1"/>
                </a:solidFill>
                <a:latin typeface="Trebuchet MS" pitchFamily="34" charset="0"/>
              </a:rPr>
              <a:t>¿Cómo sé si lo previsto por la </a:t>
            </a:r>
          </a:p>
          <a:p>
            <a:pPr algn="ctr"/>
            <a:r>
              <a:rPr lang="es-MX" sz="2400">
                <a:solidFill>
                  <a:schemeClr val="bg1"/>
                </a:solidFill>
                <a:latin typeface="Trebuchet MS" pitchFamily="34" charset="0"/>
              </a:rPr>
              <a:t>intervención se está dando </a:t>
            </a:r>
          </a:p>
          <a:p>
            <a:pPr algn="ctr"/>
            <a:r>
              <a:rPr lang="es-MX" sz="2400">
                <a:solidFill>
                  <a:schemeClr val="bg1"/>
                </a:solidFill>
                <a:latin typeface="Trebuchet MS" pitchFamily="34" charset="0"/>
              </a:rPr>
              <a:t>o se ha alcanzado?</a:t>
            </a:r>
            <a:endParaRPr lang="es-ES" sz="2400">
              <a:solidFill>
                <a:schemeClr val="bg1"/>
              </a:solidFill>
              <a:latin typeface="Trebuchet MS" pitchFamily="34" charset="0"/>
            </a:endParaRPr>
          </a:p>
        </p:txBody>
      </p:sp>
      <p:sp>
        <p:nvSpPr>
          <p:cNvPr id="87047" name="Rectangle 6"/>
          <p:cNvSpPr>
            <a:spLocks noChangeArrowheads="1"/>
          </p:cNvSpPr>
          <p:nvPr/>
        </p:nvSpPr>
        <p:spPr bwMode="auto">
          <a:xfrm>
            <a:off x="288925" y="3654425"/>
            <a:ext cx="5111750" cy="1417638"/>
          </a:xfrm>
          <a:prstGeom prst="rect">
            <a:avLst/>
          </a:prstGeom>
          <a:solidFill>
            <a:schemeClr val="bg2"/>
          </a:solidFill>
          <a:ln w="9525">
            <a:noFill/>
            <a:miter lim="800000"/>
            <a:headEnd/>
            <a:tailEnd/>
          </a:ln>
        </p:spPr>
        <p:txBody>
          <a:bodyPr wrap="none" anchor="ctr"/>
          <a:lstStyle/>
          <a:p>
            <a:pPr algn="ctr"/>
            <a:r>
              <a:rPr lang="es-MX" sz="2400">
                <a:solidFill>
                  <a:schemeClr val="bg1"/>
                </a:solidFill>
                <a:latin typeface="Trebuchet MS" pitchFamily="34" charset="0"/>
              </a:rPr>
              <a:t>¿Cómo sé si el producto </a:t>
            </a:r>
          </a:p>
          <a:p>
            <a:pPr algn="ctr"/>
            <a:r>
              <a:rPr lang="es-MX" sz="2400">
                <a:solidFill>
                  <a:schemeClr val="bg1"/>
                </a:solidFill>
                <a:latin typeface="Trebuchet MS" pitchFamily="34" charset="0"/>
              </a:rPr>
              <a:t>ha sido entregado o el servicio ha </a:t>
            </a:r>
          </a:p>
          <a:p>
            <a:pPr algn="ctr"/>
            <a:r>
              <a:rPr lang="es-MX" sz="2400">
                <a:solidFill>
                  <a:schemeClr val="bg1"/>
                </a:solidFill>
                <a:latin typeface="Trebuchet MS" pitchFamily="34" charset="0"/>
              </a:rPr>
              <a:t>sido prestado o</a:t>
            </a:r>
          </a:p>
          <a:p>
            <a:pPr algn="ctr"/>
            <a:r>
              <a:rPr lang="es-MX" sz="2400">
                <a:solidFill>
                  <a:schemeClr val="bg1"/>
                </a:solidFill>
                <a:latin typeface="Trebuchet MS" pitchFamily="34" charset="0"/>
              </a:rPr>
              <a:t>tiene las características deseadas?</a:t>
            </a:r>
            <a:r>
              <a:rPr lang="es-MX" sz="1800">
                <a:solidFill>
                  <a:schemeClr val="bg1"/>
                </a:solidFill>
                <a:latin typeface="Gill Sans MT" pitchFamily="34" charset="0"/>
              </a:rPr>
              <a:t> </a:t>
            </a:r>
            <a:endParaRPr lang="es-ES" sz="1800">
              <a:solidFill>
                <a:schemeClr val="bg1"/>
              </a:solidFill>
              <a:latin typeface="Gill Sans MT" pitchFamily="34" charset="0"/>
            </a:endParaRPr>
          </a:p>
        </p:txBody>
      </p:sp>
      <p:sp>
        <p:nvSpPr>
          <p:cNvPr id="87048" name="Rectangle 7"/>
          <p:cNvSpPr>
            <a:spLocks noChangeArrowheads="1"/>
          </p:cNvSpPr>
          <p:nvPr/>
        </p:nvSpPr>
        <p:spPr bwMode="auto">
          <a:xfrm>
            <a:off x="6429388" y="2214554"/>
            <a:ext cx="2447925" cy="1141413"/>
          </a:xfrm>
          <a:prstGeom prst="rect">
            <a:avLst/>
          </a:prstGeom>
          <a:solidFill>
            <a:srgbClr val="C0C0C0"/>
          </a:solidFill>
          <a:ln w="9525">
            <a:solidFill>
              <a:schemeClr val="bg1"/>
            </a:solidFill>
            <a:miter lim="800000"/>
            <a:headEnd/>
            <a:tailEnd/>
          </a:ln>
        </p:spPr>
        <p:txBody>
          <a:bodyPr wrap="none" anchor="ctr"/>
          <a:lstStyle/>
          <a:p>
            <a:pPr algn="ctr"/>
            <a:r>
              <a:rPr lang="es-MX" sz="2400" dirty="0">
                <a:latin typeface="Trebuchet MS" pitchFamily="34" charset="0"/>
              </a:rPr>
              <a:t>Indicador </a:t>
            </a:r>
          </a:p>
          <a:p>
            <a:pPr algn="ctr"/>
            <a:r>
              <a:rPr lang="es-MX" sz="2400" dirty="0">
                <a:latin typeface="Trebuchet MS" pitchFamily="34" charset="0"/>
              </a:rPr>
              <a:t>de </a:t>
            </a:r>
            <a:r>
              <a:rPr lang="es-MX" sz="2400" dirty="0" smtClean="0">
                <a:latin typeface="Trebuchet MS" pitchFamily="34" charset="0"/>
              </a:rPr>
              <a:t>resultado </a:t>
            </a:r>
          </a:p>
          <a:p>
            <a:pPr algn="ctr"/>
            <a:r>
              <a:rPr lang="es-MX" sz="2400" dirty="0" smtClean="0">
                <a:latin typeface="Trebuchet MS" pitchFamily="34" charset="0"/>
              </a:rPr>
              <a:t>específico</a:t>
            </a:r>
            <a:endParaRPr lang="es-ES" sz="2400" dirty="0">
              <a:latin typeface="Trebuchet MS" pitchFamily="34" charset="0"/>
            </a:endParaRPr>
          </a:p>
        </p:txBody>
      </p:sp>
      <p:sp>
        <p:nvSpPr>
          <p:cNvPr id="87049" name="Rectangle 8"/>
          <p:cNvSpPr>
            <a:spLocks noChangeArrowheads="1"/>
          </p:cNvSpPr>
          <p:nvPr/>
        </p:nvSpPr>
        <p:spPr bwMode="auto">
          <a:xfrm>
            <a:off x="6410325" y="3798888"/>
            <a:ext cx="2447925" cy="914400"/>
          </a:xfrm>
          <a:prstGeom prst="rect">
            <a:avLst/>
          </a:prstGeom>
          <a:solidFill>
            <a:srgbClr val="C0C0C0"/>
          </a:solidFill>
          <a:ln w="9525">
            <a:solidFill>
              <a:schemeClr val="bg1"/>
            </a:solidFill>
            <a:miter lim="800000"/>
            <a:headEnd/>
            <a:tailEnd/>
          </a:ln>
        </p:spPr>
        <p:txBody>
          <a:bodyPr wrap="none" anchor="ctr"/>
          <a:lstStyle/>
          <a:p>
            <a:pPr algn="ctr"/>
            <a:r>
              <a:rPr lang="es-MX" sz="2400">
                <a:latin typeface="Trebuchet MS" pitchFamily="34" charset="0"/>
              </a:rPr>
              <a:t>Indicador </a:t>
            </a:r>
          </a:p>
          <a:p>
            <a:pPr algn="ctr"/>
            <a:r>
              <a:rPr lang="es-MX" sz="2400">
                <a:latin typeface="Trebuchet MS" pitchFamily="34" charset="0"/>
              </a:rPr>
              <a:t>de producto</a:t>
            </a:r>
            <a:endParaRPr lang="es-ES" sz="2400">
              <a:latin typeface="Trebuchet MS" pitchFamily="34" charset="0"/>
            </a:endParaRPr>
          </a:p>
        </p:txBody>
      </p:sp>
      <p:sp>
        <p:nvSpPr>
          <p:cNvPr id="87050" name="AutoShape 9"/>
          <p:cNvSpPr>
            <a:spLocks noChangeArrowheads="1"/>
          </p:cNvSpPr>
          <p:nvPr/>
        </p:nvSpPr>
        <p:spPr bwMode="auto">
          <a:xfrm>
            <a:off x="5473700" y="2646363"/>
            <a:ext cx="719138" cy="485775"/>
          </a:xfrm>
          <a:prstGeom prst="leftArrow">
            <a:avLst>
              <a:gd name="adj1" fmla="val 50000"/>
              <a:gd name="adj2" fmla="val 37010"/>
            </a:avLst>
          </a:prstGeom>
          <a:solidFill>
            <a:srgbClr val="FF0000"/>
          </a:solidFill>
          <a:ln w="9525">
            <a:noFill/>
            <a:miter lim="800000"/>
            <a:headEnd/>
            <a:tailEnd/>
          </a:ln>
        </p:spPr>
        <p:txBody>
          <a:bodyPr wrap="none" anchor="ctr"/>
          <a:lstStyle/>
          <a:p>
            <a:endParaRPr lang="es-PE" sz="1800">
              <a:latin typeface="Gill Sans MT" pitchFamily="34" charset="0"/>
            </a:endParaRPr>
          </a:p>
        </p:txBody>
      </p:sp>
      <p:sp>
        <p:nvSpPr>
          <p:cNvPr id="87051" name="AutoShape 11"/>
          <p:cNvSpPr>
            <a:spLocks noChangeArrowheads="1"/>
          </p:cNvSpPr>
          <p:nvPr/>
        </p:nvSpPr>
        <p:spPr bwMode="auto">
          <a:xfrm>
            <a:off x="5473700" y="4014788"/>
            <a:ext cx="719138" cy="485775"/>
          </a:xfrm>
          <a:prstGeom prst="leftArrow">
            <a:avLst>
              <a:gd name="adj1" fmla="val 50000"/>
              <a:gd name="adj2" fmla="val 37010"/>
            </a:avLst>
          </a:prstGeom>
          <a:solidFill>
            <a:srgbClr val="FF0000"/>
          </a:solidFill>
          <a:ln w="9525">
            <a:noFill/>
            <a:miter lim="800000"/>
            <a:headEnd/>
            <a:tailEnd/>
          </a:ln>
        </p:spPr>
        <p:txBody>
          <a:bodyPr wrap="none" anchor="ctr"/>
          <a:lstStyle/>
          <a:p>
            <a:endParaRPr lang="es-PE" sz="1800">
              <a:latin typeface="Gill Sans MT"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4 Marcador de pie de página"/>
          <p:cNvSpPr>
            <a:spLocks noGrp="1"/>
          </p:cNvSpPr>
          <p:nvPr>
            <p:ph type="ftr" sz="quarter" idx="11"/>
          </p:nvPr>
        </p:nvSpPr>
        <p:spPr>
          <a:noFill/>
        </p:spPr>
        <p:txBody>
          <a:bodyPr/>
          <a:lstStyle/>
          <a:p>
            <a:r>
              <a:rPr lang="es-ES" altLang="en-US" smtClean="0"/>
              <a:t>Programas Presupuestales</a:t>
            </a:r>
          </a:p>
        </p:txBody>
      </p:sp>
      <p:sp>
        <p:nvSpPr>
          <p:cNvPr id="89090" name="5 Marcador de número de diapositiva"/>
          <p:cNvSpPr>
            <a:spLocks noGrp="1"/>
          </p:cNvSpPr>
          <p:nvPr>
            <p:ph type="sldNum" sz="quarter" idx="12"/>
          </p:nvPr>
        </p:nvSpPr>
        <p:spPr>
          <a:noFill/>
        </p:spPr>
        <p:txBody>
          <a:bodyPr/>
          <a:lstStyle/>
          <a:p>
            <a:fld id="{49098710-FAC1-4925-B8F0-683A3A6AE541}" type="slidenum">
              <a:rPr lang="es-ES" altLang="en-US" smtClean="0"/>
              <a:pPr/>
              <a:t>91</a:t>
            </a:fld>
            <a:endParaRPr lang="es-ES" altLang="en-US" smtClean="0"/>
          </a:p>
        </p:txBody>
      </p:sp>
      <p:sp>
        <p:nvSpPr>
          <p:cNvPr id="89091" name="Rectangle 2"/>
          <p:cNvSpPr>
            <a:spLocks noGrp="1" noChangeArrowheads="1"/>
          </p:cNvSpPr>
          <p:nvPr>
            <p:ph type="title"/>
          </p:nvPr>
        </p:nvSpPr>
        <p:spPr/>
        <p:txBody>
          <a:bodyPr/>
          <a:lstStyle/>
          <a:p>
            <a:pPr eaLnBrk="1" hangingPunct="1"/>
            <a:r>
              <a:rPr lang="es-MX" sz="3200" b="1" dirty="0" smtClean="0"/>
              <a:t>Indicadores de desempeño</a:t>
            </a:r>
            <a:r>
              <a:rPr lang="es-MX" sz="3200" dirty="0" smtClean="0"/>
              <a:t> (contenido 3.6.1)</a:t>
            </a:r>
            <a:endParaRPr lang="es-ES" sz="3200" dirty="0" smtClean="0"/>
          </a:p>
        </p:txBody>
      </p:sp>
      <p:sp>
        <p:nvSpPr>
          <p:cNvPr id="89092" name="Rectangle 3"/>
          <p:cNvSpPr>
            <a:spLocks noGrp="1" noChangeArrowheads="1"/>
          </p:cNvSpPr>
          <p:nvPr>
            <p:ph type="body" idx="1"/>
          </p:nvPr>
        </p:nvSpPr>
        <p:spPr/>
        <p:txBody>
          <a:bodyPr/>
          <a:lstStyle/>
          <a:p>
            <a:pPr algn="just" eaLnBrk="1" hangingPunct="1"/>
            <a:r>
              <a:rPr lang="es-MX" sz="2600" dirty="0" smtClean="0"/>
              <a:t>Los indicadores de desempeño se definen en la ficha (tabla # 14), la misma que consigna todos los detalles requeridos.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4 Marcador de pie de página"/>
          <p:cNvSpPr>
            <a:spLocks noGrp="1"/>
          </p:cNvSpPr>
          <p:nvPr>
            <p:ph type="ftr" sz="quarter" idx="11"/>
          </p:nvPr>
        </p:nvSpPr>
        <p:spPr>
          <a:noFill/>
        </p:spPr>
        <p:txBody>
          <a:bodyPr/>
          <a:lstStyle/>
          <a:p>
            <a:r>
              <a:rPr lang="es-ES" altLang="en-US" smtClean="0"/>
              <a:t>Programas Presupuestales</a:t>
            </a:r>
          </a:p>
        </p:txBody>
      </p:sp>
      <p:sp>
        <p:nvSpPr>
          <p:cNvPr id="84994" name="5 Marcador de número de diapositiva"/>
          <p:cNvSpPr>
            <a:spLocks noGrp="1"/>
          </p:cNvSpPr>
          <p:nvPr>
            <p:ph type="sldNum" sz="quarter" idx="12"/>
          </p:nvPr>
        </p:nvSpPr>
        <p:spPr>
          <a:noFill/>
        </p:spPr>
        <p:txBody>
          <a:bodyPr/>
          <a:lstStyle/>
          <a:p>
            <a:fld id="{1B8593BD-148A-446D-8E88-B314A57A4F3B}" type="slidenum">
              <a:rPr lang="es-ES" altLang="en-US" smtClean="0"/>
              <a:pPr/>
              <a:t>92</a:t>
            </a:fld>
            <a:endParaRPr lang="es-ES" altLang="en-US" smtClean="0"/>
          </a:p>
        </p:txBody>
      </p:sp>
      <p:sp>
        <p:nvSpPr>
          <p:cNvPr id="84995" name="Rectangle 2"/>
          <p:cNvSpPr>
            <a:spLocks noGrp="1" noChangeArrowheads="1"/>
          </p:cNvSpPr>
          <p:nvPr>
            <p:ph type="title"/>
          </p:nvPr>
        </p:nvSpPr>
        <p:spPr/>
        <p:txBody>
          <a:bodyPr/>
          <a:lstStyle/>
          <a:p>
            <a:pPr eaLnBrk="1" hangingPunct="1"/>
            <a:r>
              <a:rPr lang="es-MX" sz="3200" b="1" dirty="0" smtClean="0"/>
              <a:t>Indicadores de producción físicas</a:t>
            </a:r>
            <a:r>
              <a:rPr lang="es-MX" sz="3200" dirty="0" smtClean="0"/>
              <a:t> (contenido 3.6.2) </a:t>
            </a:r>
            <a:endParaRPr lang="es-ES" sz="3200" dirty="0" smtClean="0"/>
          </a:p>
        </p:txBody>
      </p:sp>
      <p:sp>
        <p:nvSpPr>
          <p:cNvPr id="84996" name="Rectangle 3"/>
          <p:cNvSpPr>
            <a:spLocks noGrp="1" noChangeArrowheads="1"/>
          </p:cNvSpPr>
          <p:nvPr>
            <p:ph type="body" idx="1"/>
          </p:nvPr>
        </p:nvSpPr>
        <p:spPr/>
        <p:txBody>
          <a:bodyPr/>
          <a:lstStyle/>
          <a:p>
            <a:pPr marL="0" indent="0" algn="just" eaLnBrk="1" hangingPunct="1">
              <a:buNone/>
            </a:pPr>
            <a:r>
              <a:rPr lang="es-MX" sz="2600" dirty="0" smtClean="0"/>
              <a:t>Los </a:t>
            </a:r>
            <a:r>
              <a:rPr lang="es-MX" sz="2600" b="1" dirty="0" smtClean="0"/>
              <a:t>indicadores de </a:t>
            </a:r>
            <a:r>
              <a:rPr lang="es-PE" sz="2600" b="1" dirty="0" smtClean="0"/>
              <a:t>producción física </a:t>
            </a:r>
            <a:r>
              <a:rPr lang="es-PE" sz="2600" dirty="0" smtClean="0"/>
              <a:t>son la medida de las cantidades de bienes o servicios provistos (productos, proyectos y/o actividades) por una intervención pública.</a:t>
            </a:r>
            <a:endParaRPr lang="es-MX" sz="2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14147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1 Título"/>
          <p:cNvSpPr txBox="1">
            <a:spLocks/>
          </p:cNvSpPr>
          <p:nvPr/>
        </p:nvSpPr>
        <p:spPr bwMode="auto">
          <a:xfrm>
            <a:off x="508000" y="357166"/>
            <a:ext cx="8636000" cy="4320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endParaRPr lang="es-PE" sz="2400" b="1" dirty="0" smtClean="0">
              <a:solidFill>
                <a:schemeClr val="bg1">
                  <a:lumMod val="50000"/>
                </a:schemeClr>
              </a:solidFill>
            </a:endParaRPr>
          </a:p>
          <a:p>
            <a:endParaRPr lang="es-PE" sz="2400" b="1" dirty="0" smtClean="0">
              <a:solidFill>
                <a:schemeClr val="bg1">
                  <a:lumMod val="50000"/>
                </a:schemeClr>
              </a:solidFill>
            </a:endParaRPr>
          </a:p>
          <a:p>
            <a:r>
              <a:rPr lang="es-PE" sz="2400" b="1" dirty="0" smtClean="0">
                <a:solidFill>
                  <a:schemeClr val="bg1">
                    <a:lumMod val="50000"/>
                  </a:schemeClr>
                </a:solidFill>
              </a:rPr>
              <a:t>Ficha </a:t>
            </a:r>
            <a:r>
              <a:rPr lang="es-PE" sz="2400" b="1" dirty="0">
                <a:solidFill>
                  <a:schemeClr val="bg1">
                    <a:lumMod val="50000"/>
                  </a:schemeClr>
                </a:solidFill>
              </a:rPr>
              <a:t>técnica para el indicador de producción </a:t>
            </a:r>
            <a:r>
              <a:rPr lang="es-PE" sz="2400" b="1" dirty="0" smtClean="0">
                <a:solidFill>
                  <a:schemeClr val="bg1">
                    <a:lumMod val="50000"/>
                  </a:schemeClr>
                </a:solidFill>
              </a:rPr>
              <a:t>física para producto (P) y actividad (A) (tabla #15)</a:t>
            </a:r>
          </a:p>
          <a:p>
            <a:endParaRPr lang="es-PE" sz="2400" b="1" dirty="0" smtClean="0">
              <a:solidFill>
                <a:schemeClr val="bg1">
                  <a:lumMod val="50000"/>
                </a:schemeClr>
              </a:solidFill>
            </a:endParaRPr>
          </a:p>
        </p:txBody>
      </p:sp>
      <p:sp>
        <p:nvSpPr>
          <p:cNvPr id="6" name="2 Marcador de texto"/>
          <p:cNvSpPr txBox="1">
            <a:spLocks/>
          </p:cNvSpPr>
          <p:nvPr/>
        </p:nvSpPr>
        <p:spPr bwMode="auto">
          <a:xfrm>
            <a:off x="428596" y="1000108"/>
            <a:ext cx="77866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a:lstStyle>
          <a:p>
            <a:pPr marL="0" indent="0">
              <a:buFont typeface="Wingdings" pitchFamily="2" charset="2"/>
              <a:buNone/>
            </a:pPr>
            <a:r>
              <a:rPr lang="es-PE" sz="1700" b="1" kern="0" dirty="0" smtClean="0"/>
              <a:t>Datos generales: </a:t>
            </a:r>
          </a:p>
        </p:txBody>
      </p:sp>
      <p:sp>
        <p:nvSpPr>
          <p:cNvPr id="7" name="3 Marcador de contenido"/>
          <p:cNvSpPr>
            <a:spLocks noGrp="1"/>
          </p:cNvSpPr>
          <p:nvPr>
            <p:ph sz="half" idx="4294967295"/>
          </p:nvPr>
        </p:nvSpPr>
        <p:spPr>
          <a:xfrm>
            <a:off x="457200" y="1643050"/>
            <a:ext cx="8363272" cy="4522253"/>
          </a:xfrm>
        </p:spPr>
        <p:txBody>
          <a:bodyPr>
            <a:normAutofit fontScale="85000" lnSpcReduction="10000"/>
          </a:bodyPr>
          <a:lstStyle/>
          <a:p>
            <a:pPr algn="just">
              <a:buFont typeface="Arial" panose="020B0604020202020204" pitchFamily="34" charset="0"/>
              <a:buChar char="•"/>
              <a:defRPr/>
            </a:pPr>
            <a:r>
              <a:rPr lang="es-PE" sz="2000" dirty="0" smtClean="0">
                <a:latin typeface="+mn-lt"/>
              </a:rPr>
              <a:t>Denominación (P,A), código (P,A), unidad de medida (P,A), código de la unidad de medida. </a:t>
            </a:r>
          </a:p>
          <a:p>
            <a:pPr marL="0" indent="0" algn="just">
              <a:buNone/>
              <a:defRPr/>
            </a:pPr>
            <a:r>
              <a:rPr lang="es-PE" sz="2000" b="1" dirty="0" smtClean="0">
                <a:latin typeface="+mn-lt"/>
              </a:rPr>
              <a:t>Método de medición: </a:t>
            </a:r>
          </a:p>
          <a:p>
            <a:pPr algn="just">
              <a:buFont typeface="Arial" panose="020B0604020202020204" pitchFamily="34" charset="0"/>
              <a:buChar char="•"/>
              <a:defRPr/>
            </a:pPr>
            <a:r>
              <a:rPr lang="es-PE" sz="2000" dirty="0" smtClean="0">
                <a:latin typeface="+mn-lt"/>
              </a:rPr>
              <a:t>Es el conteo de los P, A que haya recibido el grupo poblacional que recibe el producto de acuerdo a las características deseadas.</a:t>
            </a:r>
          </a:p>
          <a:p>
            <a:pPr marL="0" indent="0" algn="just">
              <a:buNone/>
              <a:defRPr/>
            </a:pPr>
            <a:r>
              <a:rPr lang="es-PE" sz="2000" b="1" dirty="0" smtClean="0">
                <a:latin typeface="+mn-lt"/>
              </a:rPr>
              <a:t>Responsable de la medición: </a:t>
            </a:r>
          </a:p>
          <a:p>
            <a:pPr algn="just">
              <a:buFont typeface="Arial" panose="020B0604020202020204" pitchFamily="34" charset="0"/>
              <a:buChar char="•"/>
              <a:defRPr/>
            </a:pPr>
            <a:r>
              <a:rPr lang="es-ES" sz="2000" dirty="0">
                <a:latin typeface="+mn-lt"/>
              </a:rPr>
              <a:t>Especificar nombre y cargo.</a:t>
            </a:r>
            <a:endParaRPr lang="es-PE" sz="2000" dirty="0" smtClean="0">
              <a:latin typeface="+mn-lt"/>
            </a:endParaRPr>
          </a:p>
          <a:p>
            <a:pPr marL="0" indent="0" algn="just">
              <a:buNone/>
              <a:defRPr/>
            </a:pPr>
            <a:r>
              <a:rPr lang="es-PE" sz="2000" b="1" dirty="0" smtClean="0">
                <a:latin typeface="+mn-lt"/>
              </a:rPr>
              <a:t>Forma de recolección de la información de ejecución</a:t>
            </a:r>
          </a:p>
          <a:p>
            <a:pPr algn="just">
              <a:buFont typeface="Arial" panose="020B0604020202020204" pitchFamily="34" charset="0"/>
              <a:buChar char="•"/>
              <a:defRPr/>
            </a:pPr>
            <a:r>
              <a:rPr lang="es-ES" sz="2000" dirty="0">
                <a:latin typeface="+mn-lt"/>
              </a:rPr>
              <a:t>Especificar si los datos provienen de algún sistema de información, aplicativo o si los datos se recogen de forma manual. Describir brevemente</a:t>
            </a:r>
            <a:r>
              <a:rPr lang="es-ES" sz="2000" dirty="0" smtClean="0">
                <a:latin typeface="+mn-lt"/>
              </a:rPr>
              <a:t>.</a:t>
            </a:r>
          </a:p>
          <a:p>
            <a:pPr marL="0" indent="0" algn="just">
              <a:buNone/>
              <a:defRPr/>
            </a:pPr>
            <a:r>
              <a:rPr lang="es-ES" sz="2000" b="1" dirty="0" smtClean="0"/>
              <a:t>Fuente de información de la programación</a:t>
            </a:r>
          </a:p>
          <a:p>
            <a:pPr algn="just">
              <a:buFont typeface="Arial" panose="020B0604020202020204" pitchFamily="34" charset="0"/>
              <a:buChar char="•"/>
              <a:defRPr/>
            </a:pPr>
            <a:r>
              <a:rPr lang="es-ES" sz="2000" dirty="0" smtClean="0"/>
              <a:t>Fuente de la cual se identifica el número de unidades de producción física que se espera atender.</a:t>
            </a:r>
          </a:p>
          <a:p>
            <a:pPr marL="0" indent="0" algn="just">
              <a:buNone/>
              <a:defRPr/>
            </a:pPr>
            <a:r>
              <a:rPr lang="es-ES" sz="2000" b="1" dirty="0"/>
              <a:t>Fuente de información de la </a:t>
            </a:r>
            <a:r>
              <a:rPr lang="es-ES" sz="2000" b="1" dirty="0" smtClean="0"/>
              <a:t>ejecución</a:t>
            </a:r>
          </a:p>
          <a:p>
            <a:pPr algn="just">
              <a:buFont typeface="Arial" panose="020B0604020202020204" pitchFamily="34" charset="0"/>
              <a:buChar char="•"/>
              <a:defRPr/>
            </a:pPr>
            <a:r>
              <a:rPr lang="es-ES" sz="2000" dirty="0" smtClean="0"/>
              <a:t>Fuente </a:t>
            </a:r>
            <a:r>
              <a:rPr lang="es-ES" sz="2000" dirty="0"/>
              <a:t>de la cual se identifica el número de unidades de producción física </a:t>
            </a:r>
            <a:r>
              <a:rPr lang="es-ES" sz="2000" dirty="0" smtClean="0"/>
              <a:t>ejecutado.</a:t>
            </a:r>
            <a:endParaRPr lang="es-ES" sz="2000" dirty="0"/>
          </a:p>
          <a:p>
            <a:pPr marL="0" indent="0" algn="just">
              <a:buNone/>
              <a:defRPr/>
            </a:pPr>
            <a:endParaRPr lang="es-ES" sz="2000" b="1" dirty="0"/>
          </a:p>
          <a:p>
            <a:pPr marL="0" indent="0" algn="just">
              <a:buNone/>
              <a:defRPr/>
            </a:pPr>
            <a:endParaRPr lang="es-PE" sz="2000" b="1" dirty="0" smtClean="0"/>
          </a:p>
          <a:p>
            <a:pPr marL="0" indent="0" algn="just">
              <a:buNone/>
              <a:defRPr/>
            </a:pPr>
            <a:endParaRPr lang="es-PE" sz="20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13181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1 Título"/>
          <p:cNvSpPr txBox="1">
            <a:spLocks/>
          </p:cNvSpPr>
          <p:nvPr/>
        </p:nvSpPr>
        <p:spPr bwMode="auto">
          <a:xfrm>
            <a:off x="357188" y="260648"/>
            <a:ext cx="8636000" cy="576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r>
              <a:rPr lang="es-PE" sz="2400" b="1" dirty="0" smtClean="0">
                <a:solidFill>
                  <a:schemeClr val="bg1">
                    <a:lumMod val="50000"/>
                  </a:schemeClr>
                </a:solidFill>
              </a:rPr>
              <a:t>Ejemplos: Ficha </a:t>
            </a:r>
            <a:r>
              <a:rPr lang="es-PE" sz="2400" b="1" dirty="0">
                <a:solidFill>
                  <a:schemeClr val="bg1">
                    <a:lumMod val="50000"/>
                  </a:schemeClr>
                </a:solidFill>
              </a:rPr>
              <a:t>técnica para el indicador de producción física</a:t>
            </a:r>
          </a:p>
        </p:txBody>
      </p:sp>
      <p:sp>
        <p:nvSpPr>
          <p:cNvPr id="5" name="2 Marcador de texto"/>
          <p:cNvSpPr txBox="1">
            <a:spLocks/>
          </p:cNvSpPr>
          <p:nvPr/>
        </p:nvSpPr>
        <p:spPr bwMode="auto">
          <a:xfrm>
            <a:off x="457200" y="844550"/>
            <a:ext cx="4040188" cy="639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a:lstStyle>
          <a:p>
            <a:pPr marL="0" indent="0">
              <a:buFont typeface="Wingdings" pitchFamily="2" charset="2"/>
              <a:buNone/>
            </a:pPr>
            <a:r>
              <a:rPr lang="es-PE" sz="2100" b="1" kern="0" smtClean="0"/>
              <a:t>Ejemplo 1</a:t>
            </a:r>
            <a:endParaRPr lang="es-PE" sz="2100" b="1" kern="0" dirty="0" smtClean="0"/>
          </a:p>
        </p:txBody>
      </p:sp>
      <p:sp>
        <p:nvSpPr>
          <p:cNvPr id="8" name="3 Marcador de contenido"/>
          <p:cNvSpPr>
            <a:spLocks noGrp="1"/>
          </p:cNvSpPr>
          <p:nvPr>
            <p:ph sz="half" idx="4294967295"/>
          </p:nvPr>
        </p:nvSpPr>
        <p:spPr>
          <a:xfrm>
            <a:off x="457200" y="1557338"/>
            <a:ext cx="4040188" cy="4568825"/>
          </a:xfrm>
        </p:spPr>
        <p:txBody>
          <a:bodyPr/>
          <a:lstStyle/>
          <a:p>
            <a:r>
              <a:rPr lang="es-ES" sz="2000" u="sng" dirty="0" smtClean="0"/>
              <a:t>Producto</a:t>
            </a:r>
            <a:r>
              <a:rPr lang="es-ES" sz="2000" dirty="0" smtClean="0"/>
              <a:t>: Estudiantes de EBR cuentan con materiales educativos necesarios para el logro de los estándares de aprendizajes.</a:t>
            </a:r>
          </a:p>
          <a:p>
            <a:r>
              <a:rPr lang="es-ES" sz="2000" dirty="0" smtClean="0"/>
              <a:t>Unidad de medida del indicador de producción física: Estudiantes.</a:t>
            </a:r>
          </a:p>
          <a:p>
            <a:r>
              <a:rPr lang="es-ES" sz="2000" dirty="0" smtClean="0"/>
              <a:t>Fuente de información para la </a:t>
            </a:r>
            <a:r>
              <a:rPr lang="es-ES" sz="2000" u="sng" dirty="0" smtClean="0"/>
              <a:t>programación</a:t>
            </a:r>
            <a:r>
              <a:rPr lang="es-ES" sz="2000" dirty="0" smtClean="0"/>
              <a:t>: Censo Escolar.</a:t>
            </a:r>
          </a:p>
          <a:p>
            <a:r>
              <a:rPr lang="es-ES" sz="2000" dirty="0" smtClean="0"/>
              <a:t>Fuente de información para la </a:t>
            </a:r>
            <a:r>
              <a:rPr lang="es-ES" sz="2000" u="sng" dirty="0" smtClean="0"/>
              <a:t>ejecución</a:t>
            </a:r>
            <a:r>
              <a:rPr lang="es-ES" sz="2000" dirty="0" smtClean="0"/>
              <a:t>: Pecosas de distribución.</a:t>
            </a:r>
            <a:endParaRPr lang="es-PE" sz="2000" dirty="0" smtClean="0"/>
          </a:p>
          <a:p>
            <a:endParaRPr lang="es-ES" sz="2000" dirty="0" smtClean="0"/>
          </a:p>
          <a:p>
            <a:endParaRPr lang="es-PE" sz="2200" dirty="0" smtClean="0"/>
          </a:p>
          <a:p>
            <a:endParaRPr lang="es-PE" sz="2200" dirty="0" smtClean="0"/>
          </a:p>
        </p:txBody>
      </p:sp>
      <p:sp>
        <p:nvSpPr>
          <p:cNvPr id="9" name="4 Marcador de texto"/>
          <p:cNvSpPr txBox="1">
            <a:spLocks/>
          </p:cNvSpPr>
          <p:nvPr/>
        </p:nvSpPr>
        <p:spPr bwMode="auto">
          <a:xfrm>
            <a:off x="4645025" y="773113"/>
            <a:ext cx="4041775"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a:lstStyle>
          <a:p>
            <a:pPr marL="0" indent="0">
              <a:buFont typeface="Wingdings" pitchFamily="2" charset="2"/>
              <a:buNone/>
            </a:pPr>
            <a:r>
              <a:rPr lang="es-PE" sz="2100" b="1" kern="0" smtClean="0"/>
              <a:t>Ejemplo 2</a:t>
            </a:r>
          </a:p>
        </p:txBody>
      </p:sp>
      <p:sp>
        <p:nvSpPr>
          <p:cNvPr id="10" name="5 Marcador de contenido"/>
          <p:cNvSpPr>
            <a:spLocks noGrp="1"/>
          </p:cNvSpPr>
          <p:nvPr>
            <p:ph sz="quarter" idx="4294967295"/>
          </p:nvPr>
        </p:nvSpPr>
        <p:spPr>
          <a:xfrm>
            <a:off x="4645025" y="1557338"/>
            <a:ext cx="4041775" cy="4568825"/>
          </a:xfrm>
        </p:spPr>
        <p:txBody>
          <a:bodyPr/>
          <a:lstStyle/>
          <a:p>
            <a:r>
              <a:rPr lang="es-ES" sz="2000" u="sng" dirty="0" smtClean="0"/>
              <a:t>Producto</a:t>
            </a:r>
            <a:r>
              <a:rPr lang="es-ES" sz="2000" dirty="0" smtClean="0"/>
              <a:t>: Camino de herradura con mantenimiento vial.</a:t>
            </a:r>
          </a:p>
          <a:p>
            <a:r>
              <a:rPr lang="es-ES" sz="2000" dirty="0" smtClean="0"/>
              <a:t>Unidad de medida del indicador de producción física: Kilómetro.</a:t>
            </a:r>
          </a:p>
          <a:p>
            <a:r>
              <a:rPr lang="es-ES" sz="2000" dirty="0" smtClean="0"/>
              <a:t>Fuente de información para la </a:t>
            </a:r>
            <a:r>
              <a:rPr lang="es-ES" sz="2000" u="sng" dirty="0" smtClean="0"/>
              <a:t>programación</a:t>
            </a:r>
            <a:r>
              <a:rPr lang="es-ES" sz="2000" dirty="0" smtClean="0"/>
              <a:t>: Inventario vial calificado.</a:t>
            </a:r>
            <a:endParaRPr lang="es-PE" sz="2000" dirty="0" smtClean="0"/>
          </a:p>
          <a:p>
            <a:r>
              <a:rPr lang="es-ES" sz="2000" dirty="0" smtClean="0"/>
              <a:t>Fuente de información para la </a:t>
            </a:r>
            <a:r>
              <a:rPr lang="es-ES" sz="2000" u="sng" dirty="0" smtClean="0"/>
              <a:t>ejecución</a:t>
            </a:r>
            <a:r>
              <a:rPr lang="es-ES" sz="2000" dirty="0" smtClean="0"/>
              <a:t>: Reportes de la Gerencia de Desarrollo Urbano del Gobierno Local.</a:t>
            </a:r>
            <a:endParaRPr lang="es-PE" sz="2000" dirty="0" smtClean="0"/>
          </a:p>
          <a:p>
            <a:endParaRPr lang="es-PE"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85822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4 Marcador de pie de página"/>
          <p:cNvSpPr>
            <a:spLocks noGrp="1"/>
          </p:cNvSpPr>
          <p:nvPr>
            <p:ph type="ftr" sz="quarter" idx="11"/>
          </p:nvPr>
        </p:nvSpPr>
        <p:spPr>
          <a:noFill/>
        </p:spPr>
        <p:txBody>
          <a:bodyPr/>
          <a:lstStyle/>
          <a:p>
            <a:r>
              <a:rPr lang="es-ES" altLang="en-US" smtClean="0"/>
              <a:t>Programas Presupuestales</a:t>
            </a:r>
          </a:p>
        </p:txBody>
      </p:sp>
      <p:sp>
        <p:nvSpPr>
          <p:cNvPr id="93186" name="5 Marcador de número de diapositiva"/>
          <p:cNvSpPr>
            <a:spLocks noGrp="1"/>
          </p:cNvSpPr>
          <p:nvPr>
            <p:ph type="sldNum" sz="quarter" idx="12"/>
          </p:nvPr>
        </p:nvSpPr>
        <p:spPr>
          <a:noFill/>
        </p:spPr>
        <p:txBody>
          <a:bodyPr/>
          <a:lstStyle/>
          <a:p>
            <a:fld id="{3499C9CC-DE1B-4A71-8B1A-11BFD0A184D8}" type="slidenum">
              <a:rPr lang="es-ES" altLang="en-US" smtClean="0"/>
              <a:pPr/>
              <a:t>95</a:t>
            </a:fld>
            <a:endParaRPr lang="es-ES" altLang="en-US" smtClean="0"/>
          </a:p>
        </p:txBody>
      </p:sp>
      <p:sp>
        <p:nvSpPr>
          <p:cNvPr id="93187" name="Rectangle 2"/>
          <p:cNvSpPr>
            <a:spLocks noGrp="1" noChangeArrowheads="1"/>
          </p:cNvSpPr>
          <p:nvPr>
            <p:ph type="title"/>
          </p:nvPr>
        </p:nvSpPr>
        <p:spPr/>
        <p:txBody>
          <a:bodyPr/>
          <a:lstStyle/>
          <a:p>
            <a:pPr eaLnBrk="1" hangingPunct="1"/>
            <a:r>
              <a:rPr lang="es-MX" sz="3200" b="1" dirty="0" smtClean="0"/>
              <a:t>Supuestos </a:t>
            </a:r>
            <a:r>
              <a:rPr lang="es-MX" sz="3200" dirty="0" smtClean="0"/>
              <a:t>(contenido 3.7.)</a:t>
            </a:r>
            <a:endParaRPr lang="es-ES" sz="3200" dirty="0" smtClean="0"/>
          </a:p>
        </p:txBody>
      </p:sp>
      <p:sp>
        <p:nvSpPr>
          <p:cNvPr id="93188" name="Rectangle 3"/>
          <p:cNvSpPr>
            <a:spLocks noGrp="1" noChangeArrowheads="1"/>
          </p:cNvSpPr>
          <p:nvPr>
            <p:ph type="body" idx="1"/>
          </p:nvPr>
        </p:nvSpPr>
        <p:spPr>
          <a:xfrm>
            <a:off x="457200" y="1052736"/>
            <a:ext cx="8229600" cy="5112568"/>
          </a:xfrm>
        </p:spPr>
        <p:txBody>
          <a:bodyPr/>
          <a:lstStyle/>
          <a:p>
            <a:pPr algn="just" eaLnBrk="1" hangingPunct="1">
              <a:buFont typeface="Arial" panose="020B0604020202020204" pitchFamily="34" charset="0"/>
              <a:buChar char="•"/>
            </a:pPr>
            <a:r>
              <a:rPr lang="es-MX" sz="2600" dirty="0" smtClean="0"/>
              <a:t>Un </a:t>
            </a:r>
            <a:r>
              <a:rPr lang="es-MX" sz="2600" b="1" dirty="0" smtClean="0"/>
              <a:t>supuesto</a:t>
            </a:r>
            <a:r>
              <a:rPr lang="es-MX" sz="2600" dirty="0" smtClean="0"/>
              <a:t> es una premisa que de no cumplirse, pone en </a:t>
            </a:r>
            <a:r>
              <a:rPr lang="es-MX" sz="2600" b="1" dirty="0" smtClean="0"/>
              <a:t>riesgo</a:t>
            </a:r>
            <a:r>
              <a:rPr lang="es-MX" sz="2600" dirty="0" smtClean="0"/>
              <a:t> un nivel de objetivo de la matriz lógica.</a:t>
            </a:r>
          </a:p>
          <a:p>
            <a:pPr algn="just" eaLnBrk="1" hangingPunct="1">
              <a:buFont typeface="Arial" panose="020B0604020202020204" pitchFamily="34" charset="0"/>
              <a:buChar char="•"/>
            </a:pPr>
            <a:endParaRPr lang="es-MX" sz="2600" dirty="0" smtClean="0"/>
          </a:p>
          <a:p>
            <a:pPr algn="just" eaLnBrk="1" hangingPunct="1">
              <a:buFont typeface="Arial" panose="020B0604020202020204" pitchFamily="34" charset="0"/>
              <a:buChar char="•"/>
            </a:pPr>
            <a:r>
              <a:rPr lang="es-MX" sz="2600" dirty="0" smtClean="0"/>
              <a:t>Sólo deberán listarse cuando existe esta condición de riesgo.</a:t>
            </a:r>
          </a:p>
          <a:p>
            <a:pPr marL="0" indent="0" algn="just" eaLnBrk="1" hangingPunct="1">
              <a:buNone/>
            </a:pPr>
            <a:endParaRPr lang="es-MX" sz="2600" dirty="0" smtClean="0"/>
          </a:p>
          <a:p>
            <a:pPr algn="just" eaLnBrk="1" hangingPunct="1">
              <a:buFont typeface="Arial" panose="020B0604020202020204" pitchFamily="34" charset="0"/>
              <a:buChar char="•"/>
            </a:pPr>
            <a:r>
              <a:rPr lang="es-MX" sz="2600" dirty="0" smtClean="0"/>
              <a:t>No constituyen supuestos: (i) la provisión de recursos presupuestales por parte del Estado, (ii) la medición de los indicadores de desempeño y iii) factores bajo el control de la entidad que formula y/o implementa el PP.</a:t>
            </a:r>
            <a:endParaRPr lang="es-ES" sz="26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4 Marcador de pie de página"/>
          <p:cNvSpPr>
            <a:spLocks noGrp="1"/>
          </p:cNvSpPr>
          <p:nvPr>
            <p:ph type="ftr" sz="quarter" idx="11"/>
          </p:nvPr>
        </p:nvSpPr>
        <p:spPr>
          <a:noFill/>
        </p:spPr>
        <p:txBody>
          <a:bodyPr/>
          <a:lstStyle/>
          <a:p>
            <a:r>
              <a:rPr lang="es-ES" altLang="en-US" smtClean="0"/>
              <a:t>Programas Presupuestales</a:t>
            </a:r>
          </a:p>
        </p:txBody>
      </p:sp>
      <p:sp>
        <p:nvSpPr>
          <p:cNvPr id="97282" name="5 Marcador de número de diapositiva"/>
          <p:cNvSpPr>
            <a:spLocks noGrp="1"/>
          </p:cNvSpPr>
          <p:nvPr>
            <p:ph type="sldNum" sz="quarter" idx="12"/>
          </p:nvPr>
        </p:nvSpPr>
        <p:spPr>
          <a:noFill/>
        </p:spPr>
        <p:txBody>
          <a:bodyPr/>
          <a:lstStyle/>
          <a:p>
            <a:fld id="{84D0478A-575E-4055-8E6D-8A05D4044BEC}" type="slidenum">
              <a:rPr lang="es-ES" altLang="en-US" smtClean="0"/>
              <a:pPr/>
              <a:t>96</a:t>
            </a:fld>
            <a:endParaRPr lang="es-ES" altLang="en-US" smtClean="0"/>
          </a:p>
        </p:txBody>
      </p:sp>
      <p:sp>
        <p:nvSpPr>
          <p:cNvPr id="97283" name="Rectangle 2"/>
          <p:cNvSpPr>
            <a:spLocks noGrp="1" noChangeArrowheads="1"/>
          </p:cNvSpPr>
          <p:nvPr>
            <p:ph type="title"/>
          </p:nvPr>
        </p:nvSpPr>
        <p:spPr/>
        <p:txBody>
          <a:bodyPr/>
          <a:lstStyle/>
          <a:p>
            <a:pPr eaLnBrk="1" hangingPunct="1"/>
            <a:r>
              <a:rPr lang="es-MX" sz="3200" b="1" dirty="0" smtClean="0"/>
              <a:t>Vinculación del PP con el resultado final</a:t>
            </a:r>
            <a:r>
              <a:rPr lang="es-MX" sz="3200" dirty="0" smtClean="0"/>
              <a:t> (contenido 3.8.)</a:t>
            </a:r>
            <a:endParaRPr lang="es-ES" sz="3200" dirty="0" smtClean="0"/>
          </a:p>
        </p:txBody>
      </p:sp>
      <p:sp>
        <p:nvSpPr>
          <p:cNvPr id="97284" name="Rectangle 3"/>
          <p:cNvSpPr>
            <a:spLocks noGrp="1" noChangeArrowheads="1"/>
          </p:cNvSpPr>
          <p:nvPr>
            <p:ph type="body" idx="1"/>
          </p:nvPr>
        </p:nvSpPr>
        <p:spPr>
          <a:xfrm>
            <a:off x="642910" y="1600200"/>
            <a:ext cx="8043890" cy="4530725"/>
          </a:xfrm>
        </p:spPr>
        <p:txBody>
          <a:bodyPr/>
          <a:lstStyle/>
          <a:p>
            <a:pPr marL="0" indent="0" algn="just" eaLnBrk="1" hangingPunct="1">
              <a:buNone/>
            </a:pPr>
            <a:r>
              <a:rPr lang="es-ES" sz="2600" dirty="0" smtClean="0"/>
              <a:t>El </a:t>
            </a:r>
            <a:r>
              <a:rPr lang="es-ES" sz="2600" b="1" dirty="0" smtClean="0"/>
              <a:t>Resultado Final</a:t>
            </a:r>
            <a:r>
              <a:rPr lang="es-ES" sz="2600" dirty="0" smtClean="0"/>
              <a:t> es un cambio en las condiciones, cualidades o características inherentes a una población identificada, o del entorno en el que se desenvuelven, y corresponde a un objetivo de política nacional.</a:t>
            </a:r>
          </a:p>
          <a:p>
            <a:pPr marL="0" indent="0" algn="just" eaLnBrk="1" hangingPunct="1">
              <a:buNone/>
            </a:pPr>
            <a:endParaRPr lang="es-ES" sz="2600" dirty="0" smtClean="0"/>
          </a:p>
          <a:p>
            <a:pPr marL="0" indent="0" algn="just" eaLnBrk="1" hangingPunct="1">
              <a:buNone/>
            </a:pPr>
            <a:r>
              <a:rPr lang="es-ES" sz="2600" dirty="0" smtClean="0"/>
              <a:t>Este Resultado Final está definido en el </a:t>
            </a:r>
            <a:r>
              <a:rPr lang="es-ES" sz="2600" b="1" dirty="0" smtClean="0"/>
              <a:t>Plan Bicentenario Perú al 2021.</a:t>
            </a:r>
            <a:r>
              <a:rPr lang="es-ES" sz="2600" dirty="0" smtClean="0"/>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4 Marcador de pie de página"/>
          <p:cNvSpPr>
            <a:spLocks noGrp="1"/>
          </p:cNvSpPr>
          <p:nvPr>
            <p:ph type="ftr" sz="quarter" idx="11"/>
          </p:nvPr>
        </p:nvSpPr>
        <p:spPr>
          <a:noFill/>
        </p:spPr>
        <p:txBody>
          <a:bodyPr/>
          <a:lstStyle/>
          <a:p>
            <a:r>
              <a:rPr lang="es-ES" altLang="en-US" smtClean="0"/>
              <a:t>Programas Presupuestales</a:t>
            </a:r>
          </a:p>
        </p:txBody>
      </p:sp>
      <p:sp>
        <p:nvSpPr>
          <p:cNvPr id="99330" name="5 Marcador de número de diapositiva"/>
          <p:cNvSpPr>
            <a:spLocks noGrp="1"/>
          </p:cNvSpPr>
          <p:nvPr>
            <p:ph type="sldNum" sz="quarter" idx="12"/>
          </p:nvPr>
        </p:nvSpPr>
        <p:spPr>
          <a:noFill/>
        </p:spPr>
        <p:txBody>
          <a:bodyPr/>
          <a:lstStyle/>
          <a:p>
            <a:fld id="{620FC3AA-ECF3-494C-94B8-1C484D650A55}" type="slidenum">
              <a:rPr lang="es-ES" altLang="en-US" smtClean="0"/>
              <a:pPr/>
              <a:t>97</a:t>
            </a:fld>
            <a:endParaRPr lang="es-ES" altLang="en-US" smtClean="0"/>
          </a:p>
        </p:txBody>
      </p:sp>
      <p:sp>
        <p:nvSpPr>
          <p:cNvPr id="99331" name="Rectangle 2"/>
          <p:cNvSpPr>
            <a:spLocks noGrp="1" noChangeArrowheads="1"/>
          </p:cNvSpPr>
          <p:nvPr>
            <p:ph type="title"/>
          </p:nvPr>
        </p:nvSpPr>
        <p:spPr/>
        <p:txBody>
          <a:bodyPr/>
          <a:lstStyle/>
          <a:p>
            <a:pPr eaLnBrk="1" hangingPunct="1"/>
            <a:r>
              <a:rPr lang="es-MX" sz="3200" b="1" dirty="0" smtClean="0"/>
              <a:t>Vinculación del PP con el resultado final</a:t>
            </a:r>
            <a:r>
              <a:rPr lang="es-MX" sz="3200" dirty="0" smtClean="0"/>
              <a:t> (contenido 3.8.)</a:t>
            </a:r>
            <a:endParaRPr lang="es-ES" sz="3200" dirty="0" smtClean="0"/>
          </a:p>
        </p:txBody>
      </p:sp>
      <p:sp>
        <p:nvSpPr>
          <p:cNvPr id="99332" name="Rectangle 3"/>
          <p:cNvSpPr>
            <a:spLocks noGrp="1" noChangeArrowheads="1"/>
          </p:cNvSpPr>
          <p:nvPr>
            <p:ph type="body" idx="1"/>
          </p:nvPr>
        </p:nvSpPr>
        <p:spPr>
          <a:xfrm>
            <a:off x="457200" y="1428736"/>
            <a:ext cx="8229600" cy="4702189"/>
          </a:xfrm>
        </p:spPr>
        <p:txBody>
          <a:bodyPr/>
          <a:lstStyle/>
          <a:p>
            <a:pPr algn="just" eaLnBrk="1" hangingPunct="1">
              <a:buFont typeface="Arial" panose="020B0604020202020204" pitchFamily="34" charset="0"/>
              <a:buChar char="•"/>
            </a:pPr>
            <a:r>
              <a:rPr lang="es-MX" sz="2600" dirty="0" smtClean="0"/>
              <a:t>La relación deberá justificarse con evidencia (de acuerdo a la Nota 1).</a:t>
            </a:r>
          </a:p>
          <a:p>
            <a:pPr algn="just" eaLnBrk="1" hangingPunct="1">
              <a:buFont typeface="Arial" panose="020B0604020202020204" pitchFamily="34" charset="0"/>
              <a:buChar char="•"/>
            </a:pPr>
            <a:endParaRPr lang="es-MX" sz="2600" dirty="0" smtClean="0"/>
          </a:p>
          <a:p>
            <a:pPr algn="just" eaLnBrk="1" hangingPunct="1">
              <a:buFont typeface="Arial" panose="020B0604020202020204" pitchFamily="34" charset="0"/>
              <a:buChar char="•"/>
            </a:pPr>
            <a:r>
              <a:rPr lang="es-ES" sz="2600" dirty="0" smtClean="0"/>
              <a:t>Podrán existir uno o más PP que compartan un mismo Resultado Final, o un PP que esté vinculado a más de un Resultado Final.</a:t>
            </a:r>
            <a:endParaRPr lang="es-MX" sz="2600" dirty="0" smtClean="0"/>
          </a:p>
          <a:p>
            <a:pPr eaLnBrk="1" hangingPunct="1"/>
            <a:endParaRPr lang="es-ES"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4 Marcador de pie de página"/>
          <p:cNvSpPr>
            <a:spLocks noGrp="1"/>
          </p:cNvSpPr>
          <p:nvPr>
            <p:ph type="ftr" sz="quarter" idx="11"/>
          </p:nvPr>
        </p:nvSpPr>
        <p:spPr>
          <a:noFill/>
        </p:spPr>
        <p:txBody>
          <a:bodyPr/>
          <a:lstStyle/>
          <a:p>
            <a:r>
              <a:rPr lang="es-ES" altLang="en-US" smtClean="0"/>
              <a:t>Programas Presupuestales</a:t>
            </a:r>
          </a:p>
        </p:txBody>
      </p:sp>
      <p:sp>
        <p:nvSpPr>
          <p:cNvPr id="101378" name="5 Marcador de número de diapositiva"/>
          <p:cNvSpPr>
            <a:spLocks noGrp="1"/>
          </p:cNvSpPr>
          <p:nvPr>
            <p:ph type="sldNum" sz="quarter" idx="12"/>
          </p:nvPr>
        </p:nvSpPr>
        <p:spPr>
          <a:noFill/>
        </p:spPr>
        <p:txBody>
          <a:bodyPr/>
          <a:lstStyle/>
          <a:p>
            <a:fld id="{6B308F34-5818-4525-BB78-9CC66D883E21}" type="slidenum">
              <a:rPr lang="es-ES" altLang="en-US" smtClean="0"/>
              <a:pPr/>
              <a:t>98</a:t>
            </a:fld>
            <a:endParaRPr lang="es-ES" altLang="en-US" smtClean="0"/>
          </a:p>
        </p:txBody>
      </p:sp>
      <p:sp>
        <p:nvSpPr>
          <p:cNvPr id="101379" name="Rectangle 32"/>
          <p:cNvSpPr>
            <a:spLocks noGrp="1" noChangeArrowheads="1"/>
          </p:cNvSpPr>
          <p:nvPr>
            <p:ph type="title"/>
          </p:nvPr>
        </p:nvSpPr>
        <p:spPr>
          <a:xfrm>
            <a:off x="457200" y="277813"/>
            <a:ext cx="8472488" cy="1139825"/>
          </a:xfrm>
        </p:spPr>
        <p:txBody>
          <a:bodyPr/>
          <a:lstStyle/>
          <a:p>
            <a:pPr eaLnBrk="1" hangingPunct="1"/>
            <a:r>
              <a:rPr lang="es-MX" sz="3200" b="1" dirty="0" smtClean="0"/>
              <a:t>Matriz lógica </a:t>
            </a:r>
            <a:r>
              <a:rPr lang="es-MX" sz="3200" dirty="0" smtClean="0"/>
              <a:t>(contenido 3.9.) – verificar lógica horizontal y vertical</a:t>
            </a:r>
            <a:endParaRPr lang="es-ES" sz="3200" b="1" dirty="0" smtClean="0"/>
          </a:p>
        </p:txBody>
      </p:sp>
      <p:graphicFrame>
        <p:nvGraphicFramePr>
          <p:cNvPr id="66621" name="Group 61"/>
          <p:cNvGraphicFramePr>
            <a:graphicFrameLocks noGrp="1"/>
          </p:cNvGraphicFramePr>
          <p:nvPr>
            <p:ph idx="1"/>
          </p:nvPr>
        </p:nvGraphicFramePr>
        <p:xfrm>
          <a:off x="457200" y="1600200"/>
          <a:ext cx="8229600" cy="4534854"/>
        </p:xfrm>
        <a:graphic>
          <a:graphicData uri="http://schemas.openxmlformats.org/drawingml/2006/table">
            <a:tbl>
              <a:tblPr/>
              <a:tblGrid>
                <a:gridCol w="2386013"/>
                <a:gridCol w="1728787"/>
                <a:gridCol w="2057400"/>
                <a:gridCol w="2057400"/>
              </a:tblGrid>
              <a:tr h="8921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s-MX" sz="2000" b="1" i="0" u="none" strike="noStrike" cap="none" normalizeH="0" baseline="0" dirty="0" smtClean="0">
                          <a:ln>
                            <a:noFill/>
                          </a:ln>
                          <a:solidFill>
                            <a:schemeClr val="bg1"/>
                          </a:solidFill>
                          <a:effectLst/>
                          <a:latin typeface="Arial" pitchFamily="34" charset="0"/>
                        </a:rPr>
                        <a:t>Objetivos</a:t>
                      </a:r>
                      <a:endParaRPr kumimoji="0" lang="es-ES" sz="2000" b="1" i="0" u="none" strike="noStrike" cap="none" normalizeH="0" baseline="0" dirty="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s-MX" sz="2000" b="1" i="0" u="none" strike="noStrike" cap="none" normalizeH="0" baseline="0" dirty="0" smtClean="0">
                          <a:ln>
                            <a:noFill/>
                          </a:ln>
                          <a:solidFill>
                            <a:schemeClr val="bg1"/>
                          </a:solidFill>
                          <a:effectLst/>
                          <a:latin typeface="Arial" pitchFamily="34" charset="0"/>
                        </a:rPr>
                        <a:t>Indicadores de desempeño</a:t>
                      </a:r>
                      <a:endParaRPr kumimoji="0" lang="es-ES" sz="2000" b="1"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s-MX" sz="2000" b="1" i="0" u="none" strike="noStrike" cap="none" normalizeH="0" baseline="0" smtClean="0">
                          <a:ln>
                            <a:noFill/>
                          </a:ln>
                          <a:solidFill>
                            <a:schemeClr val="bg1"/>
                          </a:solidFill>
                          <a:effectLst/>
                          <a:latin typeface="Arial" pitchFamily="34" charset="0"/>
                        </a:rPr>
                        <a:t>Medios de verificación</a:t>
                      </a:r>
                      <a:endParaRPr kumimoji="0" lang="es-ES" sz="20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s-MX" sz="2000" b="1" i="0" u="none" strike="noStrike" cap="none" normalizeH="0" baseline="0" smtClean="0">
                          <a:ln>
                            <a:noFill/>
                          </a:ln>
                          <a:solidFill>
                            <a:schemeClr val="bg1"/>
                          </a:solidFill>
                          <a:effectLst/>
                          <a:latin typeface="Arial" pitchFamily="34" charset="0"/>
                        </a:rPr>
                        <a:t>Supuestos importantes</a:t>
                      </a:r>
                      <a:endParaRPr kumimoji="0" lang="es-ES" sz="20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792163">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s-MX" sz="2000" b="0" i="0" u="none" strike="noStrike" cap="none" normalizeH="0" baseline="0" smtClean="0">
                          <a:ln>
                            <a:noFill/>
                          </a:ln>
                          <a:solidFill>
                            <a:schemeClr val="tx1"/>
                          </a:solidFill>
                          <a:effectLst/>
                          <a:latin typeface="Arial" pitchFamily="34" charset="0"/>
                        </a:rPr>
                        <a:t>Resultado final</a:t>
                      </a:r>
                      <a:endParaRPr kumimoji="0" lang="es-ES"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s-MX" sz="2000" b="0" i="0" u="none" strike="noStrike" cap="none" normalizeH="0" baseline="0" smtClean="0">
                          <a:ln>
                            <a:noFill/>
                          </a:ln>
                          <a:solidFill>
                            <a:schemeClr val="tx1"/>
                          </a:solidFill>
                          <a:effectLst/>
                          <a:latin typeface="Arial" pitchFamily="34" charset="0"/>
                        </a:rPr>
                        <a:t>Resultado específico</a:t>
                      </a:r>
                      <a:endParaRPr kumimoji="0" lang="es-ES"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s-MX" sz="2000" b="0" i="0" u="none" strike="noStrike" cap="none" normalizeH="0" baseline="0" smtClean="0">
                          <a:ln>
                            <a:noFill/>
                          </a:ln>
                          <a:solidFill>
                            <a:schemeClr val="tx1"/>
                          </a:solidFill>
                          <a:effectLst/>
                          <a:latin typeface="Arial" pitchFamily="34" charset="0"/>
                        </a:rPr>
                        <a:t>Productos</a:t>
                      </a:r>
                      <a:endParaRPr kumimoji="0" lang="es-ES"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s-MX" sz="2000" b="0" i="0" u="none" strike="noStrike" cap="none" normalizeH="0" baseline="0" smtClean="0">
                          <a:ln>
                            <a:noFill/>
                          </a:ln>
                          <a:solidFill>
                            <a:schemeClr val="tx1"/>
                          </a:solidFill>
                          <a:effectLst/>
                          <a:latin typeface="Arial" pitchFamily="34" charset="0"/>
                        </a:rPr>
                        <a:t>Actividades</a:t>
                      </a:r>
                      <a:endParaRPr kumimoji="0" lang="es-ES"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12" name="Oval 53"/>
          <p:cNvSpPr>
            <a:spLocks noChangeArrowheads="1"/>
          </p:cNvSpPr>
          <p:nvPr/>
        </p:nvSpPr>
        <p:spPr bwMode="auto">
          <a:xfrm>
            <a:off x="2124075" y="2636838"/>
            <a:ext cx="719138" cy="647700"/>
          </a:xfrm>
          <a:prstGeom prst="ellipse">
            <a:avLst/>
          </a:prstGeom>
          <a:solidFill>
            <a:schemeClr val="bg1"/>
          </a:solidFill>
          <a:ln w="9525">
            <a:solidFill>
              <a:srgbClr val="F82B02"/>
            </a:solidFill>
            <a:round/>
            <a:headEnd/>
            <a:tailEnd/>
          </a:ln>
        </p:spPr>
        <p:txBody>
          <a:bodyPr wrap="none" anchor="ctr"/>
          <a:lstStyle/>
          <a:p>
            <a:pPr algn="ctr"/>
            <a:r>
              <a:rPr lang="es-MX"/>
              <a:t>1</a:t>
            </a:r>
            <a:endParaRPr lang="es-ES"/>
          </a:p>
        </p:txBody>
      </p:sp>
      <p:sp>
        <p:nvSpPr>
          <p:cNvPr id="101413" name="Oval 54"/>
          <p:cNvSpPr>
            <a:spLocks noChangeArrowheads="1"/>
          </p:cNvSpPr>
          <p:nvPr/>
        </p:nvSpPr>
        <p:spPr bwMode="auto">
          <a:xfrm>
            <a:off x="2124075" y="3429000"/>
            <a:ext cx="719138" cy="647700"/>
          </a:xfrm>
          <a:prstGeom prst="ellipse">
            <a:avLst/>
          </a:prstGeom>
          <a:solidFill>
            <a:schemeClr val="bg1"/>
          </a:solidFill>
          <a:ln w="9525">
            <a:solidFill>
              <a:srgbClr val="F82B02"/>
            </a:solidFill>
            <a:round/>
            <a:headEnd/>
            <a:tailEnd/>
          </a:ln>
        </p:spPr>
        <p:txBody>
          <a:bodyPr wrap="none" anchor="ctr"/>
          <a:lstStyle/>
          <a:p>
            <a:pPr algn="ctr"/>
            <a:r>
              <a:rPr lang="es-MX"/>
              <a:t>2</a:t>
            </a:r>
            <a:endParaRPr lang="es-ES"/>
          </a:p>
        </p:txBody>
      </p:sp>
      <p:sp>
        <p:nvSpPr>
          <p:cNvPr id="101414" name="Oval 55"/>
          <p:cNvSpPr>
            <a:spLocks noChangeArrowheads="1"/>
          </p:cNvSpPr>
          <p:nvPr/>
        </p:nvSpPr>
        <p:spPr bwMode="auto">
          <a:xfrm>
            <a:off x="3205163" y="3429000"/>
            <a:ext cx="719137" cy="647700"/>
          </a:xfrm>
          <a:prstGeom prst="ellipse">
            <a:avLst/>
          </a:prstGeom>
          <a:solidFill>
            <a:schemeClr val="bg1"/>
          </a:solidFill>
          <a:ln w="9525">
            <a:solidFill>
              <a:srgbClr val="F82B02"/>
            </a:solidFill>
            <a:round/>
            <a:headEnd/>
            <a:tailEnd/>
          </a:ln>
        </p:spPr>
        <p:txBody>
          <a:bodyPr wrap="none" anchor="ctr"/>
          <a:lstStyle/>
          <a:p>
            <a:pPr algn="ctr"/>
            <a:r>
              <a:rPr lang="es-MX"/>
              <a:t>3</a:t>
            </a:r>
            <a:endParaRPr lang="es-ES"/>
          </a:p>
        </p:txBody>
      </p:sp>
      <p:sp>
        <p:nvSpPr>
          <p:cNvPr id="101415" name="Oval 56"/>
          <p:cNvSpPr>
            <a:spLocks noChangeArrowheads="1"/>
          </p:cNvSpPr>
          <p:nvPr/>
        </p:nvSpPr>
        <p:spPr bwMode="auto">
          <a:xfrm>
            <a:off x="2052638" y="4292600"/>
            <a:ext cx="719137" cy="647700"/>
          </a:xfrm>
          <a:prstGeom prst="ellipse">
            <a:avLst/>
          </a:prstGeom>
          <a:solidFill>
            <a:schemeClr val="bg1"/>
          </a:solidFill>
          <a:ln w="9525">
            <a:solidFill>
              <a:srgbClr val="F82B02"/>
            </a:solidFill>
            <a:round/>
            <a:headEnd/>
            <a:tailEnd/>
          </a:ln>
        </p:spPr>
        <p:txBody>
          <a:bodyPr wrap="none" anchor="ctr"/>
          <a:lstStyle/>
          <a:p>
            <a:pPr algn="ctr"/>
            <a:r>
              <a:rPr lang="es-MX"/>
              <a:t>4</a:t>
            </a:r>
            <a:endParaRPr lang="es-ES"/>
          </a:p>
        </p:txBody>
      </p:sp>
      <p:sp>
        <p:nvSpPr>
          <p:cNvPr id="101416" name="Oval 57"/>
          <p:cNvSpPr>
            <a:spLocks noChangeArrowheads="1"/>
          </p:cNvSpPr>
          <p:nvPr/>
        </p:nvSpPr>
        <p:spPr bwMode="auto">
          <a:xfrm>
            <a:off x="3205163" y="4292600"/>
            <a:ext cx="719137" cy="647700"/>
          </a:xfrm>
          <a:prstGeom prst="ellipse">
            <a:avLst/>
          </a:prstGeom>
          <a:solidFill>
            <a:schemeClr val="bg1"/>
          </a:solidFill>
          <a:ln w="9525">
            <a:solidFill>
              <a:srgbClr val="F82B02"/>
            </a:solidFill>
            <a:round/>
            <a:headEnd/>
            <a:tailEnd/>
          </a:ln>
        </p:spPr>
        <p:txBody>
          <a:bodyPr wrap="none" anchor="ctr"/>
          <a:lstStyle/>
          <a:p>
            <a:pPr algn="ctr"/>
            <a:r>
              <a:rPr lang="es-MX"/>
              <a:t>5</a:t>
            </a:r>
            <a:endParaRPr lang="es-ES"/>
          </a:p>
        </p:txBody>
      </p:sp>
      <p:sp>
        <p:nvSpPr>
          <p:cNvPr id="101417" name="Oval 58"/>
          <p:cNvSpPr>
            <a:spLocks noChangeArrowheads="1"/>
          </p:cNvSpPr>
          <p:nvPr/>
        </p:nvSpPr>
        <p:spPr bwMode="auto">
          <a:xfrm>
            <a:off x="2052638" y="5229225"/>
            <a:ext cx="719137" cy="647700"/>
          </a:xfrm>
          <a:prstGeom prst="ellipse">
            <a:avLst/>
          </a:prstGeom>
          <a:solidFill>
            <a:schemeClr val="bg1"/>
          </a:solidFill>
          <a:ln w="9525">
            <a:solidFill>
              <a:srgbClr val="F82B02"/>
            </a:solidFill>
            <a:round/>
            <a:headEnd/>
            <a:tailEnd/>
          </a:ln>
        </p:spPr>
        <p:txBody>
          <a:bodyPr wrap="none" anchor="ctr"/>
          <a:lstStyle/>
          <a:p>
            <a:pPr algn="ctr"/>
            <a:r>
              <a:rPr lang="es-MX"/>
              <a:t>6</a:t>
            </a:r>
            <a:endParaRPr lang="es-E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4 Marcador de pie de página"/>
          <p:cNvSpPr>
            <a:spLocks noGrp="1"/>
          </p:cNvSpPr>
          <p:nvPr>
            <p:ph type="ftr" sz="quarter" idx="11"/>
          </p:nvPr>
        </p:nvSpPr>
        <p:spPr>
          <a:noFill/>
        </p:spPr>
        <p:txBody>
          <a:bodyPr/>
          <a:lstStyle/>
          <a:p>
            <a:r>
              <a:rPr lang="es-ES" altLang="en-US" smtClean="0"/>
              <a:t>Programas Presupuestales</a:t>
            </a:r>
          </a:p>
        </p:txBody>
      </p:sp>
      <p:sp>
        <p:nvSpPr>
          <p:cNvPr id="102402" name="5 Marcador de número de diapositiva"/>
          <p:cNvSpPr>
            <a:spLocks noGrp="1"/>
          </p:cNvSpPr>
          <p:nvPr>
            <p:ph type="sldNum" sz="quarter" idx="12"/>
          </p:nvPr>
        </p:nvSpPr>
        <p:spPr>
          <a:noFill/>
        </p:spPr>
        <p:txBody>
          <a:bodyPr/>
          <a:lstStyle/>
          <a:p>
            <a:fld id="{7C717CF3-EF16-4F9A-80E6-D93F80A79E0A}" type="slidenum">
              <a:rPr lang="es-ES" altLang="en-US" smtClean="0"/>
              <a:pPr/>
              <a:t>99</a:t>
            </a:fld>
            <a:endParaRPr lang="es-ES" altLang="en-US" smtClean="0"/>
          </a:p>
        </p:txBody>
      </p:sp>
      <p:sp>
        <p:nvSpPr>
          <p:cNvPr id="102403" name="Rectangle 2"/>
          <p:cNvSpPr>
            <a:spLocks noGrp="1" noChangeArrowheads="1"/>
          </p:cNvSpPr>
          <p:nvPr>
            <p:ph type="title"/>
          </p:nvPr>
        </p:nvSpPr>
        <p:spPr/>
        <p:txBody>
          <a:bodyPr/>
          <a:lstStyle/>
          <a:p>
            <a:pPr eaLnBrk="1" hangingPunct="1"/>
            <a:r>
              <a:rPr lang="es-MX" sz="3200" b="1" dirty="0" smtClean="0"/>
              <a:t>Etapas para el llenado del Anexo 2</a:t>
            </a:r>
            <a:endParaRPr lang="es-ES" sz="3200" b="1" dirty="0" smtClean="0"/>
          </a:p>
        </p:txBody>
      </p:sp>
      <p:graphicFrame>
        <p:nvGraphicFramePr>
          <p:cNvPr id="9" name="8 Diagrama"/>
          <p:cNvGraphicFramePr/>
          <p:nvPr/>
        </p:nvGraphicFramePr>
        <p:xfrm>
          <a:off x="428596" y="1397000"/>
          <a:ext cx="8143932" cy="110330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10" name="9 Tabla"/>
          <p:cNvGraphicFramePr>
            <a:graphicFrameLocks noGrp="1"/>
          </p:cNvGraphicFramePr>
          <p:nvPr/>
        </p:nvGraphicFramePr>
        <p:xfrm>
          <a:off x="1428750" y="3071813"/>
          <a:ext cx="6096000" cy="3200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s-ES" dirty="0" smtClean="0"/>
                        <a:t>Nivel de</a:t>
                      </a:r>
                      <a:r>
                        <a:rPr lang="es-ES" baseline="0" dirty="0" smtClean="0"/>
                        <a:t> objetivos</a:t>
                      </a:r>
                      <a:endParaRPr lang="es-ES" dirty="0"/>
                    </a:p>
                  </a:txBody>
                  <a:tcPr>
                    <a:solidFill>
                      <a:srgbClr val="FF0000"/>
                    </a:solidFill>
                  </a:tcPr>
                </a:tc>
                <a:tc>
                  <a:txBody>
                    <a:bodyPr/>
                    <a:lstStyle/>
                    <a:p>
                      <a:r>
                        <a:rPr lang="es-ES" dirty="0" smtClean="0"/>
                        <a:t>Indicadores</a:t>
                      </a:r>
                      <a:endParaRPr lang="es-ES" dirty="0"/>
                    </a:p>
                  </a:txBody>
                  <a:tcPr>
                    <a:solidFill>
                      <a:srgbClr val="FF0000"/>
                    </a:solidFill>
                  </a:tcPr>
                </a:tc>
                <a:tc>
                  <a:txBody>
                    <a:bodyPr/>
                    <a:lstStyle/>
                    <a:p>
                      <a:r>
                        <a:rPr lang="es-ES" dirty="0" smtClean="0"/>
                        <a:t>Medios de verificación</a:t>
                      </a:r>
                      <a:endParaRPr lang="es-ES" dirty="0"/>
                    </a:p>
                  </a:txBody>
                  <a:tcPr>
                    <a:solidFill>
                      <a:srgbClr val="FF0000"/>
                    </a:solidFill>
                  </a:tcPr>
                </a:tc>
                <a:tc>
                  <a:txBody>
                    <a:bodyPr/>
                    <a:lstStyle/>
                    <a:p>
                      <a:r>
                        <a:rPr lang="es-ES" dirty="0" smtClean="0"/>
                        <a:t>Supuestos</a:t>
                      </a:r>
                      <a:endParaRPr lang="es-ES" dirty="0"/>
                    </a:p>
                  </a:txBody>
                  <a:tcPr>
                    <a:solidFill>
                      <a:srgbClr val="FF0000"/>
                    </a:solidFill>
                  </a:tcPr>
                </a:tc>
              </a:tr>
              <a:tr h="370840">
                <a:tc>
                  <a:txBody>
                    <a:bodyPr/>
                    <a:lstStyle/>
                    <a:p>
                      <a:r>
                        <a:rPr lang="es-ES" dirty="0" smtClean="0"/>
                        <a:t>Resultado final</a:t>
                      </a:r>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r>
              <a:tr h="370840">
                <a:tc>
                  <a:txBody>
                    <a:bodyPr/>
                    <a:lstStyle/>
                    <a:p>
                      <a:r>
                        <a:rPr lang="es-ES" dirty="0" smtClean="0"/>
                        <a:t>Resultado específico</a:t>
                      </a:r>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r>
              <a:tr h="370840">
                <a:tc>
                  <a:txBody>
                    <a:bodyPr/>
                    <a:lstStyle/>
                    <a:p>
                      <a:r>
                        <a:rPr lang="es-ES" dirty="0" smtClean="0"/>
                        <a:t>Producto</a:t>
                      </a:r>
                    </a:p>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r>
              <a:tr h="370840">
                <a:tc>
                  <a:txBody>
                    <a:bodyPr/>
                    <a:lstStyle/>
                    <a:p>
                      <a:r>
                        <a:rPr lang="es-ES" dirty="0" smtClean="0"/>
                        <a:t>Actividad</a:t>
                      </a:r>
                    </a:p>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c>
                  <a:txBody>
                    <a:bodyPr/>
                    <a:lstStyle/>
                    <a:p>
                      <a:endParaRPr lang="es-ES" dirty="0"/>
                    </a:p>
                  </a:txBody>
                  <a:tcPr>
                    <a:solidFill>
                      <a:schemeClr val="bg1">
                        <a:lumMod val="50000"/>
                      </a:schemeClr>
                    </a:solidFill>
                  </a:tcPr>
                </a:tc>
              </a:tr>
            </a:tbl>
          </a:graphicData>
        </a:graphic>
      </p:graphicFrame>
      <p:sp>
        <p:nvSpPr>
          <p:cNvPr id="11" name="10 Flecha abajo"/>
          <p:cNvSpPr/>
          <p:nvPr/>
        </p:nvSpPr>
        <p:spPr>
          <a:xfrm>
            <a:off x="2571750" y="2500313"/>
            <a:ext cx="500063" cy="5000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Flecha arriba"/>
          <p:cNvSpPr/>
          <p:nvPr/>
        </p:nvSpPr>
        <p:spPr>
          <a:xfrm>
            <a:off x="4429125" y="2500313"/>
            <a:ext cx="428625" cy="5000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4806</TotalTime>
  <Words>15245</Words>
  <Application>Microsoft Office PowerPoint</Application>
  <PresentationFormat>Presentación en pantalla (4:3)</PresentationFormat>
  <Paragraphs>2463</Paragraphs>
  <Slides>155</Slides>
  <Notes>82</Notes>
  <HiddenSlides>0</HiddenSlides>
  <MMClips>0</MMClips>
  <ScaleCrop>false</ScaleCrop>
  <HeadingPairs>
    <vt:vector size="6" baseType="variant">
      <vt:variant>
        <vt:lpstr>Plantilla de diseño</vt:lpstr>
      </vt:variant>
      <vt:variant>
        <vt:i4>1</vt:i4>
      </vt:variant>
      <vt:variant>
        <vt:lpstr>Servidores OLE incrustados</vt:lpstr>
      </vt:variant>
      <vt:variant>
        <vt:i4>1</vt:i4>
      </vt:variant>
      <vt:variant>
        <vt:lpstr>Títulos de diapositiva</vt:lpstr>
      </vt:variant>
      <vt:variant>
        <vt:i4>155</vt:i4>
      </vt:variant>
    </vt:vector>
  </HeadingPairs>
  <TitlesOfParts>
    <vt:vector size="157" baseType="lpstr">
      <vt:lpstr>Borde</vt:lpstr>
      <vt:lpstr>Diapositiva</vt:lpstr>
      <vt:lpstr>Programas Presupuestales 2016  Orientaciones para su identificación y diseño</vt:lpstr>
      <vt:lpstr>Contexto</vt:lpstr>
      <vt:lpstr>Diapositiva 3</vt:lpstr>
      <vt:lpstr>Gradualidad en el proceso de implementación del PpR</vt:lpstr>
      <vt:lpstr>¿Qué se busca en esta etapa de la reforma?</vt:lpstr>
      <vt:lpstr>Uso de las evaluaciones en el proceso de programación y formulación         </vt:lpstr>
      <vt:lpstr>“Directiva para los Programas Presupuestales en el marco de la Programación y Formulación del Presupuesto del Sector Público para el Año Fiscal 2016”  Marco Normativo Directiva N°001-2015-EF/ 50.01   </vt:lpstr>
      <vt:lpstr>Temas a incorporarse como nuevos PP</vt:lpstr>
      <vt:lpstr>Temas a incorporarse como nuevos PP</vt:lpstr>
      <vt:lpstr>Programa Presupuestal</vt:lpstr>
      <vt:lpstr>¿Qué no es un PP?</vt:lpstr>
      <vt:lpstr>La multisectorialidad en los PP (Art. 7)</vt:lpstr>
      <vt:lpstr>Cambios en relación a la Directiva 2015</vt:lpstr>
      <vt:lpstr>Cambios en relación a la Directiva 2015</vt:lpstr>
      <vt:lpstr>Cambios en relación a la Directiva 2015</vt:lpstr>
      <vt:lpstr>Cambios en relación a la Directiva 2015</vt:lpstr>
      <vt:lpstr>Cambios en relación a la Directiva 2015</vt:lpstr>
      <vt:lpstr>Cambios en relación a la Directiva 2015</vt:lpstr>
      <vt:lpstr>Cambios en relación a la Directiva 2015</vt:lpstr>
      <vt:lpstr>Cambios en relación a la Directiva 2015</vt:lpstr>
      <vt:lpstr>Cambios en relación a la Directiva 2015</vt:lpstr>
      <vt:lpstr>Cambios en relación a la Directiva 2015</vt:lpstr>
      <vt:lpstr>Cambios en relación a la Directiva 2015</vt:lpstr>
      <vt:lpstr>Principales orientaciones metodológicas</vt:lpstr>
      <vt:lpstr>Documentos para el diseño de un PP - Anexo N° 2</vt:lpstr>
      <vt:lpstr>Etapas para el llenado del Anexo 2</vt:lpstr>
      <vt:lpstr>1. Información general del PP</vt:lpstr>
      <vt:lpstr>Datos generales (contenido 1)</vt:lpstr>
      <vt:lpstr>2. Diagnóstico</vt:lpstr>
      <vt:lpstr>Identificación del problema específico (contenido 2.1.) </vt:lpstr>
      <vt:lpstr>Ejemplos de problemas específicos</vt:lpstr>
      <vt:lpstr>Identificación y cuantificación de la población (contenido 2.2.)</vt:lpstr>
      <vt:lpstr>Causas del problema identificado (contenido 2.3.)</vt:lpstr>
      <vt:lpstr>Causas del problema identificado (contenido 2.3.)</vt:lpstr>
      <vt:lpstr>3. Diseño</vt:lpstr>
      <vt:lpstr>Resultado específico (contenido 3.1.)</vt:lpstr>
      <vt:lpstr>Resultado específico (contenido 3.1.) Tabla 7</vt:lpstr>
      <vt:lpstr>Análisis de medios (contenido 3.2.)</vt:lpstr>
      <vt:lpstr>Análisis de medios (contenido 3.2)</vt:lpstr>
      <vt:lpstr>Análisis de medios (Contenido 3.3)</vt:lpstr>
      <vt:lpstr>Análisis de medios (Alternativas - contenido 3.3)</vt:lpstr>
      <vt:lpstr>Transición de las alternativas al producto (contenido 3.4.)</vt:lpstr>
      <vt:lpstr>Transición de las alternativas al producto (contenido 3.4.)</vt:lpstr>
      <vt:lpstr>Transición de las alternativas al producto (contenido 3.4.)</vt:lpstr>
      <vt:lpstr>Definición y cuantificación de los productos</vt:lpstr>
      <vt:lpstr>Ejemplos</vt:lpstr>
      <vt:lpstr>Descripción del producto (contenido 3.4.)</vt:lpstr>
      <vt:lpstr>Actividades, tareas e insumos (contenidos 3.5.)</vt:lpstr>
      <vt:lpstr>Actividades, tareas e insumos (contenidos 3.5.)</vt:lpstr>
      <vt:lpstr>Actividades, tareas e insumos (contenidos 3.5.)</vt:lpstr>
      <vt:lpstr>Diapositiva 51</vt:lpstr>
      <vt:lpstr>Unidad de medida de producto y actividad</vt:lpstr>
      <vt:lpstr>Modelos operacionales</vt:lpstr>
      <vt:lpstr>Modelo operacional</vt:lpstr>
      <vt:lpstr>Modelo operacional</vt:lpstr>
      <vt:lpstr>Modelo operacional</vt:lpstr>
      <vt:lpstr>Modelo operacional</vt:lpstr>
      <vt:lpstr>Modelo operacional</vt:lpstr>
      <vt:lpstr>Modelo operacional (Producto)</vt:lpstr>
      <vt:lpstr>Modelo operacional (Producto)</vt:lpstr>
      <vt:lpstr>Modelo operacional (Producto)</vt:lpstr>
      <vt:lpstr>Modelo operacional (Producto)</vt:lpstr>
      <vt:lpstr>Modelo operacional (Producto)</vt:lpstr>
      <vt:lpstr>Modelo operacional (Producto)</vt:lpstr>
      <vt:lpstr>Modelo operacional (Producto)</vt:lpstr>
      <vt:lpstr>Modelo operacional (Producto)</vt:lpstr>
      <vt:lpstr>Modelo operacional (Actividades)</vt:lpstr>
      <vt:lpstr>Modelo operacional (Actividades)</vt:lpstr>
      <vt:lpstr>Ejemplo de Modelo operacional de Producto</vt:lpstr>
      <vt:lpstr>Ejemplo de Modelo operacional de Producto</vt:lpstr>
      <vt:lpstr>Ejemplo de Modelo operacional de Producto</vt:lpstr>
      <vt:lpstr>Ejemplo de Modelo operacional de Producto</vt:lpstr>
      <vt:lpstr>Identificación de actividades de un Producto</vt:lpstr>
      <vt:lpstr>Ejemplo de Modelo operacional de Actividad</vt:lpstr>
      <vt:lpstr>Ejemplo de Modelo operacional de Actividad</vt:lpstr>
      <vt:lpstr>Ejemplo de Modelo operacional de Actividad</vt:lpstr>
      <vt:lpstr>Ejemplo de Modelo operacional de Actividad</vt:lpstr>
      <vt:lpstr>Ejemplo de Modelo operacional de Actividad</vt:lpstr>
      <vt:lpstr>Ejemplo de Modelo operacional de Actividad</vt:lpstr>
      <vt:lpstr>Lista de insumos</vt:lpstr>
      <vt:lpstr>Diapositiva 81</vt:lpstr>
      <vt:lpstr>Diapositiva 82</vt:lpstr>
      <vt:lpstr>Diapositiva 83</vt:lpstr>
      <vt:lpstr>Diapositiva 84</vt:lpstr>
      <vt:lpstr>Diapositiva 85</vt:lpstr>
      <vt:lpstr>Indicadores, supuestos, Matriz Lógica </vt:lpstr>
      <vt:lpstr>Indicadores (contenido 3.6.) </vt:lpstr>
      <vt:lpstr>Indicadores por nivel de objetivo</vt:lpstr>
      <vt:lpstr>Indicadores de desempeño (contenido 3.6.1) </vt:lpstr>
      <vt:lpstr>Indicadores de desempeño (contenido 3.6.1)</vt:lpstr>
      <vt:lpstr>Indicadores de desempeño (contenido 3.6.1)</vt:lpstr>
      <vt:lpstr>Indicadores de producción físicas (contenido 3.6.2) </vt:lpstr>
      <vt:lpstr>Diapositiva 93</vt:lpstr>
      <vt:lpstr>Diapositiva 94</vt:lpstr>
      <vt:lpstr>Supuestos (contenido 3.7.)</vt:lpstr>
      <vt:lpstr>Vinculación del PP con el resultado final (contenido 3.8.)</vt:lpstr>
      <vt:lpstr>Vinculación del PP con el resultado final (contenido 3.8.)</vt:lpstr>
      <vt:lpstr>Matriz lógica (contenido 3.9.) – verificar lógica horizontal y vertical</vt:lpstr>
      <vt:lpstr>Etapas para el llenado del Anexo 2</vt:lpstr>
      <vt:lpstr>Inclusión de Proyectos de Inversión Pública en los Programas Presupuestales</vt:lpstr>
      <vt:lpstr>Inclusión de Proyectos de Inversión Pública en PP (contenido 3.10)</vt:lpstr>
      <vt:lpstr>Inclusión de Proyectos de Inversión Pública en PP (contenido 3.10)</vt:lpstr>
      <vt:lpstr>3.10.1 Tipología de Proyectos (Tabla #19)</vt:lpstr>
      <vt:lpstr>Tipología de Proyectos (Tabla #19)</vt:lpstr>
      <vt:lpstr>3.10.2 Clasificación de Proyectos según Tipología de Proyectos (Tabla #20) </vt:lpstr>
      <vt:lpstr>3.10.2 Clasificación de Proyectos según Tipología de Proyectos (Tabla #20) </vt:lpstr>
      <vt:lpstr>3.10.2 Clasificación de Proyectos según Tipología de Proyectos (Tabla #20)</vt:lpstr>
      <vt:lpstr>Tabla #20 Clasificación de Proyectos según Tipología de Proyectos </vt:lpstr>
      <vt:lpstr>Ejemplo de llenado de Tabla #20 Clasificación de PIP en la Tipología de Instalación (o creación) del servicio de Educación Inicial. PP 0091 Acceso a EBR</vt:lpstr>
      <vt:lpstr>Clasificación de PIP en la Tipología de Instalación (o creación) de los servicios del nivel Inicial. PP 0091 Acceso a EBR</vt:lpstr>
      <vt:lpstr>4. Seguimiento y evaluación</vt:lpstr>
      <vt:lpstr>Matriz de indicadores de desempeño (contenido 4.1.)</vt:lpstr>
      <vt:lpstr>Evaluaciones (contenido 4.2.) </vt:lpstr>
      <vt:lpstr>Evaluaciones (contenido 4.2.) </vt:lpstr>
      <vt:lpstr>5. Programación física y financiera</vt:lpstr>
      <vt:lpstr>Definiciones (contenido 5.1)</vt:lpstr>
      <vt:lpstr>Cuantificación de la población que recibe el producto (contenido 5.2.)</vt:lpstr>
      <vt:lpstr>Estimación de la meta proyectada de los indicadores de resultado específico y de producto (contenido 5.2)</vt:lpstr>
      <vt:lpstr>Programación de Requerimiento de Inversiones (Sección 5.3) </vt:lpstr>
      <vt:lpstr>Dos casos: </vt:lpstr>
      <vt:lpstr>Tabla #27 Requerimiento de Inversiones  </vt:lpstr>
      <vt:lpstr>Y… se completó el Anexo 2</vt:lpstr>
      <vt:lpstr>Notas técnicas</vt:lpstr>
      <vt:lpstr>Nota I: Evidencias</vt:lpstr>
      <vt:lpstr>Evidencias</vt:lpstr>
      <vt:lpstr>Evidencias – dónde se requieren</vt:lpstr>
      <vt:lpstr>Niveles de evidencias</vt:lpstr>
      <vt:lpstr>Jerarquía</vt:lpstr>
      <vt:lpstr>Nota II: Indicadores</vt:lpstr>
      <vt:lpstr>Indicadores</vt:lpstr>
      <vt:lpstr>Dimensiones de desempeño</vt:lpstr>
      <vt:lpstr>“Plan de Trabajo de Articulación Territorial (Anexo N°5) en el marco de la Programación y Formulación del Presupuesto del Sector Público para el Año Fiscal 2016”  Marco Normativo Directiva N°001-2015-EF/ 50.01   </vt:lpstr>
      <vt:lpstr>La Articulación territorial de los PP (Art. 10)</vt:lpstr>
      <vt:lpstr>La Articulación territorial de los PP (Art. 10)</vt:lpstr>
      <vt:lpstr>La Articulación territorial de los PP</vt:lpstr>
      <vt:lpstr>Actores en el diseño e implementación de los PP</vt:lpstr>
      <vt:lpstr>Actores de la Articulación Territorial de los PP</vt:lpstr>
      <vt:lpstr>Actores de la Articulación Territorial de los PP</vt:lpstr>
      <vt:lpstr>Actores de la Articulación Territorial de los PP</vt:lpstr>
      <vt:lpstr>Designación del equipo Regional </vt:lpstr>
      <vt:lpstr>Diapositiva 141</vt:lpstr>
      <vt:lpstr>Pautas generales sobre las acciones</vt:lpstr>
      <vt:lpstr>Diapositiva 143</vt:lpstr>
      <vt:lpstr>Diapositiva 144</vt:lpstr>
      <vt:lpstr>Diapositiva 145</vt:lpstr>
      <vt:lpstr>Diapositiva 146</vt:lpstr>
      <vt:lpstr>Diapositiva 147</vt:lpstr>
      <vt:lpstr>Diapositiva 148</vt:lpstr>
      <vt:lpstr>Diapositiva 149</vt:lpstr>
      <vt:lpstr>Diapositiva 150</vt:lpstr>
      <vt:lpstr>Programación de metas en el Plan de Incentivos</vt:lpstr>
      <vt:lpstr>Diapositiva 152</vt:lpstr>
      <vt:lpstr>Diapositiva 153</vt:lpstr>
      <vt:lpstr>Diapositiva 154</vt:lpstr>
      <vt:lpstr>Programación de metas en el Plan de Incentivos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Rosio Mabel Zelada Trigoso</cp:lastModifiedBy>
  <cp:revision>279</cp:revision>
  <cp:lastPrinted>2015-02-08T19:05:07Z</cp:lastPrinted>
  <dcterms:created xsi:type="dcterms:W3CDTF">2015-02-08T23:12:18Z</dcterms:created>
  <dcterms:modified xsi:type="dcterms:W3CDTF">2015-02-08T23:46:27Z</dcterms:modified>
</cp:coreProperties>
</file>